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57" r:id="rId16"/>
    <p:sldId id="25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65" d="100"/>
          <a:sy n="65" d="100"/>
        </p:scale>
        <p:origin x="-144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B259D7-CD9E-42F9-A7BB-E273F2802DA1}"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B259D7-CD9E-42F9-A7BB-E273F2802DA1}"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B259D7-CD9E-42F9-A7BB-E273F2802DA1}"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B259D7-CD9E-42F9-A7BB-E273F2802DA1}"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B259D7-CD9E-42F9-A7BB-E273F2802DA1}" type="datetimeFigureOut">
              <a:rPr lang="en-US" smtClean="0"/>
              <a:t>1/1/2009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B259D7-CD9E-42F9-A7BB-E273F2802DA1}"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B259D7-CD9E-42F9-A7BB-E273F2802DA1}" type="datetimeFigureOut">
              <a:rPr lang="en-US" smtClean="0"/>
              <a:t>1/1/2009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B259D7-CD9E-42F9-A7BB-E273F2802DA1}" type="datetimeFigureOut">
              <a:rPr lang="en-US" smtClean="0"/>
              <a:t>1/1/2009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B259D7-CD9E-42F9-A7BB-E273F2802DA1}" type="datetimeFigureOut">
              <a:rPr lang="en-US" smtClean="0"/>
              <a:t>1/1/2009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259D7-CD9E-42F9-A7BB-E273F2802DA1}"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B259D7-CD9E-42F9-A7BB-E273F2802DA1}" type="datetimeFigureOut">
              <a:rPr lang="en-US" smtClean="0"/>
              <a:t>1/1/2009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A48F066-7C27-4D09-8163-50FCD876EC76}"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259D7-CD9E-42F9-A7BB-E273F2802DA1}" type="datetimeFigureOut">
              <a:rPr lang="en-US" smtClean="0"/>
              <a:t>1/1/2009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8F066-7C27-4D09-8163-50FCD876EC76}"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jagranjosh.com/general-knowledge/manmohan-singh-biography-political-career-books-and-education-1398162937-1"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www.jagranjosh.com/general-%20%20knowledge/united-nations-conference-on-%20%20sustainable-development-uncsd-1441623834-1" TargetMode="External"/><Relationship Id="rId2" Type="http://schemas.openxmlformats.org/officeDocument/2006/relationships/hyperlink" Target="https://www.jagranjosh.com/general-knowledge/narendra-modi-biography-1554300449-1"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jagranjosh.com/general-knowledge/jawaharlal-nehru-biography-1573652876-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jagranjosh.com/general-knowledge/rajiv-gandhi-biography-1590039713-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jagranjosh.com/general-knowledge/new-economic-policy-of-1991-objectives-features-and-impacts-1448348633-1"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857387"/>
          </a:xfrm>
        </p:spPr>
        <p:txBody>
          <a:bodyPr>
            <a:normAutofit fontScale="90000"/>
          </a:bodyPr>
          <a:lstStyle/>
          <a:p>
            <a:r>
              <a:rPr lang="en-US" dirty="0" smtClean="0"/>
              <a:t>PLANNING AND GROWTH(five year plan)</a:t>
            </a:r>
            <a:br>
              <a:rPr lang="en-US" dirty="0" smtClean="0"/>
            </a:br>
            <a:endParaRPr lang="en-IN" dirty="0"/>
          </a:p>
        </p:txBody>
      </p:sp>
      <p:sp>
        <p:nvSpPr>
          <p:cNvPr id="3" name="Subtitle 2"/>
          <p:cNvSpPr>
            <a:spLocks noGrp="1"/>
          </p:cNvSpPr>
          <p:nvPr>
            <p:ph type="subTitle" idx="1"/>
          </p:nvPr>
        </p:nvSpPr>
        <p:spPr>
          <a:xfrm>
            <a:off x="857224" y="2357430"/>
            <a:ext cx="7786742" cy="1143008"/>
          </a:xfrm>
        </p:spPr>
        <p:txBody>
          <a:bodyPr/>
          <a:lstStyle/>
          <a:p>
            <a:endParaRPr lang="en-US" dirty="0" smtClean="0"/>
          </a:p>
          <a:p>
            <a:endParaRPr lang="en-IN" dirty="0"/>
          </a:p>
        </p:txBody>
      </p:sp>
      <p:pic>
        <p:nvPicPr>
          <p:cNvPr id="4" name="Content Placeholder 4">
            <a:extLst>
              <a:ext uri="{FF2B5EF4-FFF2-40B4-BE49-F238E27FC236}">
                <a16:creationId xmlns="" xmlns:a16="http://schemas.microsoft.com/office/drawing/2014/main" id="{DA259620-8E41-48DD-A230-DA01B8C009C1}"/>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902592" y="2472043"/>
            <a:ext cx="5293452" cy="3949730"/>
          </a:xfrm>
        </p:spPr>
      </p:pic>
      <p:sp>
        <p:nvSpPr>
          <p:cNvPr id="5" name="Rectangle 4"/>
          <p:cNvSpPr/>
          <p:nvPr/>
        </p:nvSpPr>
        <p:spPr>
          <a:xfrm>
            <a:off x="3378853" y="3244334"/>
            <a:ext cx="2386294" cy="369332"/>
          </a:xfrm>
          <a:prstGeom prst="rect">
            <a:avLst/>
          </a:prstGeom>
        </p:spPr>
        <p:txBody>
          <a:bodyPr wrap="none">
            <a:spAutoFit/>
          </a:bodyPr>
          <a:lstStyle/>
          <a:p>
            <a:r>
              <a:rPr lang="en-IN" b="1" i="0" dirty="0" smtClean="0">
                <a:solidFill>
                  <a:schemeClr val="bg1"/>
                </a:solidFill>
                <a:effectLst/>
                <a:latin typeface="Roboto"/>
              </a:rPr>
              <a:t>First Five Year Plan:</a:t>
            </a:r>
            <a:endParaRPr lang="en-IN" dirty="0"/>
          </a:p>
        </p:txBody>
      </p:sp>
      <p:sp>
        <p:nvSpPr>
          <p:cNvPr id="6" name="Rectangle 5"/>
          <p:cNvSpPr/>
          <p:nvPr/>
        </p:nvSpPr>
        <p:spPr>
          <a:xfrm>
            <a:off x="3378853" y="3244334"/>
            <a:ext cx="3861057" cy="369332"/>
          </a:xfrm>
          <a:prstGeom prst="rect">
            <a:avLst/>
          </a:prstGeom>
        </p:spPr>
        <p:txBody>
          <a:bodyPr wrap="none">
            <a:spAutoFit/>
          </a:bodyPr>
          <a:lstStyle/>
          <a:p>
            <a:r>
              <a:rPr lang="en-IN" b="1" i="0" dirty="0" smtClean="0">
                <a:solidFill>
                  <a:schemeClr val="bg1"/>
                </a:solidFill>
                <a:effectLst/>
                <a:latin typeface="Roboto"/>
              </a:rPr>
              <a:t>First </a:t>
            </a:r>
            <a:r>
              <a:rPr lang="en-IN" b="1" i="0" dirty="0" err="1" smtClean="0">
                <a:solidFill>
                  <a:schemeClr val="bg1"/>
                </a:solidFill>
                <a:effectLst/>
                <a:latin typeface="Roboto"/>
              </a:rPr>
              <a:t>Ffive</a:t>
            </a:r>
            <a:r>
              <a:rPr lang="en-IN" b="1" i="0" dirty="0" smtClean="0">
                <a:solidFill>
                  <a:schemeClr val="bg1"/>
                </a:solidFill>
                <a:effectLst/>
                <a:latin typeface="Roboto"/>
              </a:rPr>
              <a:t> year </a:t>
            </a:r>
            <a:r>
              <a:rPr lang="en-IN" b="1" i="0" dirty="0" err="1" smtClean="0">
                <a:solidFill>
                  <a:schemeClr val="bg1"/>
                </a:solidFill>
                <a:effectLst/>
                <a:latin typeface="Roboto"/>
              </a:rPr>
              <a:t>planive</a:t>
            </a:r>
            <a:r>
              <a:rPr lang="en-IN" b="1" i="0" dirty="0" smtClean="0">
                <a:solidFill>
                  <a:schemeClr val="bg1"/>
                </a:solidFill>
                <a:effectLst/>
                <a:latin typeface="Roboto"/>
              </a:rPr>
              <a:t> Year Plan: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1214422"/>
            <a:ext cx="7143800" cy="3816429"/>
          </a:xfrm>
          <a:prstGeom prst="rect">
            <a:avLst/>
          </a:prstGeom>
        </p:spPr>
        <p:txBody>
          <a:bodyPr wrap="square">
            <a:spAutoFit/>
          </a:bodyPr>
          <a:lstStyle/>
          <a:p>
            <a:r>
              <a:rPr lang="en-US" b="0" i="0" dirty="0" smtClean="0">
                <a:solidFill>
                  <a:srgbClr val="FF0000"/>
                </a:solidFill>
                <a:effectLst/>
                <a:latin typeface="Roboto"/>
              </a:rPr>
              <a:t>NINETH FIVE YEAR PLAN</a:t>
            </a:r>
          </a:p>
          <a:p>
            <a:r>
              <a:rPr lang="en-US" sz="2800" b="0" i="0" dirty="0" smtClean="0">
                <a:solidFill>
                  <a:srgbClr val="000000"/>
                </a:solidFill>
                <a:effectLst/>
                <a:latin typeface="Times New Roman" pitchFamily="18" charset="0"/>
                <a:cs typeface="Times New Roman" pitchFamily="18" charset="0"/>
              </a:rPr>
              <a:t>I. Its duration was from </a:t>
            </a:r>
            <a:r>
              <a:rPr lang="en-US" sz="2800" b="1" i="0" dirty="0" smtClean="0">
                <a:solidFill>
                  <a:srgbClr val="000000"/>
                </a:solidFill>
                <a:effectLst/>
                <a:latin typeface="Times New Roman" pitchFamily="18" charset="0"/>
                <a:cs typeface="Times New Roman" pitchFamily="18" charset="0"/>
              </a:rPr>
              <a:t>1997 to 2002</a:t>
            </a:r>
            <a:r>
              <a:rPr lang="en-US" sz="2800" b="0" i="0" dirty="0" smtClean="0">
                <a:solidFill>
                  <a:srgbClr val="000000"/>
                </a:solidFill>
                <a:effectLst/>
                <a:latin typeface="Times New Roman" pitchFamily="18" charset="0"/>
                <a:cs typeface="Times New Roman" pitchFamily="18" charset="0"/>
              </a:rPr>
              <a:t>, under the leadership of </a:t>
            </a:r>
            <a:r>
              <a:rPr lang="en-US" sz="2800" b="1" i="0" dirty="0" err="1" smtClean="0">
                <a:solidFill>
                  <a:srgbClr val="000000"/>
                </a:solidFill>
                <a:effectLst/>
                <a:latin typeface="Times New Roman" pitchFamily="18" charset="0"/>
                <a:cs typeface="Times New Roman" pitchFamily="18" charset="0"/>
              </a:rPr>
              <a:t>Atal</a:t>
            </a:r>
            <a:r>
              <a:rPr lang="en-US" sz="2800" b="1" i="0" dirty="0" smtClean="0">
                <a:solidFill>
                  <a:srgbClr val="000000"/>
                </a:solidFill>
                <a:effectLst/>
                <a:latin typeface="Times New Roman" pitchFamily="18" charset="0"/>
                <a:cs typeface="Times New Roman" pitchFamily="18" charset="0"/>
              </a:rPr>
              <a:t> </a:t>
            </a:r>
            <a:r>
              <a:rPr lang="en-US" sz="2800" b="1" i="0" dirty="0" err="1" smtClean="0">
                <a:solidFill>
                  <a:srgbClr val="000000"/>
                </a:solidFill>
                <a:effectLst/>
                <a:latin typeface="Times New Roman" pitchFamily="18" charset="0"/>
                <a:cs typeface="Times New Roman" pitchFamily="18" charset="0"/>
              </a:rPr>
              <a:t>Bihari</a:t>
            </a:r>
            <a:r>
              <a:rPr lang="en-US" sz="2800" b="1" i="0" dirty="0" smtClean="0">
                <a:solidFill>
                  <a:srgbClr val="000000"/>
                </a:solidFill>
                <a:effectLst/>
                <a:latin typeface="Times New Roman" pitchFamily="18" charset="0"/>
                <a:cs typeface="Times New Roman" pitchFamily="18" charset="0"/>
              </a:rPr>
              <a:t> Vajpayee. </a:t>
            </a:r>
            <a:endParaRPr lang="en-US" sz="2800" b="0" i="0" dirty="0" smtClean="0">
              <a:solidFill>
                <a:srgbClr val="000000"/>
              </a:solidFill>
              <a:effectLst/>
              <a:latin typeface="Times New Roman" pitchFamily="18" charset="0"/>
              <a:cs typeface="Times New Roman" pitchFamily="18" charset="0"/>
            </a:endParaRPr>
          </a:p>
          <a:p>
            <a:r>
              <a:rPr lang="en-US" sz="2800" b="0" i="0" dirty="0" smtClean="0">
                <a:solidFill>
                  <a:srgbClr val="000000"/>
                </a:solidFill>
                <a:effectLst/>
                <a:latin typeface="Times New Roman" pitchFamily="18" charset="0"/>
                <a:cs typeface="Times New Roman" pitchFamily="18" charset="0"/>
              </a:rPr>
              <a:t>II. The main focus of this plan was “</a:t>
            </a:r>
            <a:r>
              <a:rPr lang="en-US" sz="2800" b="1" i="0" dirty="0" smtClean="0">
                <a:solidFill>
                  <a:srgbClr val="000000"/>
                </a:solidFill>
                <a:effectLst/>
                <a:latin typeface="Times New Roman" pitchFamily="18" charset="0"/>
                <a:cs typeface="Times New Roman" pitchFamily="18" charset="0"/>
              </a:rPr>
              <a:t>Growth with Social Justice and Equality”.</a:t>
            </a:r>
            <a:endParaRPr lang="en-US" sz="2800" b="0" i="0" dirty="0" smtClean="0">
              <a:solidFill>
                <a:srgbClr val="000000"/>
              </a:solidFill>
              <a:effectLst/>
              <a:latin typeface="Times New Roman" pitchFamily="18" charset="0"/>
              <a:cs typeface="Times New Roman" pitchFamily="18" charset="0"/>
            </a:endParaRPr>
          </a:p>
          <a:p>
            <a:r>
              <a:rPr lang="en-US" sz="2800" b="0" i="0" dirty="0" smtClean="0">
                <a:solidFill>
                  <a:srgbClr val="000000"/>
                </a:solidFill>
                <a:effectLst/>
                <a:latin typeface="Times New Roman" pitchFamily="18" charset="0"/>
                <a:cs typeface="Times New Roman" pitchFamily="18" charset="0"/>
              </a:rPr>
              <a:t>III. It was launched in the 50th year of independence of India.</a:t>
            </a:r>
          </a:p>
          <a:p>
            <a:r>
              <a:rPr lang="en-US" sz="2800" b="0" i="0" dirty="0" smtClean="0">
                <a:solidFill>
                  <a:srgbClr val="000000"/>
                </a:solidFill>
                <a:effectLst/>
                <a:latin typeface="Times New Roman" pitchFamily="18" charset="0"/>
                <a:cs typeface="Times New Roman" pitchFamily="18" charset="0"/>
              </a:rPr>
              <a:t>IV. This plan failed to achieve the growth target of 6.5% and achieved a growth rate of 5.6%.</a:t>
            </a:r>
            <a:endParaRPr lang="en-US" sz="2800" b="0" i="0" dirty="0">
              <a:solidFill>
                <a:srgbClr val="000000"/>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928670"/>
            <a:ext cx="7143800" cy="2308324"/>
          </a:xfrm>
          <a:prstGeom prst="rect">
            <a:avLst/>
          </a:prstGeom>
        </p:spPr>
        <p:txBody>
          <a:bodyPr wrap="square">
            <a:spAutoFit/>
          </a:bodyPr>
          <a:lstStyle/>
          <a:p>
            <a:r>
              <a:rPr lang="en-US" b="0" i="0" dirty="0" smtClean="0">
                <a:solidFill>
                  <a:srgbClr val="FF0000"/>
                </a:solidFill>
                <a:effectLst/>
                <a:latin typeface="Roboto"/>
              </a:rPr>
              <a:t>TENTH FIVE YEAR PLAN</a:t>
            </a:r>
          </a:p>
          <a:p>
            <a:r>
              <a:rPr lang="en-US" b="0" i="0" dirty="0" smtClean="0">
                <a:solidFill>
                  <a:srgbClr val="000000"/>
                </a:solidFill>
                <a:effectLst/>
                <a:latin typeface="Roboto"/>
              </a:rPr>
              <a:t>I. Its duration was from</a:t>
            </a:r>
            <a:r>
              <a:rPr lang="en-US" b="1" i="0" dirty="0" smtClean="0">
                <a:solidFill>
                  <a:srgbClr val="000000"/>
                </a:solidFill>
                <a:effectLst/>
                <a:latin typeface="Roboto"/>
              </a:rPr>
              <a:t> 2002 to 2007, </a:t>
            </a:r>
            <a:r>
              <a:rPr lang="en-US" b="0" i="0" dirty="0" smtClean="0">
                <a:solidFill>
                  <a:srgbClr val="000000"/>
                </a:solidFill>
                <a:effectLst/>
                <a:latin typeface="Roboto"/>
              </a:rPr>
              <a:t>under the leadership of</a:t>
            </a:r>
            <a:r>
              <a:rPr lang="en-US" b="1" i="0" dirty="0" smtClean="0">
                <a:solidFill>
                  <a:srgbClr val="000000"/>
                </a:solidFill>
                <a:effectLst/>
                <a:latin typeface="Roboto"/>
              </a:rPr>
              <a:t> </a:t>
            </a:r>
            <a:r>
              <a:rPr lang="en-US" b="1" i="0" dirty="0" err="1" smtClean="0">
                <a:solidFill>
                  <a:srgbClr val="000000"/>
                </a:solidFill>
                <a:effectLst/>
                <a:latin typeface="Roboto"/>
              </a:rPr>
              <a:t>Atal</a:t>
            </a:r>
            <a:r>
              <a:rPr lang="en-US" b="1" i="0" dirty="0" smtClean="0">
                <a:solidFill>
                  <a:srgbClr val="000000"/>
                </a:solidFill>
                <a:effectLst/>
                <a:latin typeface="Roboto"/>
              </a:rPr>
              <a:t> </a:t>
            </a:r>
            <a:r>
              <a:rPr lang="en-US" b="1" i="0" dirty="0" err="1" smtClean="0">
                <a:solidFill>
                  <a:srgbClr val="000000"/>
                </a:solidFill>
                <a:effectLst/>
                <a:latin typeface="Roboto"/>
              </a:rPr>
              <a:t>Bihari</a:t>
            </a:r>
            <a:r>
              <a:rPr lang="en-US" b="1" i="0" dirty="0" smtClean="0">
                <a:solidFill>
                  <a:srgbClr val="000000"/>
                </a:solidFill>
                <a:effectLst/>
                <a:latin typeface="Roboto"/>
              </a:rPr>
              <a:t> Vajpayee and </a:t>
            </a:r>
            <a:r>
              <a:rPr lang="en-US" b="1" i="0" dirty="0" err="1" smtClean="0">
                <a:solidFill>
                  <a:srgbClr val="000000"/>
                </a:solidFill>
                <a:effectLst/>
                <a:latin typeface="Roboto"/>
              </a:rPr>
              <a:t>Manmohan</a:t>
            </a:r>
            <a:r>
              <a:rPr lang="en-US" b="1" i="0" dirty="0" smtClean="0">
                <a:solidFill>
                  <a:srgbClr val="000000"/>
                </a:solidFill>
                <a:effectLst/>
                <a:latin typeface="Roboto"/>
              </a:rPr>
              <a:t> Singh. </a:t>
            </a:r>
            <a:endParaRPr lang="en-US" b="0" i="0" dirty="0" smtClean="0">
              <a:solidFill>
                <a:srgbClr val="000000"/>
              </a:solidFill>
              <a:effectLst/>
              <a:latin typeface="Roboto"/>
            </a:endParaRPr>
          </a:p>
          <a:p>
            <a:r>
              <a:rPr lang="en-US" b="0" i="0" dirty="0" smtClean="0">
                <a:solidFill>
                  <a:srgbClr val="000000"/>
                </a:solidFill>
                <a:effectLst/>
                <a:latin typeface="Roboto"/>
              </a:rPr>
              <a:t>II. This plan aimed to double the Per Capita Income of India in the next 10 years.</a:t>
            </a:r>
          </a:p>
          <a:p>
            <a:r>
              <a:rPr lang="en-US" b="0" i="0" dirty="0" smtClean="0">
                <a:solidFill>
                  <a:srgbClr val="000000"/>
                </a:solidFill>
                <a:effectLst/>
                <a:latin typeface="Roboto"/>
              </a:rPr>
              <a:t>III. It also aimed to reduce the poverty ratio of 15% by 2012.</a:t>
            </a:r>
          </a:p>
          <a:p>
            <a:r>
              <a:rPr lang="en-US" b="0" i="0" dirty="0" smtClean="0">
                <a:solidFill>
                  <a:srgbClr val="000000"/>
                </a:solidFill>
                <a:effectLst/>
                <a:latin typeface="Roboto"/>
              </a:rPr>
              <a:t>IV.  Its growth target was 8.0% but it achieved only 7.6%.</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ELEVENTH FIVE YEAR PLAN</a:t>
            </a:r>
            <a:endParaRPr lang="en-IN" dirty="0">
              <a:solidFill>
                <a:srgbClr val="FF0000"/>
              </a:solidFill>
            </a:endParaRPr>
          </a:p>
        </p:txBody>
      </p:sp>
      <p:sp>
        <p:nvSpPr>
          <p:cNvPr id="3" name="Rectangle 2"/>
          <p:cNvSpPr/>
          <p:nvPr/>
        </p:nvSpPr>
        <p:spPr>
          <a:xfrm>
            <a:off x="1142976" y="1500174"/>
            <a:ext cx="7215238" cy="4031873"/>
          </a:xfrm>
          <a:prstGeom prst="rect">
            <a:avLst/>
          </a:prstGeom>
        </p:spPr>
        <p:txBody>
          <a:bodyPr wrap="square">
            <a:spAutoFit/>
          </a:bodyPr>
          <a:lstStyle/>
          <a:p>
            <a:r>
              <a:rPr lang="en-US" sz="3200" b="0" i="0" dirty="0" smtClean="0">
                <a:solidFill>
                  <a:srgbClr val="000000"/>
                </a:solidFill>
                <a:effectLst/>
                <a:latin typeface="Times New Roman" pitchFamily="18" charset="0"/>
                <a:cs typeface="Times New Roman" pitchFamily="18" charset="0"/>
              </a:rPr>
              <a:t>I. Its duration was from </a:t>
            </a:r>
            <a:r>
              <a:rPr lang="en-US" sz="3200" b="1" i="0" dirty="0" smtClean="0">
                <a:solidFill>
                  <a:srgbClr val="000000"/>
                </a:solidFill>
                <a:effectLst/>
                <a:latin typeface="Times New Roman" pitchFamily="18" charset="0"/>
                <a:cs typeface="Times New Roman" pitchFamily="18" charset="0"/>
              </a:rPr>
              <a:t>2007 to 2012</a:t>
            </a:r>
            <a:r>
              <a:rPr lang="en-US" sz="3200" b="0" i="0" dirty="0" smtClean="0">
                <a:solidFill>
                  <a:srgbClr val="000000"/>
                </a:solidFill>
                <a:effectLst/>
                <a:latin typeface="Times New Roman" pitchFamily="18" charset="0"/>
                <a:cs typeface="Times New Roman" pitchFamily="18" charset="0"/>
              </a:rPr>
              <a:t>, under the leadership of </a:t>
            </a:r>
            <a:r>
              <a:rPr lang="en-US" sz="3200" b="1" i="0" u="none" strike="noStrike" dirty="0" err="1" smtClean="0">
                <a:effectLst/>
                <a:latin typeface="Times New Roman" pitchFamily="18" charset="0"/>
                <a:cs typeface="Times New Roman" pitchFamily="18" charset="0"/>
                <a:hlinkClick r:id="rId2">
                  <a:extLst>
                    <a:ext uri="{A12FA001-AC4F-418D-AE19-62706E023703}">
                      <ahyp:hlinkClr xmlns:ahyp="http://schemas.microsoft.com/office/drawing/2018/hyperlinkcolor" xmlns="" xmlns:lc="http://schemas.openxmlformats.org/drawingml/2006/lockedCanvas" val="tx"/>
                    </a:ext>
                  </a:extLst>
                </a:hlinkClick>
              </a:rPr>
              <a:t>Manmohan</a:t>
            </a:r>
            <a:r>
              <a:rPr lang="en-US" sz="3200" b="1" i="0" u="none" strike="noStrike" dirty="0" smtClean="0">
                <a:effectLst/>
                <a:latin typeface="Times New Roman" pitchFamily="18" charset="0"/>
                <a:cs typeface="Times New Roman" pitchFamily="18" charset="0"/>
                <a:hlinkClick r:id="rId2">
                  <a:extLst>
                    <a:ext uri="{A12FA001-AC4F-418D-AE19-62706E023703}">
                      <ahyp:hlinkClr xmlns:ahyp="http://schemas.microsoft.com/office/drawing/2018/hyperlinkcolor" xmlns="" xmlns:lc="http://schemas.openxmlformats.org/drawingml/2006/lockedCanvas" val="tx"/>
                    </a:ext>
                  </a:extLst>
                </a:hlinkClick>
              </a:rPr>
              <a:t> Singh</a:t>
            </a:r>
            <a:r>
              <a:rPr lang="en-US" sz="3200" b="1" i="0" dirty="0" smtClean="0">
                <a:effectLst/>
                <a:latin typeface="Times New Roman" pitchFamily="18" charset="0"/>
                <a:cs typeface="Times New Roman" pitchFamily="18" charset="0"/>
              </a:rPr>
              <a:t>. </a:t>
            </a:r>
            <a:endParaRPr lang="en-US" sz="3200" b="0" i="0" dirty="0" smtClean="0">
              <a:effectLst/>
              <a:latin typeface="Times New Roman" pitchFamily="18" charset="0"/>
              <a:cs typeface="Times New Roman" pitchFamily="18" charset="0"/>
            </a:endParaRPr>
          </a:p>
          <a:p>
            <a:r>
              <a:rPr lang="en-US" sz="3200" b="0" i="0" dirty="0" smtClean="0">
                <a:solidFill>
                  <a:srgbClr val="000000"/>
                </a:solidFill>
                <a:effectLst/>
                <a:latin typeface="Times New Roman" pitchFamily="18" charset="0"/>
                <a:cs typeface="Times New Roman" pitchFamily="18" charset="0"/>
              </a:rPr>
              <a:t>II. It was prepared by the C. </a:t>
            </a:r>
            <a:r>
              <a:rPr lang="en-US" sz="3200" b="0" i="0" dirty="0" err="1" smtClean="0">
                <a:solidFill>
                  <a:srgbClr val="000000"/>
                </a:solidFill>
                <a:effectLst/>
                <a:latin typeface="Times New Roman" pitchFamily="18" charset="0"/>
                <a:cs typeface="Times New Roman" pitchFamily="18" charset="0"/>
              </a:rPr>
              <a:t>Rangarajan</a:t>
            </a:r>
            <a:r>
              <a:rPr lang="en-US" sz="3200" b="0" i="0" dirty="0" smtClean="0">
                <a:solidFill>
                  <a:srgbClr val="000000"/>
                </a:solidFill>
                <a:effectLst/>
                <a:latin typeface="Times New Roman" pitchFamily="18" charset="0"/>
                <a:cs typeface="Times New Roman" pitchFamily="18" charset="0"/>
              </a:rPr>
              <a:t>.</a:t>
            </a:r>
          </a:p>
          <a:p>
            <a:r>
              <a:rPr lang="en-US" sz="3200" b="0" i="0" dirty="0" smtClean="0">
                <a:solidFill>
                  <a:srgbClr val="000000"/>
                </a:solidFill>
                <a:effectLst/>
                <a:latin typeface="Times New Roman" pitchFamily="18" charset="0"/>
                <a:cs typeface="Times New Roman" pitchFamily="18" charset="0"/>
              </a:rPr>
              <a:t>III. Its main theme was </a:t>
            </a:r>
            <a:r>
              <a:rPr lang="en-US" sz="3200" b="1" i="0" dirty="0" smtClean="0">
                <a:solidFill>
                  <a:srgbClr val="000000"/>
                </a:solidFill>
                <a:effectLst/>
                <a:latin typeface="Times New Roman" pitchFamily="18" charset="0"/>
                <a:cs typeface="Times New Roman" pitchFamily="18" charset="0"/>
              </a:rPr>
              <a:t>“rapid and more inclusive growth”.</a:t>
            </a:r>
            <a:endParaRPr lang="en-US" sz="3200" b="0" i="0" dirty="0" smtClean="0">
              <a:solidFill>
                <a:srgbClr val="000000"/>
              </a:solidFill>
              <a:effectLst/>
              <a:latin typeface="Times New Roman" pitchFamily="18" charset="0"/>
              <a:cs typeface="Times New Roman" pitchFamily="18" charset="0"/>
            </a:endParaRPr>
          </a:p>
          <a:p>
            <a:r>
              <a:rPr lang="en-US" sz="3200" b="0" i="0" dirty="0" smtClean="0">
                <a:solidFill>
                  <a:srgbClr val="000000"/>
                </a:solidFill>
                <a:effectLst/>
                <a:latin typeface="Times New Roman" pitchFamily="18" charset="0"/>
                <a:cs typeface="Times New Roman" pitchFamily="18" charset="0"/>
              </a:rPr>
              <a:t>IV. It achieved a growth rate of 8% against a target of 9% growth. </a:t>
            </a:r>
            <a:endParaRPr lang="en-US" sz="3200" b="0" i="0" dirty="0">
              <a:solidFill>
                <a:srgbClr val="000000"/>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TWELFTH FIVE YEAR PLAN</a:t>
            </a:r>
            <a:endParaRPr lang="en-IN" dirty="0">
              <a:solidFill>
                <a:srgbClr val="FF0000"/>
              </a:solidFill>
            </a:endParaRPr>
          </a:p>
        </p:txBody>
      </p:sp>
      <p:sp>
        <p:nvSpPr>
          <p:cNvPr id="3" name="Rectangle 2"/>
          <p:cNvSpPr/>
          <p:nvPr/>
        </p:nvSpPr>
        <p:spPr>
          <a:xfrm>
            <a:off x="1142976" y="1714488"/>
            <a:ext cx="6429420" cy="2677656"/>
          </a:xfrm>
          <a:prstGeom prst="rect">
            <a:avLst/>
          </a:prstGeom>
        </p:spPr>
        <p:txBody>
          <a:bodyPr wrap="square">
            <a:spAutoFit/>
          </a:bodyPr>
          <a:lstStyle/>
          <a:p>
            <a:r>
              <a:rPr lang="en-US" b="0" i="0" dirty="0" smtClean="0">
                <a:solidFill>
                  <a:srgbClr val="000000"/>
                </a:solidFill>
                <a:effectLst/>
                <a:latin typeface="Roboto"/>
              </a:rPr>
              <a:t>I</a:t>
            </a:r>
            <a:r>
              <a:rPr lang="en-US" sz="2800" b="0" i="0" dirty="0" smtClean="0">
                <a:solidFill>
                  <a:srgbClr val="000000"/>
                </a:solidFill>
                <a:effectLst/>
                <a:latin typeface="Times New Roman" pitchFamily="18" charset="0"/>
                <a:cs typeface="Times New Roman" pitchFamily="18" charset="0"/>
              </a:rPr>
              <a:t>. Its duration is from </a:t>
            </a:r>
            <a:r>
              <a:rPr lang="en-US" sz="2800" b="1" i="0" dirty="0" smtClean="0">
                <a:solidFill>
                  <a:srgbClr val="000000"/>
                </a:solidFill>
                <a:effectLst/>
                <a:latin typeface="Times New Roman" pitchFamily="18" charset="0"/>
                <a:cs typeface="Times New Roman" pitchFamily="18" charset="0"/>
              </a:rPr>
              <a:t>2012 to 2017, </a:t>
            </a:r>
            <a:r>
              <a:rPr lang="en-US" sz="2800" b="0" i="0" dirty="0" smtClean="0">
                <a:solidFill>
                  <a:srgbClr val="000000"/>
                </a:solidFill>
                <a:effectLst/>
                <a:latin typeface="Times New Roman" pitchFamily="18" charset="0"/>
                <a:cs typeface="Times New Roman" pitchFamily="18" charset="0"/>
              </a:rPr>
              <a:t>under the leadership of </a:t>
            </a:r>
            <a:r>
              <a:rPr lang="en-US" sz="2800" b="1" i="0" dirty="0" err="1" smtClean="0">
                <a:solidFill>
                  <a:srgbClr val="000000"/>
                </a:solidFill>
                <a:effectLst/>
                <a:latin typeface="Times New Roman" pitchFamily="18" charset="0"/>
                <a:cs typeface="Times New Roman" pitchFamily="18" charset="0"/>
              </a:rPr>
              <a:t>Manmohan</a:t>
            </a:r>
            <a:r>
              <a:rPr lang="en-US" sz="2800" b="1" i="0" dirty="0" smtClean="0">
                <a:solidFill>
                  <a:srgbClr val="000000"/>
                </a:solidFill>
                <a:effectLst/>
                <a:latin typeface="Times New Roman" pitchFamily="18" charset="0"/>
                <a:cs typeface="Times New Roman" pitchFamily="18" charset="0"/>
              </a:rPr>
              <a:t> Singh</a:t>
            </a:r>
            <a:r>
              <a:rPr lang="en-US" sz="2800" b="1" i="0" u="none" strike="noStrike" dirty="0" smtClean="0">
                <a:effectLst/>
                <a:latin typeface="Times New Roman" pitchFamily="18" charset="0"/>
                <a:cs typeface="Times New Roman" pitchFamily="18" charset="0"/>
                <a:hlinkClick r:id="rId2">
                  <a:extLst>
                    <a:ext uri="{A12FA001-AC4F-418D-AE19-62706E023703}">
                      <ahyp:hlinkClr xmlns:ahyp="http://schemas.microsoft.com/office/drawing/2018/hyperlinkcolor" xmlns="" xmlns:lc="http://schemas.openxmlformats.org/drawingml/2006/lockedCanvas" val="tx"/>
                    </a:ext>
                  </a:extLst>
                </a:hlinkClick>
              </a:rPr>
              <a:t>. </a:t>
            </a:r>
            <a:endParaRPr lang="en-US" sz="2800" b="0" i="0" dirty="0" smtClean="0">
              <a:effectLst/>
              <a:latin typeface="Times New Roman" pitchFamily="18" charset="0"/>
              <a:cs typeface="Times New Roman" pitchFamily="18" charset="0"/>
            </a:endParaRPr>
          </a:p>
          <a:p>
            <a:r>
              <a:rPr lang="en-US" sz="2800" b="0" i="0" dirty="0" smtClean="0">
                <a:solidFill>
                  <a:srgbClr val="000000"/>
                </a:solidFill>
                <a:effectLst/>
                <a:latin typeface="Times New Roman" pitchFamily="18" charset="0"/>
                <a:cs typeface="Times New Roman" pitchFamily="18" charset="0"/>
              </a:rPr>
              <a:t>II. Its main theme is “</a:t>
            </a:r>
            <a:r>
              <a:rPr lang="en-US" sz="2800" b="1" i="0" dirty="0" smtClean="0">
                <a:solidFill>
                  <a:srgbClr val="000000"/>
                </a:solidFill>
                <a:effectLst/>
                <a:latin typeface="Times New Roman" pitchFamily="18" charset="0"/>
                <a:cs typeface="Times New Roman" pitchFamily="18" charset="0"/>
              </a:rPr>
              <a:t>Faster, More Inclusive and </a:t>
            </a:r>
            <a:r>
              <a:rPr lang="en-US" sz="2800" b="1" i="0" u="none" strike="noStrike" dirty="0" smtClean="0">
                <a:effectLst/>
                <a:latin typeface="Times New Roman" pitchFamily="18" charset="0"/>
                <a:cs typeface="Times New Roman" pitchFamily="18" charset="0"/>
                <a:hlinkClick r:id="rId3">
                  <a:extLst>
                    <a:ext uri="{A12FA001-AC4F-418D-AE19-62706E023703}">
                      <ahyp:hlinkClr xmlns:ahyp="http://schemas.microsoft.com/office/drawing/2018/hyperlinkcolor" xmlns="" xmlns:lc="http://schemas.openxmlformats.org/drawingml/2006/lockedCanvas" val="tx"/>
                    </a:ext>
                  </a:extLst>
                </a:hlinkClick>
              </a:rPr>
              <a:t>Sustainable Growth”.</a:t>
            </a:r>
            <a:endParaRPr lang="en-US" sz="2800" b="0" i="0" dirty="0" smtClean="0">
              <a:effectLst/>
              <a:latin typeface="Times New Roman" pitchFamily="18" charset="0"/>
              <a:cs typeface="Times New Roman" pitchFamily="18" charset="0"/>
            </a:endParaRPr>
          </a:p>
          <a:p>
            <a:r>
              <a:rPr lang="en-US" sz="2800" b="0" i="0" dirty="0" smtClean="0">
                <a:solidFill>
                  <a:srgbClr val="000000"/>
                </a:solidFill>
                <a:effectLst/>
                <a:latin typeface="Times New Roman" pitchFamily="18" charset="0"/>
                <a:cs typeface="Times New Roman" pitchFamily="18" charset="0"/>
              </a:rPr>
              <a:t>III. Its growth rate target was 8%.</a:t>
            </a:r>
          </a:p>
          <a:p>
            <a:endParaRPr lang="en-IN"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a:t>
            </a:r>
            <a:endParaRPr lang="en-IN" dirty="0">
              <a:solidFill>
                <a:srgbClr val="FF0000"/>
              </a:solidFill>
            </a:endParaRPr>
          </a:p>
        </p:txBody>
      </p:sp>
      <p:sp>
        <p:nvSpPr>
          <p:cNvPr id="3" name="Rectangle 2"/>
          <p:cNvSpPr/>
          <p:nvPr/>
        </p:nvSpPr>
        <p:spPr>
          <a:xfrm>
            <a:off x="1285852" y="1500175"/>
            <a:ext cx="7286676" cy="3785652"/>
          </a:xfrm>
          <a:prstGeom prst="rect">
            <a:avLst/>
          </a:prstGeom>
        </p:spPr>
        <p:txBody>
          <a:bodyPr wrap="square">
            <a:spAutoFit/>
          </a:bodyPr>
          <a:lstStyle/>
          <a:p>
            <a:pPr algn="just"/>
            <a:r>
              <a:rPr lang="en-US" sz="2000" b="0" i="0" dirty="0" smtClean="0">
                <a:solidFill>
                  <a:srgbClr val="000000"/>
                </a:solidFill>
                <a:effectLst/>
                <a:latin typeface="Times New Roman" pitchFamily="18" charset="0"/>
                <a:cs typeface="Times New Roman" pitchFamily="18" charset="0"/>
              </a:rPr>
              <a:t>For a long time, there had been a feeling that for a country as diverse and big as India, </a:t>
            </a:r>
            <a:r>
              <a:rPr lang="en-US" sz="2000" b="0" i="0" dirty="0" err="1" smtClean="0">
                <a:solidFill>
                  <a:srgbClr val="000000"/>
                </a:solidFill>
                <a:effectLst/>
                <a:latin typeface="Times New Roman" pitchFamily="18" charset="0"/>
                <a:cs typeface="Times New Roman" pitchFamily="18" charset="0"/>
              </a:rPr>
              <a:t>centralised</a:t>
            </a:r>
            <a:r>
              <a:rPr lang="en-US" sz="2000" b="0" i="0" dirty="0" smtClean="0">
                <a:solidFill>
                  <a:srgbClr val="000000"/>
                </a:solidFill>
                <a:effectLst/>
                <a:latin typeface="Times New Roman" pitchFamily="18" charset="0"/>
                <a:cs typeface="Times New Roman" pitchFamily="18" charset="0"/>
              </a:rPr>
              <a:t> planning could not work beyond a point due to its one-size-fits-all approach. Therefore, the NDA government has dissolved the Planning Commission which was replaced by the NITI </a:t>
            </a:r>
            <a:r>
              <a:rPr lang="en-US" sz="2000" b="0" i="0" dirty="0" err="1" smtClean="0">
                <a:solidFill>
                  <a:srgbClr val="000000"/>
                </a:solidFill>
                <a:effectLst/>
                <a:latin typeface="Times New Roman" pitchFamily="18" charset="0"/>
                <a:cs typeface="Times New Roman" pitchFamily="18" charset="0"/>
              </a:rPr>
              <a:t>Aayog</a:t>
            </a:r>
            <a:r>
              <a:rPr lang="en-US" sz="2000" b="0" i="0" dirty="0" smtClean="0">
                <a:solidFill>
                  <a:srgbClr val="000000"/>
                </a:solidFill>
                <a:effectLst/>
                <a:latin typeface="Times New Roman" pitchFamily="18" charset="0"/>
                <a:cs typeface="Times New Roman" pitchFamily="18" charset="0"/>
              </a:rPr>
              <a:t>. Thus, there was no thirteen Five Year Plan, however, the five-year defense plan was made. It is important to note that the documents of the NITI </a:t>
            </a:r>
            <a:r>
              <a:rPr lang="en-US" sz="2000" b="0" i="0" dirty="0" err="1" smtClean="0">
                <a:solidFill>
                  <a:srgbClr val="000000"/>
                </a:solidFill>
                <a:effectLst/>
                <a:latin typeface="Times New Roman" pitchFamily="18" charset="0"/>
                <a:cs typeface="Times New Roman" pitchFamily="18" charset="0"/>
              </a:rPr>
              <a:t>Aayog</a:t>
            </a:r>
            <a:r>
              <a:rPr lang="en-US" sz="2000" b="0" i="0" dirty="0" smtClean="0">
                <a:solidFill>
                  <a:srgbClr val="000000"/>
                </a:solidFill>
                <a:effectLst/>
                <a:latin typeface="Times New Roman" pitchFamily="18" charset="0"/>
                <a:cs typeface="Times New Roman" pitchFamily="18" charset="0"/>
              </a:rPr>
              <a:t> have no financial role. They are only policy guide maps for the government. </a:t>
            </a:r>
          </a:p>
          <a:p>
            <a:pPr algn="just"/>
            <a:r>
              <a:rPr lang="en-US" sz="2000" b="0" i="0" dirty="0" smtClean="0">
                <a:solidFill>
                  <a:srgbClr val="000000"/>
                </a:solidFill>
                <a:effectLst/>
                <a:latin typeface="Times New Roman" pitchFamily="18" charset="0"/>
                <a:cs typeface="Times New Roman" pitchFamily="18" charset="0"/>
              </a:rPr>
              <a:t>The three-year action plan only provides a broad roadmap to the government and does not outline any schemes or allocations as it has no financial powers. Since it doesn't require approval by the Union Cabinet, its recommendations are not binding on the government</a:t>
            </a:r>
            <a:r>
              <a:rPr lang="en-US" b="0" i="0" dirty="0" smtClean="0">
                <a:solidFill>
                  <a:srgbClr val="000000"/>
                </a:solidFill>
                <a:effectLst/>
                <a:latin typeface="Roboto"/>
              </a:rPr>
              <a:t>.</a:t>
            </a:r>
            <a:endParaRPr lang="en-US" b="0" i="0" dirty="0">
              <a:solidFill>
                <a:srgbClr val="000000"/>
              </a:solidFill>
              <a:effectLst/>
              <a:latin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78853" y="3244334"/>
            <a:ext cx="2386294" cy="369332"/>
          </a:xfrm>
          <a:prstGeom prst="rect">
            <a:avLst/>
          </a:prstGeom>
        </p:spPr>
        <p:txBody>
          <a:bodyPr wrap="none">
            <a:spAutoFit/>
          </a:bodyPr>
          <a:lstStyle/>
          <a:p>
            <a:r>
              <a:rPr lang="en-IN" b="1" i="0" dirty="0" smtClean="0">
                <a:solidFill>
                  <a:schemeClr val="bg1"/>
                </a:solidFill>
                <a:effectLst/>
                <a:latin typeface="Roboto"/>
              </a:rPr>
              <a:t>First Five Year Plan:</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3E0770-09BF-4CDD-83BE-31B5491138AA}"/>
              </a:ext>
            </a:extLst>
          </p:cNvPr>
          <p:cNvSpPr>
            <a:spLocks noGrp="1"/>
          </p:cNvSpPr>
          <p:nvPr>
            <p:ph type="title"/>
          </p:nvPr>
        </p:nvSpPr>
        <p:spPr/>
        <p:txBody>
          <a:bodyPr/>
          <a:lstStyle/>
          <a:p>
            <a:r>
              <a:rPr lang="en-IN" b="1" i="0" dirty="0">
                <a:solidFill>
                  <a:schemeClr val="bg1"/>
                </a:solidFill>
                <a:effectLst/>
                <a:latin typeface="Roboto"/>
              </a:rPr>
              <a:t>First Five Year Plan:</a:t>
            </a:r>
            <a:endParaRPr lang="en-IN" dirty="0">
              <a:solidFill>
                <a:schemeClr val="bg1"/>
              </a:solidFill>
            </a:endParaRPr>
          </a:p>
        </p:txBody>
      </p:sp>
      <p:sp>
        <p:nvSpPr>
          <p:cNvPr id="3" name="Content Placeholder 2">
            <a:extLst>
              <a:ext uri="{FF2B5EF4-FFF2-40B4-BE49-F238E27FC236}">
                <a16:creationId xmlns="" xmlns:a16="http://schemas.microsoft.com/office/drawing/2014/main" id="{E774C6D4-2A43-454F-8C1B-ACBD36DC1AB1}"/>
              </a:ext>
            </a:extLst>
          </p:cNvPr>
          <p:cNvSpPr>
            <a:spLocks noGrp="1"/>
          </p:cNvSpPr>
          <p:nvPr>
            <p:ph idx="1"/>
          </p:nvPr>
        </p:nvSpPr>
        <p:spPr>
          <a:xfrm>
            <a:off x="742426" y="2592198"/>
            <a:ext cx="7405382" cy="3934438"/>
          </a:xfrm>
        </p:spPr>
        <p:txBody>
          <a:bodyPr>
            <a:normAutofit fontScale="70000" lnSpcReduction="20000"/>
          </a:bodyPr>
          <a:lstStyle/>
          <a:p>
            <a:pPr algn="l"/>
            <a:r>
              <a:rPr lang="en-US" b="0" i="0" dirty="0">
                <a:solidFill>
                  <a:srgbClr val="000000"/>
                </a:solidFill>
                <a:effectLst/>
                <a:latin typeface="Roboto"/>
              </a:rPr>
              <a:t>It was launched for the duration of </a:t>
            </a:r>
            <a:r>
              <a:rPr lang="en-US" b="1" i="0" dirty="0">
                <a:solidFill>
                  <a:srgbClr val="000000"/>
                </a:solidFill>
                <a:effectLst/>
                <a:latin typeface="Roboto"/>
              </a:rPr>
              <a:t>1951 to 1956, </a:t>
            </a:r>
            <a:r>
              <a:rPr lang="en-US" b="0" i="0" dirty="0">
                <a:solidFill>
                  <a:srgbClr val="000000"/>
                </a:solidFill>
                <a:effectLst/>
                <a:latin typeface="Roboto"/>
              </a:rPr>
              <a:t>under the leadership of</a:t>
            </a:r>
            <a:r>
              <a:rPr lang="en-US" b="1" i="0" u="none" strike="noStrike" dirty="0">
                <a:solidFill>
                  <a:srgbClr val="3274DA"/>
                </a:solidFill>
                <a:effectLst/>
                <a:latin typeface="Roboto"/>
                <a:hlinkClick r:id="rId2"/>
              </a:rPr>
              <a:t> Jawaharlal Nehru</a:t>
            </a:r>
            <a:r>
              <a:rPr lang="en-US" b="1" i="0" dirty="0">
                <a:solidFill>
                  <a:srgbClr val="000000"/>
                </a:solidFill>
                <a:effectLst/>
                <a:latin typeface="Roboto"/>
              </a:rPr>
              <a:t>. </a:t>
            </a:r>
            <a:endParaRPr lang="en-US" b="0" i="0" dirty="0">
              <a:solidFill>
                <a:srgbClr val="000000"/>
              </a:solidFill>
              <a:effectLst/>
              <a:latin typeface="Roboto"/>
            </a:endParaRPr>
          </a:p>
          <a:p>
            <a:pPr algn="l"/>
            <a:r>
              <a:rPr lang="en-US" b="0" i="0" dirty="0">
                <a:solidFill>
                  <a:srgbClr val="000000"/>
                </a:solidFill>
                <a:effectLst/>
                <a:latin typeface="Roboto"/>
              </a:rPr>
              <a:t>II. It was based on the Harrod-</a:t>
            </a:r>
            <a:r>
              <a:rPr lang="en-US" b="0" i="0" dirty="0" err="1">
                <a:solidFill>
                  <a:srgbClr val="000000"/>
                </a:solidFill>
                <a:effectLst/>
                <a:latin typeface="Roboto"/>
              </a:rPr>
              <a:t>Domar</a:t>
            </a:r>
            <a:r>
              <a:rPr lang="en-US" b="0" i="0" dirty="0">
                <a:solidFill>
                  <a:srgbClr val="000000"/>
                </a:solidFill>
                <a:effectLst/>
                <a:latin typeface="Roboto"/>
              </a:rPr>
              <a:t> model with a few modifications. </a:t>
            </a:r>
          </a:p>
          <a:p>
            <a:pPr algn="l"/>
            <a:r>
              <a:rPr lang="en-US" b="0" i="0" dirty="0">
                <a:solidFill>
                  <a:srgbClr val="000000"/>
                </a:solidFill>
                <a:effectLst/>
                <a:latin typeface="Roboto"/>
              </a:rPr>
              <a:t>III. Its main focus was on the agricultural development of the country.</a:t>
            </a:r>
          </a:p>
          <a:p>
            <a:pPr algn="l"/>
            <a:r>
              <a:rPr lang="en-US" b="0" i="0" dirty="0">
                <a:solidFill>
                  <a:srgbClr val="000000"/>
                </a:solidFill>
                <a:effectLst/>
                <a:latin typeface="Roboto"/>
              </a:rPr>
              <a:t>IV. This plan was successful and achieved</a:t>
            </a:r>
            <a:r>
              <a:rPr lang="en-US" b="1" i="0" dirty="0">
                <a:solidFill>
                  <a:srgbClr val="000000"/>
                </a:solidFill>
                <a:effectLst/>
                <a:latin typeface="Roboto"/>
              </a:rPr>
              <a:t> a growth rate of 3.6% (more than its target of 2.1%). </a:t>
            </a:r>
            <a:endParaRPr lang="en-US" b="0" i="0" dirty="0">
              <a:solidFill>
                <a:srgbClr val="000000"/>
              </a:solidFill>
              <a:effectLst/>
              <a:latin typeface="Roboto"/>
            </a:endParaRPr>
          </a:p>
          <a:p>
            <a:pPr algn="l"/>
            <a:r>
              <a:rPr lang="en-US" b="0" i="0" dirty="0">
                <a:solidFill>
                  <a:srgbClr val="000000"/>
                </a:solidFill>
                <a:effectLst/>
                <a:latin typeface="Roboto"/>
              </a:rPr>
              <a:t>V. At the end of this plan, five IITs were set up in the country. </a:t>
            </a:r>
          </a:p>
          <a:p>
            <a:pPr marL="0" indent="0">
              <a:buNone/>
            </a:pPr>
            <a:r>
              <a:rPr lang="en-US" dirty="0"/>
              <a:t/>
            </a:r>
            <a:br>
              <a:rPr lang="en-US" dirty="0"/>
            </a:br>
            <a:endParaRPr lang="en-IN" dirty="0"/>
          </a:p>
        </p:txBody>
      </p:sp>
    </p:spTree>
    <p:extLst>
      <p:ext uri="{BB962C8B-B14F-4D97-AF65-F5344CB8AC3E}">
        <p14:creationId xmlns:p14="http://schemas.microsoft.com/office/powerpoint/2010/main" xmlns="" val="2119239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642919"/>
            <a:ext cx="7429552" cy="4708981"/>
          </a:xfrm>
          <a:prstGeom prst="rect">
            <a:avLst/>
          </a:prstGeom>
        </p:spPr>
        <p:txBody>
          <a:bodyPr wrap="square">
            <a:spAutoFit/>
          </a:bodyPr>
          <a:lstStyle/>
          <a:p>
            <a:r>
              <a:rPr lang="en-US" sz="3600" b="0" i="0" dirty="0" smtClean="0">
                <a:solidFill>
                  <a:srgbClr val="FF0000"/>
                </a:solidFill>
                <a:effectLst/>
                <a:latin typeface="Times New Roman" pitchFamily="18" charset="0"/>
                <a:cs typeface="Times New Roman" pitchFamily="18" charset="0"/>
              </a:rPr>
              <a:t>Second five year plan</a:t>
            </a:r>
          </a:p>
          <a:p>
            <a:r>
              <a:rPr lang="en-US" b="0" i="0" dirty="0" smtClean="0">
                <a:solidFill>
                  <a:srgbClr val="000000"/>
                </a:solidFill>
                <a:effectLst/>
                <a:latin typeface="Roboto"/>
              </a:rPr>
              <a:t>I. </a:t>
            </a:r>
            <a:r>
              <a:rPr lang="en-US" sz="2400" b="0" i="0" dirty="0" smtClean="0">
                <a:solidFill>
                  <a:srgbClr val="000000"/>
                </a:solidFill>
                <a:effectLst/>
                <a:latin typeface="Roboto"/>
              </a:rPr>
              <a:t>It was made for the duration of </a:t>
            </a:r>
            <a:r>
              <a:rPr lang="en-US" sz="2400" b="1" i="0" dirty="0" smtClean="0">
                <a:solidFill>
                  <a:srgbClr val="000000"/>
                </a:solidFill>
                <a:effectLst/>
                <a:latin typeface="Roboto"/>
              </a:rPr>
              <a:t>1956 to 1961,</a:t>
            </a:r>
            <a:r>
              <a:rPr lang="en-US" sz="2400" b="0" i="0" dirty="0" smtClean="0">
                <a:solidFill>
                  <a:srgbClr val="000000"/>
                </a:solidFill>
                <a:effectLst/>
                <a:latin typeface="Roboto"/>
              </a:rPr>
              <a:t> under the leadership of </a:t>
            </a:r>
            <a:r>
              <a:rPr lang="en-US" sz="2400" b="1" i="0" dirty="0" smtClean="0">
                <a:solidFill>
                  <a:srgbClr val="000000"/>
                </a:solidFill>
                <a:effectLst/>
                <a:latin typeface="Roboto"/>
              </a:rPr>
              <a:t>Jawaharlal Nehru. </a:t>
            </a:r>
            <a:endParaRPr lang="en-US" sz="2400" b="0" i="0" dirty="0" smtClean="0">
              <a:solidFill>
                <a:srgbClr val="000000"/>
              </a:solidFill>
              <a:effectLst/>
              <a:latin typeface="Roboto"/>
            </a:endParaRPr>
          </a:p>
          <a:p>
            <a:r>
              <a:rPr lang="en-US" sz="2400" b="0" i="0" dirty="0" smtClean="0">
                <a:solidFill>
                  <a:srgbClr val="000000"/>
                </a:solidFill>
                <a:effectLst/>
                <a:latin typeface="Roboto"/>
              </a:rPr>
              <a:t>II. It was </a:t>
            </a:r>
            <a:r>
              <a:rPr lang="en-US" sz="2400" b="1" i="0" dirty="0" smtClean="0">
                <a:solidFill>
                  <a:srgbClr val="000000"/>
                </a:solidFill>
                <a:effectLst/>
                <a:latin typeface="Roboto"/>
              </a:rPr>
              <a:t>based on the P.C. </a:t>
            </a:r>
            <a:r>
              <a:rPr lang="en-US" sz="2400" b="1" i="0" dirty="0" err="1" smtClean="0">
                <a:solidFill>
                  <a:srgbClr val="000000"/>
                </a:solidFill>
                <a:effectLst/>
                <a:latin typeface="Roboto"/>
              </a:rPr>
              <a:t>Mahalanobis</a:t>
            </a:r>
            <a:r>
              <a:rPr lang="en-US" sz="2400" b="1" i="0" dirty="0" smtClean="0">
                <a:solidFill>
                  <a:srgbClr val="000000"/>
                </a:solidFill>
                <a:effectLst/>
                <a:latin typeface="Roboto"/>
              </a:rPr>
              <a:t> Model made in the year 1953. </a:t>
            </a:r>
            <a:endParaRPr lang="en-US" sz="2400" b="0" i="0" dirty="0" smtClean="0">
              <a:solidFill>
                <a:srgbClr val="000000"/>
              </a:solidFill>
              <a:effectLst/>
              <a:latin typeface="Roboto"/>
            </a:endParaRPr>
          </a:p>
          <a:p>
            <a:r>
              <a:rPr lang="en-US" sz="2400" b="0" i="0" dirty="0" smtClean="0">
                <a:solidFill>
                  <a:srgbClr val="000000"/>
                </a:solidFill>
                <a:effectLst/>
                <a:latin typeface="Roboto"/>
              </a:rPr>
              <a:t>III. Its main focus was on the industrial development of the country.</a:t>
            </a:r>
          </a:p>
          <a:p>
            <a:r>
              <a:rPr lang="en-US" sz="2400" b="0" i="0" dirty="0" smtClean="0">
                <a:solidFill>
                  <a:srgbClr val="000000"/>
                </a:solidFill>
                <a:effectLst/>
                <a:latin typeface="Roboto"/>
              </a:rPr>
              <a:t>IV. This plan lags behind its target growth rate of 4.5% and achieved a growth rate of 4.27%. </a:t>
            </a:r>
          </a:p>
          <a:p>
            <a:r>
              <a:rPr lang="en-US" sz="2400" b="0" i="0" dirty="0" smtClean="0">
                <a:solidFill>
                  <a:srgbClr val="000000"/>
                </a:solidFill>
                <a:effectLst/>
                <a:latin typeface="Roboto"/>
              </a:rPr>
              <a:t>V. However, this plan was criticized by many experts and as a result, India faced a payment crisis in the year 1957</a:t>
            </a:r>
            <a:endParaRPr lang="en-US" sz="2400" b="0" i="0" dirty="0">
              <a:solidFill>
                <a:srgbClr val="000000"/>
              </a:solidFill>
              <a:effectLst/>
              <a:latin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335846"/>
            <a:ext cx="6572296" cy="5232202"/>
          </a:xfrm>
          <a:prstGeom prst="rect">
            <a:avLst/>
          </a:prstGeom>
        </p:spPr>
        <p:txBody>
          <a:bodyPr wrap="square">
            <a:spAutoFit/>
          </a:bodyPr>
          <a:lstStyle/>
          <a:p>
            <a:endParaRPr lang="en-US" b="0" i="0" dirty="0" smtClean="0">
              <a:solidFill>
                <a:srgbClr val="000000"/>
              </a:solidFill>
              <a:effectLst/>
              <a:latin typeface="Roboto"/>
            </a:endParaRPr>
          </a:p>
          <a:p>
            <a:endParaRPr lang="en-US" b="0" i="0" dirty="0" smtClean="0">
              <a:solidFill>
                <a:srgbClr val="000000"/>
              </a:solidFill>
              <a:effectLst/>
              <a:latin typeface="Roboto"/>
            </a:endParaRPr>
          </a:p>
          <a:p>
            <a:r>
              <a:rPr lang="en-US" sz="2800" b="0" i="0" dirty="0" smtClean="0">
                <a:solidFill>
                  <a:srgbClr val="FF0000"/>
                </a:solidFill>
                <a:effectLst/>
                <a:latin typeface="Times New Roman" pitchFamily="18" charset="0"/>
                <a:cs typeface="Times New Roman" pitchFamily="18" charset="0"/>
              </a:rPr>
              <a:t>THIRD FIVE YEAR PLAN</a:t>
            </a:r>
          </a:p>
          <a:p>
            <a:pPr algn="just"/>
            <a:r>
              <a:rPr lang="en-US" b="0" i="0" dirty="0" smtClean="0">
                <a:solidFill>
                  <a:srgbClr val="000000"/>
                </a:solidFill>
                <a:effectLst/>
                <a:latin typeface="Roboto"/>
              </a:rPr>
              <a:t>I. It was made for the duration of </a:t>
            </a:r>
            <a:r>
              <a:rPr lang="en-US" b="1" i="0" dirty="0" smtClean="0">
                <a:solidFill>
                  <a:srgbClr val="000000"/>
                </a:solidFill>
                <a:effectLst/>
                <a:latin typeface="Roboto"/>
              </a:rPr>
              <a:t>1961 to 1966, </a:t>
            </a:r>
            <a:r>
              <a:rPr lang="en-US" b="0" i="0" dirty="0" smtClean="0">
                <a:solidFill>
                  <a:srgbClr val="000000"/>
                </a:solidFill>
                <a:effectLst/>
                <a:latin typeface="Roboto"/>
              </a:rPr>
              <a:t>under the leadership of </a:t>
            </a:r>
            <a:r>
              <a:rPr lang="en-US" b="1" i="0" dirty="0" smtClean="0">
                <a:solidFill>
                  <a:srgbClr val="000000"/>
                </a:solidFill>
                <a:effectLst/>
                <a:latin typeface="Roboto"/>
              </a:rPr>
              <a:t>Jawaharlal Nehru. </a:t>
            </a:r>
            <a:endParaRPr lang="en-US" b="0" i="0" dirty="0" smtClean="0">
              <a:solidFill>
                <a:srgbClr val="000000"/>
              </a:solidFill>
              <a:effectLst/>
              <a:latin typeface="Roboto"/>
            </a:endParaRPr>
          </a:p>
          <a:p>
            <a:pPr algn="just"/>
            <a:r>
              <a:rPr lang="en-US" b="0" i="0" dirty="0" smtClean="0">
                <a:solidFill>
                  <a:srgbClr val="000000"/>
                </a:solidFill>
                <a:effectLst/>
                <a:latin typeface="Roboto"/>
              </a:rPr>
              <a:t>II. This plan is also called </a:t>
            </a:r>
            <a:r>
              <a:rPr lang="en-US" b="1" i="0" dirty="0" smtClean="0">
                <a:solidFill>
                  <a:srgbClr val="000000"/>
                </a:solidFill>
                <a:effectLst/>
                <a:latin typeface="Roboto"/>
              </a:rPr>
              <a:t>‘</a:t>
            </a:r>
            <a:r>
              <a:rPr lang="en-US" b="1" i="0" dirty="0" err="1" smtClean="0">
                <a:solidFill>
                  <a:srgbClr val="000000"/>
                </a:solidFill>
                <a:effectLst/>
                <a:latin typeface="Roboto"/>
              </a:rPr>
              <a:t>Gadgil</a:t>
            </a:r>
            <a:r>
              <a:rPr lang="en-US" b="1" i="0" dirty="0" smtClean="0">
                <a:solidFill>
                  <a:srgbClr val="000000"/>
                </a:solidFill>
                <a:effectLst/>
                <a:latin typeface="Roboto"/>
              </a:rPr>
              <a:t> </a:t>
            </a:r>
            <a:r>
              <a:rPr lang="en-US" b="1" i="0" dirty="0" err="1" smtClean="0">
                <a:solidFill>
                  <a:srgbClr val="000000"/>
                </a:solidFill>
                <a:effectLst/>
                <a:latin typeface="Roboto"/>
              </a:rPr>
              <a:t>Yojna</a:t>
            </a:r>
            <a:r>
              <a:rPr lang="en-US" b="1" i="0" dirty="0" smtClean="0">
                <a:solidFill>
                  <a:srgbClr val="000000"/>
                </a:solidFill>
                <a:effectLst/>
                <a:latin typeface="Roboto"/>
              </a:rPr>
              <a:t>’</a:t>
            </a:r>
            <a:r>
              <a:rPr lang="en-US" b="0" i="0" dirty="0" smtClean="0">
                <a:solidFill>
                  <a:srgbClr val="000000"/>
                </a:solidFill>
                <a:effectLst/>
                <a:latin typeface="Roboto"/>
              </a:rPr>
              <a:t>, after the Deputy Chairman of Planning Commission D.R. </a:t>
            </a:r>
            <a:r>
              <a:rPr lang="en-US" b="0" i="0" dirty="0" err="1" smtClean="0">
                <a:solidFill>
                  <a:srgbClr val="000000"/>
                </a:solidFill>
                <a:effectLst/>
                <a:latin typeface="Roboto"/>
              </a:rPr>
              <a:t>Gadgil</a:t>
            </a:r>
            <a:r>
              <a:rPr lang="en-US" b="1" i="0" dirty="0" smtClean="0">
                <a:solidFill>
                  <a:srgbClr val="000000"/>
                </a:solidFill>
                <a:effectLst/>
                <a:latin typeface="Roboto"/>
              </a:rPr>
              <a:t>.</a:t>
            </a:r>
            <a:endParaRPr lang="en-US" b="0" i="0" dirty="0" smtClean="0">
              <a:solidFill>
                <a:srgbClr val="000000"/>
              </a:solidFill>
              <a:effectLst/>
              <a:latin typeface="Roboto"/>
            </a:endParaRPr>
          </a:p>
          <a:p>
            <a:pPr algn="just"/>
            <a:r>
              <a:rPr lang="en-US" b="0" i="0" dirty="0" smtClean="0">
                <a:solidFill>
                  <a:srgbClr val="000000"/>
                </a:solidFill>
                <a:effectLst/>
                <a:latin typeface="Roboto"/>
              </a:rPr>
              <a:t>III. The main target of this plan was to make the economy independent. The stress was laid on agriculture and the improvement in the production of wheat. </a:t>
            </a:r>
          </a:p>
          <a:p>
            <a:pPr algn="just"/>
            <a:r>
              <a:rPr lang="en-US" b="0" i="0" dirty="0" smtClean="0">
                <a:solidFill>
                  <a:srgbClr val="000000"/>
                </a:solidFill>
                <a:effectLst/>
                <a:latin typeface="Roboto"/>
              </a:rPr>
              <a:t>IV. During the execution of this plan, India was engaged in two wars: (1) the Sino-India war of 1962 and (2) the Indo-Pakistani war of 1965. These wars exposed the weakness in our economy and shifted the focus to the defense industry, the Indian Army, and the stabilization of the price (India witnessed inflation). </a:t>
            </a:r>
          </a:p>
          <a:p>
            <a:pPr algn="just"/>
            <a:r>
              <a:rPr lang="en-US" b="0" i="0" dirty="0" smtClean="0">
                <a:solidFill>
                  <a:srgbClr val="000000"/>
                </a:solidFill>
                <a:effectLst/>
                <a:latin typeface="Roboto"/>
              </a:rPr>
              <a:t>V. The plan was a flop due to wars and drought. The target growth was 5.6% while the achieved growth was 2.4%.</a:t>
            </a:r>
            <a:endParaRPr lang="en-US" b="0" i="0" dirty="0">
              <a:solidFill>
                <a:srgbClr val="000000"/>
              </a:solidFill>
              <a:effectLst/>
              <a:latin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4EC67B-C102-42D5-BD80-16625F43F581}"/>
              </a:ext>
            </a:extLst>
          </p:cNvPr>
          <p:cNvSpPr>
            <a:spLocks noGrp="1"/>
          </p:cNvSpPr>
          <p:nvPr>
            <p:ph type="title"/>
          </p:nvPr>
        </p:nvSpPr>
        <p:spPr/>
        <p:txBody>
          <a:bodyPr>
            <a:normAutofit fontScale="90000"/>
          </a:bodyPr>
          <a:lstStyle/>
          <a:p>
            <a:r>
              <a:rPr lang="en-US" b="1" i="0" dirty="0">
                <a:solidFill>
                  <a:schemeClr val="bg1"/>
                </a:solidFill>
                <a:effectLst/>
                <a:latin typeface="Roboto"/>
              </a:rPr>
              <a:t>Plan Holidays:</a:t>
            </a:r>
            <a:r>
              <a:rPr lang="en-US" b="0" i="0" dirty="0">
                <a:solidFill>
                  <a:srgbClr val="000000"/>
                </a:solidFill>
                <a:effectLst/>
                <a:latin typeface="Roboto"/>
              </a:rPr>
              <a:t/>
            </a:r>
            <a:br>
              <a:rPr lang="en-US" b="0" i="0" dirty="0">
                <a:solidFill>
                  <a:srgbClr val="000000"/>
                </a:solidFill>
                <a:effectLst/>
                <a:latin typeface="Roboto"/>
              </a:rPr>
            </a:br>
            <a:endParaRPr lang="en-IN" dirty="0"/>
          </a:p>
        </p:txBody>
      </p:sp>
      <p:sp>
        <p:nvSpPr>
          <p:cNvPr id="3" name="Content Placeholder 2">
            <a:extLst>
              <a:ext uri="{FF2B5EF4-FFF2-40B4-BE49-F238E27FC236}">
                <a16:creationId xmlns="" xmlns:a16="http://schemas.microsoft.com/office/drawing/2014/main" id="{D953BA13-524B-4604-AB2D-978824AC4197}"/>
              </a:ext>
            </a:extLst>
          </p:cNvPr>
          <p:cNvSpPr>
            <a:spLocks noGrp="1"/>
          </p:cNvSpPr>
          <p:nvPr>
            <p:ph idx="1"/>
          </p:nvPr>
        </p:nvSpPr>
        <p:spPr>
          <a:xfrm>
            <a:off x="685800" y="857233"/>
            <a:ext cx="7829550" cy="6000768"/>
          </a:xfrm>
        </p:spPr>
        <p:txBody>
          <a:bodyPr>
            <a:normAutofit fontScale="85000" lnSpcReduction="20000"/>
          </a:bodyPr>
          <a:lstStyle/>
          <a:p>
            <a:pPr algn="l"/>
            <a:endParaRPr lang="en-US" b="0" i="0" dirty="0" smtClean="0">
              <a:solidFill>
                <a:srgbClr val="000000"/>
              </a:solidFill>
              <a:effectLst/>
              <a:latin typeface="Roboto"/>
            </a:endParaRPr>
          </a:p>
          <a:p>
            <a:r>
              <a:rPr lang="en-US" sz="3300" b="1" i="0" dirty="0" smtClean="0">
                <a:solidFill>
                  <a:srgbClr val="FF0000"/>
                </a:solidFill>
                <a:effectLst/>
                <a:latin typeface="Times New Roman" pitchFamily="18" charset="0"/>
                <a:cs typeface="Times New Roman" pitchFamily="18" charset="0"/>
              </a:rPr>
              <a:t>PLAN Holidays</a:t>
            </a:r>
            <a:r>
              <a:rPr lang="en-US" sz="3300" b="1" i="0" dirty="0" smtClean="0">
                <a:solidFill>
                  <a:schemeClr val="bg1"/>
                </a:solidFill>
                <a:effectLst/>
                <a:latin typeface="Times New Roman" pitchFamily="18" charset="0"/>
                <a:cs typeface="Times New Roman" pitchFamily="18" charset="0"/>
              </a:rPr>
              <a:t>: </a:t>
            </a:r>
            <a:r>
              <a:rPr lang="en-US" sz="3300" b="1" i="0" dirty="0" err="1" smtClean="0">
                <a:solidFill>
                  <a:schemeClr val="bg1"/>
                </a:solidFill>
                <a:effectLst/>
                <a:latin typeface="Times New Roman" pitchFamily="18" charset="0"/>
                <a:cs typeface="Times New Roman" pitchFamily="18" charset="0"/>
              </a:rPr>
              <a:t>lan</a:t>
            </a:r>
            <a:r>
              <a:rPr lang="en-US" sz="3300" b="1" i="0" dirty="0" smtClean="0">
                <a:solidFill>
                  <a:schemeClr val="bg1"/>
                </a:solidFill>
                <a:effectLst/>
                <a:latin typeface="Times New Roman" pitchFamily="18" charset="0"/>
                <a:cs typeface="Times New Roman" pitchFamily="18" charset="0"/>
              </a:rPr>
              <a:t> </a:t>
            </a:r>
            <a:r>
              <a:rPr lang="en-US" sz="3300" b="1" i="0" dirty="0" err="1" smtClean="0">
                <a:solidFill>
                  <a:schemeClr val="bg1"/>
                </a:solidFill>
                <a:effectLst/>
                <a:latin typeface="Times New Roman" pitchFamily="18" charset="0"/>
                <a:cs typeface="Times New Roman" pitchFamily="18" charset="0"/>
              </a:rPr>
              <a:t>HolidaysHOLIDAYS</a:t>
            </a:r>
            <a:endParaRPr lang="en-US" sz="3300" b="0" i="0" dirty="0" smtClean="0">
              <a:solidFill>
                <a:srgbClr val="000000"/>
              </a:solidFill>
              <a:effectLst/>
              <a:latin typeface="Times New Roman" pitchFamily="18" charset="0"/>
              <a:cs typeface="Times New Roman" pitchFamily="18" charset="0"/>
            </a:endParaRPr>
          </a:p>
          <a:p>
            <a:pPr algn="l"/>
            <a:r>
              <a:rPr lang="en-US" b="0" i="0" dirty="0" smtClean="0">
                <a:solidFill>
                  <a:srgbClr val="000000"/>
                </a:solidFill>
                <a:effectLst/>
                <a:latin typeface="Roboto"/>
              </a:rPr>
              <a:t>I</a:t>
            </a:r>
            <a:r>
              <a:rPr lang="en-US" b="0" i="0" dirty="0">
                <a:solidFill>
                  <a:srgbClr val="000000"/>
                </a:solidFill>
                <a:effectLst/>
                <a:latin typeface="Roboto"/>
              </a:rPr>
              <a:t>.  Due to the failure of the previous plan, the government announced three annual plans called Plan Holidays from </a:t>
            </a:r>
            <a:r>
              <a:rPr lang="en-US" b="1" i="0" dirty="0">
                <a:solidFill>
                  <a:srgbClr val="000000"/>
                </a:solidFill>
                <a:effectLst/>
                <a:latin typeface="Roboto"/>
              </a:rPr>
              <a:t>1966 to 1969.</a:t>
            </a:r>
            <a:endParaRPr lang="en-US" b="0" i="0" dirty="0">
              <a:solidFill>
                <a:srgbClr val="000000"/>
              </a:solidFill>
              <a:effectLst/>
              <a:latin typeface="Roboto"/>
            </a:endParaRPr>
          </a:p>
          <a:p>
            <a:pPr algn="l"/>
            <a:r>
              <a:rPr lang="en-US" b="0" i="0" dirty="0">
                <a:solidFill>
                  <a:srgbClr val="000000"/>
                </a:solidFill>
                <a:effectLst/>
                <a:latin typeface="Roboto"/>
              </a:rPr>
              <a:t>II. The main reason behind the plan holidays was the Indo-Pakistani war and the Sino-India war, leading to the failure of the third Five Year Plan.</a:t>
            </a:r>
          </a:p>
          <a:p>
            <a:pPr algn="l"/>
            <a:r>
              <a:rPr lang="en-US" b="0" i="0" dirty="0">
                <a:solidFill>
                  <a:srgbClr val="000000"/>
                </a:solidFill>
                <a:effectLst/>
                <a:latin typeface="Roboto"/>
              </a:rPr>
              <a:t>III. During this plan, annual plans were made and equal priority was given to agriculture its allied sectors and the industry sector.</a:t>
            </a:r>
          </a:p>
          <a:p>
            <a:pPr algn="l"/>
            <a:r>
              <a:rPr lang="en-US" dirty="0">
                <a:solidFill>
                  <a:srgbClr val="000000"/>
                </a:solidFill>
                <a:latin typeface="Roboto"/>
              </a:rPr>
              <a:t>I</a:t>
            </a:r>
            <a:r>
              <a:rPr lang="en-US" b="0" i="0" dirty="0">
                <a:solidFill>
                  <a:srgbClr val="000000"/>
                </a:solidFill>
                <a:effectLst/>
                <a:latin typeface="Roboto"/>
              </a:rPr>
              <a:t>V. In a bid to increase the exports in the country, the government declared </a:t>
            </a:r>
            <a:r>
              <a:rPr lang="en-US" b="1" i="0" dirty="0">
                <a:solidFill>
                  <a:srgbClr val="000000"/>
                </a:solidFill>
                <a:effectLst/>
                <a:latin typeface="Roboto"/>
              </a:rPr>
              <a:t>devaluation of the rupee</a:t>
            </a:r>
            <a:endParaRPr lang="en-US" b="0" i="0" dirty="0">
              <a:solidFill>
                <a:srgbClr val="000000"/>
              </a:solidFill>
              <a:effectLst/>
              <a:latin typeface="Roboto"/>
            </a:endParaRPr>
          </a:p>
          <a:p>
            <a:pPr algn="l"/>
            <a:endParaRPr lang="en-US" b="0" i="0" dirty="0">
              <a:solidFill>
                <a:srgbClr val="000000"/>
              </a:solidFill>
              <a:effectLst/>
              <a:latin typeface="Roboto"/>
            </a:endParaRPr>
          </a:p>
          <a:p>
            <a:pPr marL="0" indent="0">
              <a:buNone/>
            </a:pPr>
            <a:endParaRPr lang="en-IN" dirty="0"/>
          </a:p>
        </p:txBody>
      </p:sp>
    </p:spTree>
    <p:extLst>
      <p:ext uri="{BB962C8B-B14F-4D97-AF65-F5344CB8AC3E}">
        <p14:creationId xmlns:p14="http://schemas.microsoft.com/office/powerpoint/2010/main" xmlns="" val="323237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52" y="428604"/>
            <a:ext cx="6215106" cy="5693866"/>
          </a:xfrm>
          <a:prstGeom prst="rect">
            <a:avLst/>
          </a:prstGeom>
        </p:spPr>
        <p:txBody>
          <a:bodyPr wrap="square">
            <a:spAutoFit/>
          </a:bodyPr>
          <a:lstStyle/>
          <a:p>
            <a:r>
              <a:rPr lang="en-US" sz="2800" b="0" i="0" dirty="0" smtClean="0">
                <a:solidFill>
                  <a:srgbClr val="FF0000"/>
                </a:solidFill>
                <a:effectLst/>
                <a:latin typeface="Times New Roman" pitchFamily="18" charset="0"/>
                <a:cs typeface="Times New Roman" pitchFamily="18" charset="0"/>
              </a:rPr>
              <a:t>SIXTH FIVE YEAR PLAN</a:t>
            </a:r>
          </a:p>
          <a:p>
            <a:r>
              <a:rPr lang="en-US" sz="2800" b="0" i="0" dirty="0" smtClean="0">
                <a:solidFill>
                  <a:srgbClr val="000000"/>
                </a:solidFill>
                <a:effectLst/>
                <a:latin typeface="Times New Roman" pitchFamily="18" charset="0"/>
                <a:cs typeface="Times New Roman" pitchFamily="18" charset="0"/>
              </a:rPr>
              <a:t>I. Its duration was from </a:t>
            </a:r>
            <a:r>
              <a:rPr lang="en-US" sz="2800" b="1" i="0" dirty="0" smtClean="0">
                <a:solidFill>
                  <a:srgbClr val="000000"/>
                </a:solidFill>
                <a:effectLst/>
                <a:latin typeface="Times New Roman" pitchFamily="18" charset="0"/>
                <a:cs typeface="Times New Roman" pitchFamily="18" charset="0"/>
              </a:rPr>
              <a:t>1980 to 1985, </a:t>
            </a:r>
            <a:r>
              <a:rPr lang="en-US" sz="2800" b="0" i="0" dirty="0" smtClean="0">
                <a:solidFill>
                  <a:srgbClr val="000000"/>
                </a:solidFill>
                <a:effectLst/>
                <a:latin typeface="Times New Roman" pitchFamily="18" charset="0"/>
                <a:cs typeface="Times New Roman" pitchFamily="18" charset="0"/>
              </a:rPr>
              <a:t>under the leadership of </a:t>
            </a:r>
            <a:r>
              <a:rPr lang="en-US" sz="2800" b="1" i="0" dirty="0" err="1" smtClean="0">
                <a:solidFill>
                  <a:srgbClr val="000000"/>
                </a:solidFill>
                <a:effectLst/>
                <a:latin typeface="Times New Roman" pitchFamily="18" charset="0"/>
                <a:cs typeface="Times New Roman" pitchFamily="18" charset="0"/>
              </a:rPr>
              <a:t>Indira</a:t>
            </a:r>
            <a:r>
              <a:rPr lang="en-US" sz="2800" b="1" i="0" dirty="0" smtClean="0">
                <a:solidFill>
                  <a:srgbClr val="000000"/>
                </a:solidFill>
                <a:effectLst/>
                <a:latin typeface="Times New Roman" pitchFamily="18" charset="0"/>
                <a:cs typeface="Times New Roman" pitchFamily="18" charset="0"/>
              </a:rPr>
              <a:t> Gandhi</a:t>
            </a:r>
            <a:r>
              <a:rPr lang="en-US" sz="2800" b="1" i="0" u="none" strike="noStrike" dirty="0" smtClean="0">
                <a:solidFill>
                  <a:srgbClr val="3274DA"/>
                </a:solidFill>
                <a:effectLst/>
                <a:latin typeface="Times New Roman" pitchFamily="18" charset="0"/>
                <a:cs typeface="Times New Roman" pitchFamily="18" charset="0"/>
                <a:hlinkClick r:id="rId2"/>
              </a:rPr>
              <a:t>. </a:t>
            </a:r>
            <a:endParaRPr lang="en-US" sz="2800" b="0" i="0" dirty="0" smtClean="0">
              <a:solidFill>
                <a:srgbClr val="000000"/>
              </a:solidFill>
              <a:effectLst/>
              <a:latin typeface="Times New Roman" pitchFamily="18" charset="0"/>
              <a:cs typeface="Times New Roman" pitchFamily="18" charset="0"/>
            </a:endParaRPr>
          </a:p>
          <a:p>
            <a:r>
              <a:rPr lang="en-US" sz="2800" b="0" i="0" dirty="0" smtClean="0">
                <a:solidFill>
                  <a:srgbClr val="000000"/>
                </a:solidFill>
                <a:effectLst/>
                <a:latin typeface="Times New Roman" pitchFamily="18" charset="0"/>
                <a:cs typeface="Times New Roman" pitchFamily="18" charset="0"/>
              </a:rPr>
              <a:t>II. The basic objective of this plan was economic liberalization by eradicating poverty and achieving technological self-reliance.</a:t>
            </a:r>
          </a:p>
          <a:p>
            <a:r>
              <a:rPr lang="en-US" sz="2800" b="0" i="0" dirty="0" smtClean="0">
                <a:solidFill>
                  <a:srgbClr val="000000"/>
                </a:solidFill>
                <a:effectLst/>
                <a:latin typeface="Times New Roman" pitchFamily="18" charset="0"/>
                <a:cs typeface="Times New Roman" pitchFamily="18" charset="0"/>
              </a:rPr>
              <a:t>III. It was based on investment </a:t>
            </a:r>
            <a:r>
              <a:rPr lang="en-US" sz="2800" b="0" i="0" dirty="0" err="1" smtClean="0">
                <a:solidFill>
                  <a:srgbClr val="000000"/>
                </a:solidFill>
                <a:effectLst/>
                <a:latin typeface="Times New Roman" pitchFamily="18" charset="0"/>
                <a:cs typeface="Times New Roman" pitchFamily="18" charset="0"/>
              </a:rPr>
              <a:t>Yojna</a:t>
            </a:r>
            <a:r>
              <a:rPr lang="en-US" sz="2800" b="0" i="0" dirty="0" smtClean="0">
                <a:solidFill>
                  <a:srgbClr val="000000"/>
                </a:solidFill>
                <a:effectLst/>
                <a:latin typeface="Times New Roman" pitchFamily="18" charset="0"/>
                <a:cs typeface="Times New Roman" pitchFamily="18" charset="0"/>
              </a:rPr>
              <a:t>, infrastructural changing, and trend to the growth model.</a:t>
            </a:r>
          </a:p>
          <a:p>
            <a:r>
              <a:rPr lang="en-US" sz="2800" b="0" i="0" dirty="0" smtClean="0">
                <a:solidFill>
                  <a:srgbClr val="000000"/>
                </a:solidFill>
                <a:effectLst/>
                <a:latin typeface="Times New Roman" pitchFamily="18" charset="0"/>
                <a:cs typeface="Times New Roman" pitchFamily="18" charset="0"/>
              </a:rPr>
              <a:t>IV. Its growth target was 5.2% but it achieved a 5.7% growth.</a:t>
            </a:r>
            <a:endParaRPr lang="en-IN"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1142984"/>
            <a:ext cx="7000924" cy="2800767"/>
          </a:xfrm>
          <a:prstGeom prst="rect">
            <a:avLst/>
          </a:prstGeom>
        </p:spPr>
        <p:txBody>
          <a:bodyPr wrap="square">
            <a:spAutoFit/>
          </a:bodyPr>
          <a:lstStyle/>
          <a:p>
            <a:r>
              <a:rPr lang="en-US" b="0" i="0" dirty="0" smtClean="0">
                <a:solidFill>
                  <a:srgbClr val="FF0000"/>
                </a:solidFill>
                <a:effectLst/>
                <a:latin typeface="Roboto"/>
              </a:rPr>
              <a:t>ANNUAL PLAN</a:t>
            </a:r>
          </a:p>
          <a:p>
            <a:endParaRPr lang="en-US" b="0" i="0" dirty="0" smtClean="0">
              <a:solidFill>
                <a:srgbClr val="000000"/>
              </a:solidFill>
              <a:effectLst/>
              <a:latin typeface="Roboto"/>
            </a:endParaRPr>
          </a:p>
          <a:p>
            <a:r>
              <a:rPr lang="en-US" sz="2800" b="0" i="0" dirty="0" smtClean="0">
                <a:solidFill>
                  <a:srgbClr val="000000"/>
                </a:solidFill>
                <a:effectLst/>
                <a:latin typeface="Times New Roman" pitchFamily="18" charset="0"/>
                <a:cs typeface="Times New Roman" pitchFamily="18" charset="0"/>
              </a:rPr>
              <a:t>I. Eighth Five Year Plan could not take place due to the volatile political situation at the center.</a:t>
            </a:r>
          </a:p>
          <a:p>
            <a:r>
              <a:rPr lang="en-US" sz="2800" b="0" i="0" dirty="0" smtClean="0">
                <a:solidFill>
                  <a:srgbClr val="000000"/>
                </a:solidFill>
                <a:effectLst/>
                <a:latin typeface="Times New Roman" pitchFamily="18" charset="0"/>
                <a:cs typeface="Times New Roman" pitchFamily="18" charset="0"/>
              </a:rPr>
              <a:t>II. Two annual programmes were formed for the year 1990-91&amp; 1991-92.</a:t>
            </a:r>
            <a:endParaRPr lang="en-US" sz="2800" b="0" i="0" dirty="0">
              <a:solidFill>
                <a:srgbClr val="000000"/>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97346"/>
            <a:ext cx="7643866" cy="4247317"/>
          </a:xfrm>
          <a:prstGeom prst="rect">
            <a:avLst/>
          </a:prstGeom>
        </p:spPr>
        <p:txBody>
          <a:bodyPr wrap="square">
            <a:spAutoFit/>
          </a:bodyPr>
          <a:lstStyle/>
          <a:p>
            <a:r>
              <a:rPr lang="en-US" b="0" i="0" dirty="0" smtClean="0">
                <a:solidFill>
                  <a:srgbClr val="FF0000"/>
                </a:solidFill>
                <a:effectLst/>
                <a:latin typeface="Roboto"/>
              </a:rPr>
              <a:t>EIGHTH FIVE YEAR PLAN</a:t>
            </a:r>
          </a:p>
          <a:p>
            <a:r>
              <a:rPr lang="en-US" b="0" i="0" dirty="0" smtClean="0">
                <a:solidFill>
                  <a:srgbClr val="000000"/>
                </a:solidFill>
                <a:effectLst/>
                <a:latin typeface="Roboto"/>
              </a:rPr>
              <a:t>I. Its duration was from </a:t>
            </a:r>
            <a:r>
              <a:rPr lang="en-US" b="1" i="0" dirty="0" smtClean="0">
                <a:solidFill>
                  <a:srgbClr val="000000"/>
                </a:solidFill>
                <a:effectLst/>
                <a:latin typeface="Roboto"/>
              </a:rPr>
              <a:t>1992 to 1997</a:t>
            </a:r>
            <a:r>
              <a:rPr lang="en-US" b="0" i="0" dirty="0" smtClean="0">
                <a:solidFill>
                  <a:srgbClr val="000000"/>
                </a:solidFill>
                <a:effectLst/>
                <a:latin typeface="Roboto"/>
              </a:rPr>
              <a:t>, under the leadership of</a:t>
            </a:r>
            <a:r>
              <a:rPr lang="en-US" b="1" i="0" dirty="0" smtClean="0">
                <a:solidFill>
                  <a:srgbClr val="000000"/>
                </a:solidFill>
                <a:effectLst/>
                <a:latin typeface="Roboto"/>
              </a:rPr>
              <a:t> P.V. </a:t>
            </a:r>
            <a:r>
              <a:rPr lang="en-US" b="1" i="0" dirty="0" err="1" smtClean="0">
                <a:solidFill>
                  <a:srgbClr val="000000"/>
                </a:solidFill>
                <a:effectLst/>
                <a:latin typeface="Roboto"/>
              </a:rPr>
              <a:t>Narasimha</a:t>
            </a:r>
            <a:r>
              <a:rPr lang="en-US" b="1" i="0" dirty="0" smtClean="0">
                <a:solidFill>
                  <a:srgbClr val="000000"/>
                </a:solidFill>
                <a:effectLst/>
                <a:latin typeface="Roboto"/>
              </a:rPr>
              <a:t> </a:t>
            </a:r>
            <a:r>
              <a:rPr lang="en-US" b="1" i="0" dirty="0" err="1" smtClean="0">
                <a:solidFill>
                  <a:srgbClr val="000000"/>
                </a:solidFill>
                <a:effectLst/>
                <a:latin typeface="Roboto"/>
              </a:rPr>
              <a:t>Rao</a:t>
            </a:r>
            <a:r>
              <a:rPr lang="en-US" b="1" i="0" dirty="0" smtClean="0">
                <a:solidFill>
                  <a:srgbClr val="000000"/>
                </a:solidFill>
                <a:effectLst/>
                <a:latin typeface="Roboto"/>
              </a:rPr>
              <a:t>. </a:t>
            </a:r>
            <a:endParaRPr lang="en-US" b="0" i="0" dirty="0" smtClean="0">
              <a:solidFill>
                <a:srgbClr val="000000"/>
              </a:solidFill>
              <a:effectLst/>
              <a:latin typeface="Roboto"/>
            </a:endParaRPr>
          </a:p>
          <a:p>
            <a:r>
              <a:rPr lang="en-US" b="0" i="0" dirty="0" smtClean="0">
                <a:solidFill>
                  <a:srgbClr val="000000"/>
                </a:solidFill>
                <a:effectLst/>
                <a:latin typeface="Roboto"/>
              </a:rPr>
              <a:t>II. In this plan, the top priority was given to the development of human resources i.e. employment, education, and public health.</a:t>
            </a:r>
          </a:p>
          <a:p>
            <a:r>
              <a:rPr lang="en-US" b="0" i="0" dirty="0" smtClean="0">
                <a:solidFill>
                  <a:srgbClr val="000000"/>
                </a:solidFill>
                <a:effectLst/>
                <a:latin typeface="Roboto"/>
              </a:rPr>
              <a:t>III. During this plan, </a:t>
            </a:r>
            <a:r>
              <a:rPr lang="en-US" b="0" i="0" dirty="0" err="1" smtClean="0">
                <a:solidFill>
                  <a:srgbClr val="000000"/>
                </a:solidFill>
                <a:effectLst/>
                <a:latin typeface="Roboto"/>
              </a:rPr>
              <a:t>Narasimha</a:t>
            </a:r>
            <a:r>
              <a:rPr lang="en-US" b="0" i="0" dirty="0" smtClean="0">
                <a:solidFill>
                  <a:srgbClr val="000000"/>
                </a:solidFill>
                <a:effectLst/>
                <a:latin typeface="Roboto"/>
              </a:rPr>
              <a:t> </a:t>
            </a:r>
            <a:r>
              <a:rPr lang="en-US" b="0" i="0" dirty="0" err="1" smtClean="0">
                <a:solidFill>
                  <a:srgbClr val="000000"/>
                </a:solidFill>
                <a:effectLst/>
                <a:latin typeface="Roboto"/>
              </a:rPr>
              <a:t>Rao</a:t>
            </a:r>
            <a:r>
              <a:rPr lang="en-US" b="0" i="0" dirty="0" smtClean="0">
                <a:solidFill>
                  <a:srgbClr val="000000"/>
                </a:solidFill>
                <a:effectLst/>
                <a:latin typeface="Roboto"/>
              </a:rPr>
              <a:t> Govt. launched the </a:t>
            </a:r>
            <a:r>
              <a:rPr lang="en-US" b="1" i="0" u="none" strike="noStrike" dirty="0" smtClean="0">
                <a:effectLst/>
                <a:latin typeface="Roboto"/>
                <a:hlinkClick r:id="rId2">
                  <a:extLst>
                    <a:ext uri="{A12FA001-AC4F-418D-AE19-62706E023703}">
                      <ahyp:hlinkClr xmlns:ahyp="http://schemas.microsoft.com/office/drawing/2018/hyperlinkcolor" xmlns="" xmlns:lc="http://schemas.openxmlformats.org/drawingml/2006/lockedCanvas" val="tx"/>
                    </a:ext>
                  </a:extLst>
                </a:hlinkClick>
              </a:rPr>
              <a:t>New Economic Policy of India.</a:t>
            </a:r>
            <a:endParaRPr lang="en-US" b="0" i="0" dirty="0" smtClean="0">
              <a:effectLst/>
              <a:latin typeface="Roboto"/>
            </a:endParaRPr>
          </a:p>
          <a:p>
            <a:r>
              <a:rPr lang="en-US" b="0" i="0" dirty="0" smtClean="0">
                <a:solidFill>
                  <a:srgbClr val="000000"/>
                </a:solidFill>
                <a:effectLst/>
                <a:latin typeface="Roboto"/>
              </a:rPr>
              <a:t>IV</a:t>
            </a:r>
            <a:r>
              <a:rPr lang="en-US" b="1" i="0" dirty="0" smtClean="0">
                <a:solidFill>
                  <a:srgbClr val="000000"/>
                </a:solidFill>
                <a:effectLst/>
                <a:latin typeface="Roboto"/>
              </a:rPr>
              <a:t>. </a:t>
            </a:r>
            <a:r>
              <a:rPr lang="en-US" b="0" i="0" dirty="0" smtClean="0">
                <a:solidFill>
                  <a:srgbClr val="000000"/>
                </a:solidFill>
                <a:effectLst/>
                <a:latin typeface="Roboto"/>
              </a:rPr>
              <a:t>Some of the main economic outcomes during the eighth plan period were rapid economic growth (highest annual growth rate so far – 6.8 %), high growth of agriculture and allied sector, and manufacturing sector, growth in exports and imports, improvement in trade and current account deficit. A high growth rate was achieved even though the share of the public sector in total investment had declined considerably to about 34 %</a:t>
            </a:r>
          </a:p>
          <a:p>
            <a:r>
              <a:rPr lang="en-US" b="0" i="0" dirty="0" smtClean="0">
                <a:solidFill>
                  <a:srgbClr val="000000"/>
                </a:solidFill>
                <a:effectLst/>
                <a:latin typeface="Roboto"/>
              </a:rPr>
              <a:t>V. This plan was successful and got an annual growth rate of 6.8% against the target of 5.6%.</a:t>
            </a:r>
            <a:endParaRPr lang="en-US" b="0" i="0" dirty="0">
              <a:solidFill>
                <a:srgbClr val="000000"/>
              </a:solidFill>
              <a:effectLst/>
              <a:latin typeface="Roboto"/>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205</Words>
  <Application>Microsoft Office PowerPoint</Application>
  <PresentationFormat>On-screen Show (4:3)</PresentationFormat>
  <Paragraphs>69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PLANNING AND GROWTH(five year plan) </vt:lpstr>
      <vt:lpstr>First Five Year Plan:</vt:lpstr>
      <vt:lpstr>Slide 3</vt:lpstr>
      <vt:lpstr>Slide 4</vt:lpstr>
      <vt:lpstr>Slide 5</vt:lpstr>
      <vt:lpstr>Plan Holidays: </vt:lpstr>
      <vt:lpstr>Slide 7</vt:lpstr>
      <vt:lpstr>Slide 8</vt:lpstr>
      <vt:lpstr>Slide 9</vt:lpstr>
      <vt:lpstr>Slide 10</vt:lpstr>
      <vt:lpstr>Slide 11</vt:lpstr>
      <vt:lpstr>ELEVENTH FIVE YEAR PLAN</vt:lpstr>
      <vt:lpstr>TWELFTH FIVE YEAR PLAN</vt:lpstr>
      <vt:lpstr>CONCLUSION </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AND GROWTH</dc:title>
  <dc:creator>Staff</dc:creator>
  <cp:lastModifiedBy>Staff</cp:lastModifiedBy>
  <cp:revision>19</cp:revision>
  <dcterms:created xsi:type="dcterms:W3CDTF">2008-12-31T18:32:15Z</dcterms:created>
  <dcterms:modified xsi:type="dcterms:W3CDTF">2008-12-31T18:53:13Z</dcterms:modified>
</cp:coreProperties>
</file>