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81" d="100"/>
          <a:sy n="81" d="100"/>
        </p:scale>
        <p:origin x="336" y="31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407090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370796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461718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4094358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1048484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2447856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2278324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3572315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5663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10301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87034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22882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274209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65569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182735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113511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131BAB-A0A1-4197-A8FF-F8AC9CA1CA59}" type="datetimeFigureOut">
              <a:rPr lang="en-IN" smtClean="0"/>
              <a:pPr/>
              <a:t>01-01-2009</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106574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4131BAB-A0A1-4197-A8FF-F8AC9CA1CA59}" type="datetimeFigureOut">
              <a:rPr lang="en-IN" smtClean="0"/>
              <a:pPr/>
              <a:t>01-01-2009</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FC4F3B6-3EA3-453E-A0B8-8E5AB9929342}" type="slidenum">
              <a:rPr lang="en-IN" smtClean="0"/>
              <a:pPr/>
              <a:t>‹#›</a:t>
            </a:fld>
            <a:endParaRPr lang="en-IN"/>
          </a:p>
        </p:txBody>
      </p:sp>
    </p:spTree>
    <p:extLst>
      <p:ext uri="{BB962C8B-B14F-4D97-AF65-F5344CB8AC3E}">
        <p14:creationId xmlns:p14="http://schemas.microsoft.com/office/powerpoint/2010/main" xmlns="" val="2863058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hebalance.com/what-are-interest-rates-and-how-do-they-work-33058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balance.com/reserve-requirement-33058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900418-AA78-4E18-A886-F2A1AFFE0502}"/>
              </a:ext>
            </a:extLst>
          </p:cNvPr>
          <p:cNvSpPr>
            <a:spLocks noGrp="1"/>
          </p:cNvSpPr>
          <p:nvPr>
            <p:ph type="ctrTitle"/>
          </p:nvPr>
        </p:nvSpPr>
        <p:spPr/>
        <p:txBody>
          <a:bodyPr/>
          <a:lstStyle/>
          <a:p>
            <a:r>
              <a:rPr lang="en-US" dirty="0"/>
              <a:t>G.PONNAMBALAM</a:t>
            </a:r>
            <a:br>
              <a:rPr lang="en-US" dirty="0"/>
            </a:br>
            <a:endParaRPr lang="en-IN" dirty="0"/>
          </a:p>
        </p:txBody>
      </p:sp>
      <p:sp>
        <p:nvSpPr>
          <p:cNvPr id="3" name="Subtitle 2">
            <a:extLst>
              <a:ext uri="{FF2B5EF4-FFF2-40B4-BE49-F238E27FC236}">
                <a16:creationId xmlns="" xmlns:a16="http://schemas.microsoft.com/office/drawing/2014/main" id="{813255A1-B667-468A-A23B-A9508DE5F46F}"/>
              </a:ext>
            </a:extLst>
          </p:cNvPr>
          <p:cNvSpPr>
            <a:spLocks noGrp="1"/>
          </p:cNvSpPr>
          <p:nvPr>
            <p:ph type="subTitle" idx="1"/>
          </p:nvPr>
        </p:nvSpPr>
        <p:spPr/>
        <p:txBody>
          <a:bodyPr>
            <a:normAutofit fontScale="77500" lnSpcReduction="20000"/>
          </a:bodyPr>
          <a:lstStyle/>
          <a:p>
            <a:r>
              <a:rPr lang="en-US" dirty="0"/>
              <a:t>Macro economics</a:t>
            </a:r>
          </a:p>
          <a:p>
            <a:r>
              <a:rPr lang="en-US" dirty="0"/>
              <a:t>Planning and growth</a:t>
            </a:r>
          </a:p>
          <a:p>
            <a:r>
              <a:rPr lang="en-US" dirty="0"/>
              <a:t>Population studies</a:t>
            </a:r>
            <a:endParaRPr lang="en-IN" dirty="0"/>
          </a:p>
        </p:txBody>
      </p:sp>
    </p:spTree>
    <p:extLst>
      <p:ext uri="{BB962C8B-B14F-4D97-AF65-F5344CB8AC3E}">
        <p14:creationId xmlns:p14="http://schemas.microsoft.com/office/powerpoint/2010/main" xmlns="" val="193434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8E2996-90C1-4A68-B1E6-66DD527EC9D3}"/>
              </a:ext>
            </a:extLst>
          </p:cNvPr>
          <p:cNvSpPr>
            <a:spLocks noGrp="1"/>
          </p:cNvSpPr>
          <p:nvPr>
            <p:ph type="title"/>
          </p:nvPr>
        </p:nvSpPr>
        <p:spPr/>
        <p:txBody>
          <a:bodyPr/>
          <a:lstStyle/>
          <a:p>
            <a:r>
              <a:rPr lang="en-US" dirty="0"/>
              <a:t>MACRO ECONOMICS</a:t>
            </a:r>
            <a:endParaRPr lang="en-IN" dirty="0"/>
          </a:p>
        </p:txBody>
      </p:sp>
      <p:pic>
        <p:nvPicPr>
          <p:cNvPr id="5" name="Content Placeholder 4">
            <a:extLst>
              <a:ext uri="{FF2B5EF4-FFF2-40B4-BE49-F238E27FC236}">
                <a16:creationId xmlns="" xmlns:a16="http://schemas.microsoft.com/office/drawing/2014/main" id="{8563A2D1-4F75-4D8C-896E-97154B562F83}"/>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231472" y="2633122"/>
            <a:ext cx="6792477" cy="3406952"/>
          </a:xfrm>
        </p:spPr>
      </p:pic>
    </p:spTree>
    <p:extLst>
      <p:ext uri="{BB962C8B-B14F-4D97-AF65-F5344CB8AC3E}">
        <p14:creationId xmlns:p14="http://schemas.microsoft.com/office/powerpoint/2010/main" xmlns="" val="149416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D6D1A9-D938-47FC-8D8E-5B4EF649DA1B}"/>
              </a:ext>
            </a:extLst>
          </p:cNvPr>
          <p:cNvSpPr>
            <a:spLocks noGrp="1"/>
          </p:cNvSpPr>
          <p:nvPr>
            <p:ph type="title"/>
          </p:nvPr>
        </p:nvSpPr>
        <p:spPr/>
        <p:txBody>
          <a:bodyPr/>
          <a:lstStyle/>
          <a:p>
            <a:r>
              <a:rPr lang="en-US" dirty="0"/>
              <a:t>MONETARY POLICY</a:t>
            </a:r>
            <a:endParaRPr lang="en-IN" dirty="0"/>
          </a:p>
        </p:txBody>
      </p:sp>
      <p:sp>
        <p:nvSpPr>
          <p:cNvPr id="3" name="Content Placeholder 2">
            <a:extLst>
              <a:ext uri="{FF2B5EF4-FFF2-40B4-BE49-F238E27FC236}">
                <a16:creationId xmlns="" xmlns:a16="http://schemas.microsoft.com/office/drawing/2014/main" id="{8CF1A555-1E42-48CC-B9C0-C31AEAABBA49}"/>
              </a:ext>
            </a:extLst>
          </p:cNvPr>
          <p:cNvSpPr>
            <a:spLocks noGrp="1"/>
          </p:cNvSpPr>
          <p:nvPr>
            <p:ph idx="1"/>
          </p:nvPr>
        </p:nvSpPr>
        <p:spPr>
          <a:xfrm>
            <a:off x="2323750" y="2567031"/>
            <a:ext cx="7656863" cy="3452769"/>
          </a:xfrm>
        </p:spPr>
        <p:txBody>
          <a:bodyPr>
            <a:normAutofit/>
          </a:bodyPr>
          <a:lstStyle/>
          <a:p>
            <a:r>
              <a:rPr lang="en-US" b="0" i="0" dirty="0">
                <a:solidFill>
                  <a:srgbClr val="393939"/>
                </a:solidFill>
                <a:effectLst/>
                <a:latin typeface="arial" panose="020B0604020202020204" pitchFamily="34" charset="0"/>
              </a:rPr>
              <a:t>Monetary policy is the macroeconomic policy laid down by the central bank. It involves management of money supply and interest rate and is the demand side economic policy used by the government of a country to achieve macroeconomic objectives like inflation, consumption, growth and liquidity.</a:t>
            </a:r>
            <a:r>
              <a:rPr lang="en-US" dirty="0"/>
              <a:t/>
            </a:r>
            <a:br>
              <a:rPr lang="en-US" dirty="0"/>
            </a:br>
            <a:endParaRPr lang="en-US" dirty="0"/>
          </a:p>
          <a:p>
            <a:r>
              <a:rPr lang="en-US" b="0" i="0" dirty="0">
                <a:solidFill>
                  <a:srgbClr val="393939"/>
                </a:solidFill>
                <a:effectLst/>
                <a:latin typeface="arial" panose="020B0604020202020204" pitchFamily="34" charset="0"/>
              </a:rPr>
              <a:t>In India, monetary policy of the Reserve Bank of India is aimed at managing the quantity of money in order to meet the requirements of different sectors of the economy and to increase the pace of economic growth.</a:t>
            </a:r>
            <a:r>
              <a:rPr lang="en-US" dirty="0"/>
              <a:t/>
            </a:r>
            <a:br>
              <a:rPr lang="en-US" dirty="0"/>
            </a:br>
            <a:endParaRPr lang="en-IN" dirty="0"/>
          </a:p>
        </p:txBody>
      </p:sp>
    </p:spTree>
    <p:extLst>
      <p:ext uri="{BB962C8B-B14F-4D97-AF65-F5344CB8AC3E}">
        <p14:creationId xmlns:p14="http://schemas.microsoft.com/office/powerpoint/2010/main" xmlns="" val="60740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B34565-C979-421E-AFC8-E11D4907E95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 xmlns:a16="http://schemas.microsoft.com/office/drawing/2014/main" id="{71871B1F-722B-4CEE-A27A-4401784DF809}"/>
              </a:ext>
            </a:extLst>
          </p:cNvPr>
          <p:cNvSpPr>
            <a:spLocks noGrp="1"/>
          </p:cNvSpPr>
          <p:nvPr>
            <p:ph idx="1"/>
          </p:nvPr>
        </p:nvSpPr>
        <p:spPr/>
        <p:txBody>
          <a:bodyPr>
            <a:normAutofit/>
          </a:bodyPr>
          <a:lstStyle/>
          <a:p>
            <a:r>
              <a:rPr lang="en-US" b="0" i="0" dirty="0">
                <a:solidFill>
                  <a:srgbClr val="393939"/>
                </a:solidFill>
                <a:effectLst/>
                <a:latin typeface="arial" panose="020B0604020202020204" pitchFamily="34" charset="0"/>
              </a:rPr>
              <a:t>The RBI implements the monetary policy through open market operations, bank rate policy, reserve system, credit control policy, moral persuasion and through many other instruments. Using any of these instruments will lead to changes in the interest rate, or the money supply in the economy. Monetary policy can be expansionary and contractionary in nature. Increasing money supply and reducing interest rates indicate an expansionary policy. The reverse of this is a contractionary monetary policy.</a:t>
            </a:r>
            <a:r>
              <a:rPr lang="en-US" dirty="0"/>
              <a:t/>
            </a:r>
            <a:br>
              <a:rPr lang="en-US" dirty="0"/>
            </a:br>
            <a:r>
              <a:rPr lang="en-US" dirty="0"/>
              <a:t/>
            </a:r>
            <a:br>
              <a:rPr lang="en-US" dirty="0"/>
            </a:br>
            <a:r>
              <a:rPr lang="en-US" b="0" i="0" dirty="0">
                <a:solidFill>
                  <a:srgbClr val="393939"/>
                </a:solidFill>
                <a:effectLst/>
                <a:latin typeface="arial" panose="020B0604020202020204" pitchFamily="34" charset="0"/>
              </a:rPr>
              <a:t>For instance, liquidity is important for an economy to spur growth. To maintain liquidity, the RBI is dependent on the monetary policy. By purchasing bonds through open market operations, the RBI introduces money in the system and reduces the interest rate.</a:t>
            </a:r>
            <a:endParaRPr lang="en-IN" dirty="0"/>
          </a:p>
        </p:txBody>
      </p:sp>
    </p:spTree>
    <p:extLst>
      <p:ext uri="{BB962C8B-B14F-4D97-AF65-F5344CB8AC3E}">
        <p14:creationId xmlns:p14="http://schemas.microsoft.com/office/powerpoint/2010/main" xmlns="" val="87907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C7B0BB-12BE-4C71-8CA8-3D1F0593D7D3}"/>
              </a:ext>
            </a:extLst>
          </p:cNvPr>
          <p:cNvSpPr>
            <a:spLocks noGrp="1"/>
          </p:cNvSpPr>
          <p:nvPr>
            <p:ph type="title"/>
          </p:nvPr>
        </p:nvSpPr>
        <p:spPr/>
        <p:txBody>
          <a:bodyPr/>
          <a:lstStyle/>
          <a:p>
            <a:r>
              <a:rPr lang="en-US" dirty="0"/>
              <a:t>OBJECTIVES OF MONETARY POLICY</a:t>
            </a:r>
            <a:endParaRPr lang="en-IN" dirty="0"/>
          </a:p>
        </p:txBody>
      </p:sp>
      <p:sp>
        <p:nvSpPr>
          <p:cNvPr id="3" name="Content Placeholder 2">
            <a:extLst>
              <a:ext uri="{FF2B5EF4-FFF2-40B4-BE49-F238E27FC236}">
                <a16:creationId xmlns="" xmlns:a16="http://schemas.microsoft.com/office/drawing/2014/main" id="{E9A79E85-3987-47D0-BC8A-D1FF4F6EB6D1}"/>
              </a:ext>
            </a:extLst>
          </p:cNvPr>
          <p:cNvSpPr>
            <a:spLocks noGrp="1"/>
          </p:cNvSpPr>
          <p:nvPr>
            <p:ph idx="1"/>
          </p:nvPr>
        </p:nvSpPr>
        <p:spPr>
          <a:xfrm>
            <a:off x="1154954" y="2603500"/>
            <a:ext cx="8081325" cy="3416300"/>
          </a:xfrm>
        </p:spPr>
        <p:txBody>
          <a:bodyPr/>
          <a:lstStyle/>
          <a:p>
            <a:r>
              <a:rPr lang="en-US" b="0" i="0" dirty="0">
                <a:solidFill>
                  <a:srgbClr val="222222"/>
                </a:solidFill>
                <a:effectLst/>
                <a:latin typeface="Rubik"/>
              </a:rPr>
              <a:t>The most important is to manage inflation.</a:t>
            </a:r>
          </a:p>
          <a:p>
            <a:r>
              <a:rPr lang="en-US" b="0" i="0" dirty="0">
                <a:solidFill>
                  <a:srgbClr val="222222"/>
                </a:solidFill>
                <a:effectLst/>
                <a:latin typeface="Rubik"/>
              </a:rPr>
              <a:t>The secondary objective is to reduce unemployment, but only after controlling inflation.</a:t>
            </a:r>
            <a:endParaRPr lang="en-US" dirty="0">
              <a:solidFill>
                <a:srgbClr val="222222"/>
              </a:solidFill>
              <a:latin typeface="Rubik"/>
            </a:endParaRPr>
          </a:p>
          <a:p>
            <a:r>
              <a:rPr lang="en-US" b="0" i="0" dirty="0">
                <a:solidFill>
                  <a:srgbClr val="222222"/>
                </a:solidFill>
                <a:effectLst/>
                <a:latin typeface="Rubik"/>
              </a:rPr>
              <a:t>The third objective is to promote moderate long-term </a:t>
            </a:r>
            <a:r>
              <a:rPr lang="en-US" b="0" i="0" u="none" strike="noStrike" dirty="0">
                <a:effectLst/>
                <a:latin typeface="Rubik"/>
                <a:hlinkClick r:id="rId2">
                  <a:extLst>
                    <a:ext uri="{A12FA001-AC4F-418D-AE19-62706E023703}">
                      <ahyp:hlinkClr xmlns="" xmlns:ahyp="http://schemas.microsoft.com/office/drawing/2018/hyperlinkcolor" val="tx"/>
                    </a:ext>
                  </a:extLst>
                </a:hlinkClick>
              </a:rPr>
              <a:t>interest rates</a:t>
            </a:r>
            <a:r>
              <a:rPr lang="en-US" b="0" i="0" dirty="0">
                <a:solidFill>
                  <a:srgbClr val="222222"/>
                </a:solidFill>
                <a:effectLst/>
                <a:latin typeface="Rubik"/>
              </a:rPr>
              <a:t>.</a:t>
            </a:r>
            <a:endParaRPr lang="en-IN" dirty="0"/>
          </a:p>
        </p:txBody>
      </p:sp>
    </p:spTree>
    <p:extLst>
      <p:ext uri="{BB962C8B-B14F-4D97-AF65-F5344CB8AC3E}">
        <p14:creationId xmlns:p14="http://schemas.microsoft.com/office/powerpoint/2010/main" xmlns="" val="48664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F48DE1-2582-43C7-BB87-1A5C89B6960D}"/>
              </a:ext>
            </a:extLst>
          </p:cNvPr>
          <p:cNvSpPr>
            <a:spLocks noGrp="1"/>
          </p:cNvSpPr>
          <p:nvPr>
            <p:ph type="title"/>
          </p:nvPr>
        </p:nvSpPr>
        <p:spPr/>
        <p:txBody>
          <a:bodyPr/>
          <a:lstStyle/>
          <a:p>
            <a:r>
              <a:rPr lang="en-IN" b="0" i="0" dirty="0">
                <a:solidFill>
                  <a:schemeClr val="bg1"/>
                </a:solidFill>
                <a:effectLst/>
                <a:latin typeface="Publico"/>
              </a:rPr>
              <a:t>Types of Monetary Policy</a:t>
            </a:r>
            <a:r>
              <a:rPr lang="en-IN" b="0" i="0" dirty="0">
                <a:solidFill>
                  <a:srgbClr val="222222"/>
                </a:solidFill>
                <a:effectLst/>
                <a:latin typeface="Publico"/>
              </a:rPr>
              <a:t/>
            </a:r>
            <a:br>
              <a:rPr lang="en-IN" b="0" i="0" dirty="0">
                <a:solidFill>
                  <a:srgbClr val="222222"/>
                </a:solidFill>
                <a:effectLst/>
                <a:latin typeface="Publico"/>
              </a:rPr>
            </a:br>
            <a:endParaRPr lang="en-IN" dirty="0"/>
          </a:p>
        </p:txBody>
      </p:sp>
      <p:sp>
        <p:nvSpPr>
          <p:cNvPr id="3" name="Content Placeholder 2">
            <a:extLst>
              <a:ext uri="{FF2B5EF4-FFF2-40B4-BE49-F238E27FC236}">
                <a16:creationId xmlns="" xmlns:a16="http://schemas.microsoft.com/office/drawing/2014/main" id="{1AD278E9-3EBD-43F0-A6B8-564D2D7E3768}"/>
              </a:ext>
            </a:extLst>
          </p:cNvPr>
          <p:cNvSpPr>
            <a:spLocks noGrp="1"/>
          </p:cNvSpPr>
          <p:nvPr>
            <p:ph idx="1"/>
          </p:nvPr>
        </p:nvSpPr>
        <p:spPr/>
        <p:txBody>
          <a:bodyPr>
            <a:normAutofit/>
          </a:bodyPr>
          <a:lstStyle/>
          <a:p>
            <a:pPr algn="l"/>
            <a:r>
              <a:rPr lang="en-US" b="0" i="0" dirty="0">
                <a:solidFill>
                  <a:srgbClr val="222222"/>
                </a:solidFill>
                <a:effectLst/>
                <a:latin typeface="Rubik"/>
              </a:rPr>
              <a:t>Central banks use contractionary monetary policy to reduce inflation. They reduce the money supply by restricting the volume of money banks can lend. The banks charge a higher interest rate, making loans more expensive. Fewer businesses and individuals borrow, slowing growth.</a:t>
            </a:r>
          </a:p>
          <a:p>
            <a:pPr algn="l"/>
            <a:r>
              <a:rPr lang="en-US" b="0" i="0" dirty="0">
                <a:solidFill>
                  <a:srgbClr val="222222"/>
                </a:solidFill>
                <a:effectLst/>
                <a:latin typeface="Rubik"/>
              </a:rPr>
              <a:t>Central banks use expansionary monetary policy to lower unemployment and avoid recession. They increase liquidity by giving banks more money to lend. Banks lower interest rates, making loans cheaper. Businesses borrow more to buy equipment, hire employees, and expand their operations. Individuals borrow more to buy more homes, cars, and appliances. That increases demand and spurs economic growth.</a:t>
            </a:r>
          </a:p>
          <a:p>
            <a:endParaRPr lang="en-IN" dirty="0"/>
          </a:p>
        </p:txBody>
      </p:sp>
    </p:spTree>
    <p:extLst>
      <p:ext uri="{BB962C8B-B14F-4D97-AF65-F5344CB8AC3E}">
        <p14:creationId xmlns:p14="http://schemas.microsoft.com/office/powerpoint/2010/main" xmlns="" val="373966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3547EF-F061-48EA-8822-ADA74AB5BE2A}"/>
              </a:ext>
            </a:extLst>
          </p:cNvPr>
          <p:cNvSpPr>
            <a:spLocks noGrp="1"/>
          </p:cNvSpPr>
          <p:nvPr>
            <p:ph type="title"/>
          </p:nvPr>
        </p:nvSpPr>
        <p:spPr/>
        <p:txBody>
          <a:bodyPr/>
          <a:lstStyle/>
          <a:p>
            <a:r>
              <a:rPr lang="en-IN" b="0" i="0" dirty="0">
                <a:solidFill>
                  <a:schemeClr val="bg1"/>
                </a:solidFill>
                <a:effectLst/>
                <a:latin typeface="Publico"/>
              </a:rPr>
              <a:t>Monetary Policy Tools</a:t>
            </a:r>
            <a:r>
              <a:rPr lang="en-IN" b="0" i="0" dirty="0">
                <a:solidFill>
                  <a:srgbClr val="222222"/>
                </a:solidFill>
                <a:effectLst/>
                <a:latin typeface="Publico"/>
              </a:rPr>
              <a:t/>
            </a:r>
            <a:br>
              <a:rPr lang="en-IN" b="0" i="0" dirty="0">
                <a:solidFill>
                  <a:srgbClr val="222222"/>
                </a:solidFill>
                <a:effectLst/>
                <a:latin typeface="Publico"/>
              </a:rPr>
            </a:br>
            <a:endParaRPr lang="en-IN" dirty="0"/>
          </a:p>
        </p:txBody>
      </p:sp>
      <p:sp>
        <p:nvSpPr>
          <p:cNvPr id="3" name="Content Placeholder 2">
            <a:extLst>
              <a:ext uri="{FF2B5EF4-FFF2-40B4-BE49-F238E27FC236}">
                <a16:creationId xmlns="" xmlns:a16="http://schemas.microsoft.com/office/drawing/2014/main" id="{C233C6A0-47F2-45C4-B720-A7A45C315E82}"/>
              </a:ext>
            </a:extLst>
          </p:cNvPr>
          <p:cNvSpPr>
            <a:spLocks noGrp="1"/>
          </p:cNvSpPr>
          <p:nvPr>
            <p:ph idx="1"/>
          </p:nvPr>
        </p:nvSpPr>
        <p:spPr>
          <a:xfrm>
            <a:off x="796954" y="2550253"/>
            <a:ext cx="10556846" cy="4462942"/>
          </a:xfrm>
        </p:spPr>
        <p:txBody>
          <a:bodyPr>
            <a:normAutofit/>
          </a:bodyPr>
          <a:lstStyle/>
          <a:p>
            <a:pPr algn="l"/>
            <a:r>
              <a:rPr lang="en-US" b="0" i="0" dirty="0">
                <a:solidFill>
                  <a:srgbClr val="222222"/>
                </a:solidFill>
                <a:effectLst/>
                <a:latin typeface="Rubik"/>
              </a:rPr>
              <a:t>All central banks have three tools of monetary policy in common. </a:t>
            </a:r>
          </a:p>
          <a:p>
            <a:pPr marL="0" indent="0" algn="l">
              <a:buNone/>
            </a:pPr>
            <a:r>
              <a:rPr lang="en-US" b="0" i="0" dirty="0">
                <a:solidFill>
                  <a:srgbClr val="222222"/>
                </a:solidFill>
                <a:effectLst/>
                <a:latin typeface="Rubik"/>
              </a:rPr>
              <a:t>First, they all use </a:t>
            </a:r>
            <a:r>
              <a:rPr lang="en-US" b="0" i="0" u="sng" dirty="0">
                <a:solidFill>
                  <a:srgbClr val="222222"/>
                </a:solidFill>
                <a:effectLst/>
                <a:latin typeface="Rockwell Extra Bold" panose="02060903040505020403" pitchFamily="18" charset="0"/>
              </a:rPr>
              <a:t>open market operations</a:t>
            </a:r>
            <a:r>
              <a:rPr lang="en-US" b="0" i="0" dirty="0">
                <a:solidFill>
                  <a:srgbClr val="222222"/>
                </a:solidFill>
                <a:effectLst/>
                <a:latin typeface="Rubik"/>
              </a:rPr>
              <a:t>. </a:t>
            </a:r>
          </a:p>
          <a:p>
            <a:pPr marL="0" indent="0" algn="l">
              <a:buNone/>
            </a:pPr>
            <a:r>
              <a:rPr lang="en-US" b="0" i="0" dirty="0">
                <a:solidFill>
                  <a:srgbClr val="222222"/>
                </a:solidFill>
                <a:effectLst/>
                <a:latin typeface="Rubik"/>
              </a:rPr>
              <a:t>They buy and sell government bonds and other securities from member banks. This action changes the reserve amount the banks have on hand. A higher reserve means banks can lend less. That's a contractionary policy. In the United States, the Fed sells Treasury to member banks.</a:t>
            </a:r>
          </a:p>
          <a:p>
            <a:pPr marL="0" indent="0" algn="l">
              <a:buNone/>
            </a:pPr>
            <a:r>
              <a:rPr lang="en-US" b="0" i="0" dirty="0">
                <a:solidFill>
                  <a:srgbClr val="222222"/>
                </a:solidFill>
                <a:effectLst/>
                <a:latin typeface="Rubik"/>
              </a:rPr>
              <a:t>   The second tool is the </a:t>
            </a:r>
            <a:r>
              <a:rPr lang="en-US" b="0" i="0" u="sng" dirty="0">
                <a:solidFill>
                  <a:srgbClr val="222222"/>
                </a:solidFill>
                <a:effectLst/>
                <a:latin typeface="Rockwell Extra Bold" panose="02060903040505020403" pitchFamily="18" charset="0"/>
              </a:rPr>
              <a:t>reserve requirement</a:t>
            </a:r>
            <a:r>
              <a:rPr lang="en-US" b="0" i="0" dirty="0">
                <a:solidFill>
                  <a:srgbClr val="222222"/>
                </a:solidFill>
                <a:effectLst/>
                <a:latin typeface="Rubik"/>
              </a:rPr>
              <a:t>, in which the central banks tell their members how much money they must keep on reserve each night. Not everyone needs all their money each day, so it is safe for the banks to lend most of it out. That way, they have enough </a:t>
            </a:r>
            <a:r>
              <a:rPr lang="en-US" b="0" i="0" u="none" strike="noStrike" dirty="0">
                <a:effectLst/>
                <a:latin typeface="Rubik"/>
                <a:hlinkClick r:id="rId2">
                  <a:extLst>
                    <a:ext uri="{A12FA001-AC4F-418D-AE19-62706E023703}">
                      <ahyp:hlinkClr xmlns="" xmlns:ahyp="http://schemas.microsoft.com/office/drawing/2018/hyperlinkcolor" val="tx"/>
                    </a:ext>
                  </a:extLst>
                </a:hlinkClick>
              </a:rPr>
              <a:t>cash on hand </a:t>
            </a:r>
            <a:r>
              <a:rPr lang="en-US" b="0" i="0" dirty="0">
                <a:solidFill>
                  <a:srgbClr val="222222"/>
                </a:solidFill>
                <a:effectLst/>
                <a:latin typeface="Rubik"/>
              </a:rPr>
              <a:t>to meet most demands for redemption. Previously, this reserve requirement has been 10%. However, effective March 26, 2020, the Fed has reduced the reserve requirement to zero.</a:t>
            </a:r>
            <a:endParaRPr lang="en-IN" dirty="0"/>
          </a:p>
        </p:txBody>
      </p:sp>
    </p:spTree>
    <p:extLst>
      <p:ext uri="{BB962C8B-B14F-4D97-AF65-F5344CB8AC3E}">
        <p14:creationId xmlns:p14="http://schemas.microsoft.com/office/powerpoint/2010/main" xmlns="" val="166427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26175F-770D-45E9-A33E-631801DF9EBF}"/>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669A96AA-BC95-49D2-AB68-18047C09F123}"/>
              </a:ext>
            </a:extLst>
          </p:cNvPr>
          <p:cNvSpPr>
            <a:spLocks noGrp="1"/>
          </p:cNvSpPr>
          <p:nvPr>
            <p:ph idx="1"/>
          </p:nvPr>
        </p:nvSpPr>
        <p:spPr>
          <a:xfrm>
            <a:off x="633046" y="2766646"/>
            <a:ext cx="10720754" cy="4091354"/>
          </a:xfrm>
        </p:spPr>
        <p:txBody>
          <a:bodyPr>
            <a:normAutofit/>
          </a:bodyPr>
          <a:lstStyle/>
          <a:p>
            <a:pPr marL="0" indent="0" algn="l">
              <a:buNone/>
            </a:pPr>
            <a:r>
              <a:rPr lang="en-US" b="0" i="0" dirty="0">
                <a:solidFill>
                  <a:srgbClr val="222222"/>
                </a:solidFill>
                <a:effectLst/>
                <a:latin typeface="Rubik"/>
              </a:rPr>
              <a:t>      When a central bank wants to restrict liquidity, it raises the reserve requirement. That gives banks less money to lend. When it wants to expand liquidity, it lowers the requirement. That gives members banks more money to lend. Central banks rarely change the reserve requirement because it requires a lot of paperwork for the members.</a:t>
            </a:r>
          </a:p>
          <a:p>
            <a:pPr marL="0" indent="0" algn="l">
              <a:buNone/>
            </a:pPr>
            <a:endParaRPr lang="en-US" b="0" i="0" dirty="0">
              <a:solidFill>
                <a:srgbClr val="222222"/>
              </a:solidFill>
              <a:effectLst/>
              <a:latin typeface="Rubik"/>
            </a:endParaRPr>
          </a:p>
          <a:p>
            <a:pPr algn="l"/>
            <a:r>
              <a:rPr lang="en-US" b="0" i="0" dirty="0">
                <a:solidFill>
                  <a:srgbClr val="222222"/>
                </a:solidFill>
                <a:effectLst/>
                <a:latin typeface="Rubik"/>
              </a:rPr>
              <a:t>The third tool is the </a:t>
            </a:r>
            <a:r>
              <a:rPr lang="en-US" b="0" i="0" u="sng" dirty="0">
                <a:effectLst/>
                <a:latin typeface="Rockwell Extra Bold" panose="02060903040505020403" pitchFamily="18" charset="0"/>
              </a:rPr>
              <a:t>discount rate</a:t>
            </a:r>
            <a:r>
              <a:rPr lang="en-US" b="0" i="0" dirty="0">
                <a:solidFill>
                  <a:srgbClr val="222222"/>
                </a:solidFill>
                <a:effectLst/>
                <a:latin typeface="Rubik"/>
              </a:rPr>
              <a:t>. That's how much a central bank charges members to borrow funds from its discount window. It raises the discount rate to discourage banks from borrowing. That action reduces liquidity and slows the economy. By lowering the discount rate, it encourages borrowing. That increases liquidity and boosts growth.</a:t>
            </a:r>
          </a:p>
          <a:p>
            <a:endParaRPr lang="en-IN" dirty="0"/>
          </a:p>
        </p:txBody>
      </p:sp>
    </p:spTree>
    <p:extLst>
      <p:ext uri="{BB962C8B-B14F-4D97-AF65-F5344CB8AC3E}">
        <p14:creationId xmlns:p14="http://schemas.microsoft.com/office/powerpoint/2010/main" xmlns="" val="3456247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124</TotalTime>
  <Words>556</Words>
  <Application>Microsoft Office PowerPoint</Application>
  <PresentationFormat>Custom</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 Boardroom</vt:lpstr>
      <vt:lpstr>G.PONNAMBALAM </vt:lpstr>
      <vt:lpstr>MACRO ECONOMICS</vt:lpstr>
      <vt:lpstr>MONETARY POLICY</vt:lpstr>
      <vt:lpstr>Slide 4</vt:lpstr>
      <vt:lpstr>OBJECTIVES OF MONETARY POLICY</vt:lpstr>
      <vt:lpstr>Types of Monetary Policy </vt:lpstr>
      <vt:lpstr>Monetary Policy Tools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G.PONNAMBALAM </dc:title>
  <dc:creator>SANJIV SUNDAR</dc:creator>
  <cp:lastModifiedBy>Staff</cp:lastModifiedBy>
  <cp:revision>12</cp:revision>
  <dcterms:created xsi:type="dcterms:W3CDTF">2021-01-26T05:39:36Z</dcterms:created>
  <dcterms:modified xsi:type="dcterms:W3CDTF">2008-12-31T18:55:49Z</dcterms:modified>
</cp:coreProperties>
</file>