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559DB2-D998-4EDC-A805-F43060AB9E8E}"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C2A67-0A62-4EA9-B4FA-6B1C4BC3F504}" type="slidenum">
              <a:rPr lang="en-GB" smtClean="0"/>
              <a:t>‹#›</a:t>
            </a:fld>
            <a:endParaRPr lang="en-GB"/>
          </a:p>
        </p:txBody>
      </p:sp>
    </p:spTree>
    <p:extLst>
      <p:ext uri="{BB962C8B-B14F-4D97-AF65-F5344CB8AC3E}">
        <p14:creationId xmlns:p14="http://schemas.microsoft.com/office/powerpoint/2010/main" val="3370584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559DB2-D998-4EDC-A805-F43060AB9E8E}"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C2A67-0A62-4EA9-B4FA-6B1C4BC3F504}" type="slidenum">
              <a:rPr lang="en-GB" smtClean="0"/>
              <a:t>‹#›</a:t>
            </a:fld>
            <a:endParaRPr lang="en-GB"/>
          </a:p>
        </p:txBody>
      </p:sp>
    </p:spTree>
    <p:extLst>
      <p:ext uri="{BB962C8B-B14F-4D97-AF65-F5344CB8AC3E}">
        <p14:creationId xmlns:p14="http://schemas.microsoft.com/office/powerpoint/2010/main" val="4023919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559DB2-D998-4EDC-A805-F43060AB9E8E}"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C2A67-0A62-4EA9-B4FA-6B1C4BC3F504}" type="slidenum">
              <a:rPr lang="en-GB" smtClean="0"/>
              <a:t>‹#›</a:t>
            </a:fld>
            <a:endParaRPr lang="en-GB"/>
          </a:p>
        </p:txBody>
      </p:sp>
    </p:spTree>
    <p:extLst>
      <p:ext uri="{BB962C8B-B14F-4D97-AF65-F5344CB8AC3E}">
        <p14:creationId xmlns:p14="http://schemas.microsoft.com/office/powerpoint/2010/main" val="2435094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559DB2-D998-4EDC-A805-F43060AB9E8E}"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C2A67-0A62-4EA9-B4FA-6B1C4BC3F504}" type="slidenum">
              <a:rPr lang="en-GB" smtClean="0"/>
              <a:t>‹#›</a:t>
            </a:fld>
            <a:endParaRPr lang="en-GB"/>
          </a:p>
        </p:txBody>
      </p:sp>
    </p:spTree>
    <p:extLst>
      <p:ext uri="{BB962C8B-B14F-4D97-AF65-F5344CB8AC3E}">
        <p14:creationId xmlns:p14="http://schemas.microsoft.com/office/powerpoint/2010/main" val="166831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559DB2-D998-4EDC-A805-F43060AB9E8E}"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C2A67-0A62-4EA9-B4FA-6B1C4BC3F504}" type="slidenum">
              <a:rPr lang="en-GB" smtClean="0"/>
              <a:t>‹#›</a:t>
            </a:fld>
            <a:endParaRPr lang="en-GB"/>
          </a:p>
        </p:txBody>
      </p:sp>
    </p:spTree>
    <p:extLst>
      <p:ext uri="{BB962C8B-B14F-4D97-AF65-F5344CB8AC3E}">
        <p14:creationId xmlns:p14="http://schemas.microsoft.com/office/powerpoint/2010/main" val="2039311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7559DB2-D998-4EDC-A805-F43060AB9E8E}"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C2A67-0A62-4EA9-B4FA-6B1C4BC3F504}" type="slidenum">
              <a:rPr lang="en-GB" smtClean="0"/>
              <a:t>‹#›</a:t>
            </a:fld>
            <a:endParaRPr lang="en-GB"/>
          </a:p>
        </p:txBody>
      </p:sp>
    </p:spTree>
    <p:extLst>
      <p:ext uri="{BB962C8B-B14F-4D97-AF65-F5344CB8AC3E}">
        <p14:creationId xmlns:p14="http://schemas.microsoft.com/office/powerpoint/2010/main" val="2792984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559DB2-D998-4EDC-A805-F43060AB9E8E}" type="datetimeFigureOut">
              <a:rPr lang="en-GB" smtClean="0"/>
              <a:t>28/01/2021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C2A67-0A62-4EA9-B4FA-6B1C4BC3F504}" type="slidenum">
              <a:rPr lang="en-GB" smtClean="0"/>
              <a:t>‹#›</a:t>
            </a:fld>
            <a:endParaRPr lang="en-GB"/>
          </a:p>
        </p:txBody>
      </p:sp>
    </p:spTree>
    <p:extLst>
      <p:ext uri="{BB962C8B-B14F-4D97-AF65-F5344CB8AC3E}">
        <p14:creationId xmlns:p14="http://schemas.microsoft.com/office/powerpoint/2010/main" val="3973549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7559DB2-D998-4EDC-A805-F43060AB9E8E}" type="datetimeFigureOut">
              <a:rPr lang="en-GB" smtClean="0"/>
              <a:t>28/01/2021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C2A67-0A62-4EA9-B4FA-6B1C4BC3F504}" type="slidenum">
              <a:rPr lang="en-GB" smtClean="0"/>
              <a:t>‹#›</a:t>
            </a:fld>
            <a:endParaRPr lang="en-GB"/>
          </a:p>
        </p:txBody>
      </p:sp>
    </p:spTree>
    <p:extLst>
      <p:ext uri="{BB962C8B-B14F-4D97-AF65-F5344CB8AC3E}">
        <p14:creationId xmlns:p14="http://schemas.microsoft.com/office/powerpoint/2010/main" val="1771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59DB2-D998-4EDC-A805-F43060AB9E8E}" type="datetimeFigureOut">
              <a:rPr lang="en-GB" smtClean="0"/>
              <a:t>28/01/2021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C2A67-0A62-4EA9-B4FA-6B1C4BC3F504}" type="slidenum">
              <a:rPr lang="en-GB" smtClean="0"/>
              <a:t>‹#›</a:t>
            </a:fld>
            <a:endParaRPr lang="en-GB"/>
          </a:p>
        </p:txBody>
      </p:sp>
    </p:spTree>
    <p:extLst>
      <p:ext uri="{BB962C8B-B14F-4D97-AF65-F5344CB8AC3E}">
        <p14:creationId xmlns:p14="http://schemas.microsoft.com/office/powerpoint/2010/main" val="220891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559DB2-D998-4EDC-A805-F43060AB9E8E}"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C2A67-0A62-4EA9-B4FA-6B1C4BC3F504}" type="slidenum">
              <a:rPr lang="en-GB" smtClean="0"/>
              <a:t>‹#›</a:t>
            </a:fld>
            <a:endParaRPr lang="en-GB"/>
          </a:p>
        </p:txBody>
      </p:sp>
    </p:spTree>
    <p:extLst>
      <p:ext uri="{BB962C8B-B14F-4D97-AF65-F5344CB8AC3E}">
        <p14:creationId xmlns:p14="http://schemas.microsoft.com/office/powerpoint/2010/main" val="4055059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559DB2-D998-4EDC-A805-F43060AB9E8E}"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C2A67-0A62-4EA9-B4FA-6B1C4BC3F504}" type="slidenum">
              <a:rPr lang="en-GB" smtClean="0"/>
              <a:t>‹#›</a:t>
            </a:fld>
            <a:endParaRPr lang="en-GB"/>
          </a:p>
        </p:txBody>
      </p:sp>
    </p:spTree>
    <p:extLst>
      <p:ext uri="{BB962C8B-B14F-4D97-AF65-F5344CB8AC3E}">
        <p14:creationId xmlns:p14="http://schemas.microsoft.com/office/powerpoint/2010/main" val="349783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59DB2-D998-4EDC-A805-F43060AB9E8E}" type="datetimeFigureOut">
              <a:rPr lang="en-GB" smtClean="0"/>
              <a:t>28/01/2021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C2A67-0A62-4EA9-B4FA-6B1C4BC3F504}" type="slidenum">
              <a:rPr lang="en-GB" smtClean="0"/>
              <a:t>‹#›</a:t>
            </a:fld>
            <a:endParaRPr lang="en-GB"/>
          </a:p>
        </p:txBody>
      </p:sp>
    </p:spTree>
    <p:extLst>
      <p:ext uri="{BB962C8B-B14F-4D97-AF65-F5344CB8AC3E}">
        <p14:creationId xmlns:p14="http://schemas.microsoft.com/office/powerpoint/2010/main" val="3769505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cdn.yourarticlelibrary.com/wp-content/uploads/2014/04/clip_image004268.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dn.yourarticlelibrary.com/wp-content/uploads/2014/04/clip_image004268.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81203"/>
          </a:xfrm>
        </p:spPr>
        <p:txBody>
          <a:bodyPr>
            <a:normAutofit/>
          </a:bodyPr>
          <a:lstStyle/>
          <a:p>
            <a:r>
              <a:rPr lang="en-US" sz="2800" dirty="0" smtClean="0">
                <a:latin typeface="+mn-lt"/>
                <a:cs typeface="Times New Roman" panose="02020603050405020304" pitchFamily="18" charset="0"/>
              </a:rPr>
              <a:t>Consumption</a:t>
            </a:r>
            <a:r>
              <a:rPr lang="en-US" sz="2800" dirty="0" smtClean="0">
                <a:latin typeface="+mn-lt"/>
              </a:rPr>
              <a:t> Function</a:t>
            </a:r>
            <a:r>
              <a:rPr lang="en-US" sz="4000" dirty="0" smtClean="0"/>
              <a:t/>
            </a:r>
            <a:br>
              <a:rPr lang="en-US" sz="4000" dirty="0" smtClean="0"/>
            </a:br>
            <a:r>
              <a:rPr lang="en-US" sz="2000" dirty="0" err="1" smtClean="0">
                <a:latin typeface="Times New Roman" panose="02020603050405020304" pitchFamily="18" charset="0"/>
                <a:cs typeface="Times New Roman" panose="02020603050405020304" pitchFamily="18" charset="0"/>
              </a:rPr>
              <a:t>Dr.PARAMASIVAN.V</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Dept. </a:t>
            </a:r>
            <a:r>
              <a:rPr lang="en-US" sz="2000" dirty="0" smtClean="0">
                <a:latin typeface="Times New Roman" panose="02020603050405020304" pitchFamily="18" charset="0"/>
                <a:cs typeface="Times New Roman" panose="02020603050405020304" pitchFamily="18" charset="0"/>
              </a:rPr>
              <a:t>of Economics</a:t>
            </a:r>
            <a:endParaRPr lang="en-GB" sz="2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2403567"/>
            <a:ext cx="9144000" cy="3553096"/>
          </a:xfrm>
        </p:spPr>
        <p:txBody>
          <a:bodyPr>
            <a:normAutofit fontScale="25000" lnSpcReduction="20000"/>
          </a:bodyPr>
          <a:lstStyle/>
          <a:p>
            <a:pPr fontAlgn="base"/>
            <a:r>
              <a:rPr lang="en-US" sz="9600" dirty="0" smtClean="0"/>
              <a:t>INTRODUCTION</a:t>
            </a:r>
          </a:p>
          <a:p>
            <a:pPr algn="just" fontAlgn="base"/>
            <a:r>
              <a:rPr lang="en-GB" sz="8000" dirty="0" smtClean="0">
                <a:latin typeface="Times New Roman" panose="02020603050405020304" pitchFamily="18" charset="0"/>
                <a:cs typeface="Times New Roman" panose="02020603050405020304" pitchFamily="18" charset="0"/>
              </a:rPr>
              <a:t>Keynes </a:t>
            </a:r>
            <a:r>
              <a:rPr lang="en-GB" sz="8000" dirty="0">
                <a:latin typeface="Times New Roman" panose="02020603050405020304" pitchFamily="18" charset="0"/>
                <a:cs typeface="Times New Roman" panose="02020603050405020304" pitchFamily="18" charset="0"/>
              </a:rPr>
              <a:t>was not interested in the factors determining the aggregate supply since he was concerned with the short run and the existing productive capacity. We will also not explain in detail the factors which de­termine the aggregate supply and will confine ourselves to explaining the determinants of aggregate </a:t>
            </a:r>
            <a:r>
              <a:rPr lang="en-GB" sz="8000" dirty="0" smtClean="0">
                <a:latin typeface="Times New Roman" panose="02020603050405020304" pitchFamily="18" charset="0"/>
                <a:cs typeface="Times New Roman" panose="02020603050405020304" pitchFamily="18" charset="0"/>
              </a:rPr>
              <a:t>demand. Aggregate </a:t>
            </a:r>
            <a:r>
              <a:rPr lang="en-GB" sz="8000" dirty="0">
                <a:latin typeface="Times New Roman" panose="02020603050405020304" pitchFamily="18" charset="0"/>
                <a:cs typeface="Times New Roman" panose="02020603050405020304" pitchFamily="18" charset="0"/>
              </a:rPr>
              <a:t>demand consists of two parts—consumption demand and investment demand. In this article we will explain the consumption demand and the factors on which it depends and how it changes over a period of time. Consumption demand depends upon the level of income and the propensity to consume. We shall explain below the meaning of the consumption function and the factors on which it depends.</a:t>
            </a:r>
          </a:p>
          <a:p>
            <a:endParaRPr lang="en-GB" sz="8000" dirty="0"/>
          </a:p>
        </p:txBody>
      </p:sp>
    </p:spTree>
    <p:extLst>
      <p:ext uri="{BB962C8B-B14F-4D97-AF65-F5344CB8AC3E}">
        <p14:creationId xmlns:p14="http://schemas.microsoft.com/office/powerpoint/2010/main" val="1576288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45664"/>
          </a:xfrm>
        </p:spPr>
        <p:txBody>
          <a:bodyPr>
            <a:normAutofit/>
          </a:bodyPr>
          <a:lstStyle/>
          <a:p>
            <a:pPr algn="ctr"/>
            <a:endParaRPr lang="en-GB" sz="2400" dirty="0"/>
          </a:p>
        </p:txBody>
      </p:sp>
      <p:sp>
        <p:nvSpPr>
          <p:cNvPr id="3" name="Content Placeholder 2"/>
          <p:cNvSpPr>
            <a:spLocks noGrp="1"/>
          </p:cNvSpPr>
          <p:nvPr>
            <p:ph idx="1"/>
          </p:nvPr>
        </p:nvSpPr>
        <p:spPr>
          <a:xfrm>
            <a:off x="838200" y="1410790"/>
            <a:ext cx="10515600" cy="4766173"/>
          </a:xfrm>
        </p:spPr>
        <p:txBody>
          <a:bodyPr>
            <a:normAutofit/>
          </a:bodyPr>
          <a:lstStyle/>
          <a:p>
            <a:pPr marL="0" indent="0" fontAlgn="base">
              <a:buNone/>
            </a:pPr>
            <a:endParaRPr lang="en-GB" dirty="0"/>
          </a:p>
          <a:p>
            <a:pPr algn="just" fontAlgn="base"/>
            <a:r>
              <a:rPr lang="en-GB" sz="2400" dirty="0">
                <a:latin typeface="Times New Roman" panose="02020603050405020304" pitchFamily="18" charset="0"/>
                <a:cs typeface="Times New Roman" panose="02020603050405020304" pitchFamily="18" charset="0"/>
              </a:rPr>
              <a:t>As the demand for a good depends upon its price, similarly consumption of a community depends upon the level of income. In other words, consumption is a function of income. The con­sumption function relates the amount of consumption to the level of income. When the income of a community rises, consumption also </a:t>
            </a:r>
            <a:r>
              <a:rPr lang="en-GB" sz="2400" dirty="0" smtClean="0">
                <a:latin typeface="Times New Roman" panose="02020603050405020304" pitchFamily="18" charset="0"/>
                <a:cs typeface="Times New Roman" panose="02020603050405020304" pitchFamily="18" charset="0"/>
              </a:rPr>
              <a:t>rises.</a:t>
            </a:r>
            <a:r>
              <a:rPr lang="en-US" sz="2400" dirty="0" smtClean="0">
                <a:latin typeface="Times New Roman" panose="02020603050405020304" pitchFamily="18" charset="0"/>
                <a:cs typeface="Times New Roman" panose="02020603050405020304" pitchFamily="18" charset="0"/>
              </a:rPr>
              <a:t>How </a:t>
            </a:r>
            <a:r>
              <a:rPr lang="en-US" sz="2400" dirty="0">
                <a:latin typeface="Times New Roman" panose="02020603050405020304" pitchFamily="18" charset="0"/>
                <a:cs typeface="Times New Roman" panose="02020603050405020304" pitchFamily="18" charset="0"/>
              </a:rPr>
              <a:t>much consumption rises in response to a given increase in income depends upon the marginal propensity to consume. It should be borne in mind that the consumption function is the whole schedule which describes the amounts of consumption at various levels of </a:t>
            </a:r>
            <a:r>
              <a:rPr lang="en-US" sz="2400" dirty="0" smtClean="0">
                <a:latin typeface="Times New Roman" panose="02020603050405020304" pitchFamily="18" charset="0"/>
                <a:cs typeface="Times New Roman" panose="02020603050405020304" pitchFamily="18" charset="0"/>
              </a:rPr>
              <a:t>income </a:t>
            </a:r>
            <a:r>
              <a:rPr lang="en-US" sz="2400" dirty="0" smtClean="0">
                <a:latin typeface="Times New Roman" panose="02020603050405020304" pitchFamily="18" charset="0"/>
                <a:cs typeface="Times New Roman" panose="02020603050405020304" pitchFamily="18" charset="0"/>
              </a:rPr>
              <a:t>T</a:t>
            </a:r>
            <a:r>
              <a:rPr lang="en-GB" sz="2400" dirty="0" err="1" smtClean="0">
                <a:latin typeface="Times New Roman" panose="02020603050405020304" pitchFamily="18" charset="0"/>
                <a:cs typeface="Times New Roman" panose="02020603050405020304" pitchFamily="18" charset="0"/>
              </a:rPr>
              <a:t>hus</a:t>
            </a:r>
            <a:endParaRPr lang="en-GB" sz="2400" dirty="0">
              <a:latin typeface="Times New Roman" panose="02020603050405020304" pitchFamily="18" charset="0"/>
              <a:cs typeface="Times New Roman" panose="02020603050405020304" pitchFamily="18" charset="0"/>
            </a:endParaRPr>
          </a:p>
          <a:p>
            <a:pPr marL="0" indent="0" algn="just" fontAlgn="base">
              <a:buNone/>
            </a:pPr>
            <a:r>
              <a:rPr lang="en-GB" sz="2400" dirty="0" smtClean="0">
                <a:latin typeface="Times New Roman" panose="02020603050405020304" pitchFamily="18" charset="0"/>
                <a:cs typeface="Times New Roman" panose="02020603050405020304" pitchFamily="18" charset="0"/>
              </a:rPr>
              <a:t>   C</a:t>
            </a:r>
            <a:r>
              <a:rPr lang="en-GB" sz="2400" dirty="0">
                <a:latin typeface="Times New Roman" panose="02020603050405020304" pitchFamily="18" charset="0"/>
                <a:cs typeface="Times New Roman" panose="02020603050405020304" pitchFamily="18" charset="0"/>
              </a:rPr>
              <a:t>= f(Y)</a:t>
            </a:r>
          </a:p>
          <a:p>
            <a:endParaRPr lang="en-GB" sz="2400" dirty="0"/>
          </a:p>
        </p:txBody>
      </p:sp>
    </p:spTree>
    <p:extLst>
      <p:ext uri="{BB962C8B-B14F-4D97-AF65-F5344CB8AC3E}">
        <p14:creationId xmlns:p14="http://schemas.microsoft.com/office/powerpoint/2010/main" val="2531827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10000"/>
          </a:bodyPr>
          <a:lstStyle/>
          <a:p>
            <a:pPr algn="just" fontAlgn="base"/>
            <a:r>
              <a:rPr lang="en-GB" dirty="0">
                <a:latin typeface="Times New Roman" panose="02020603050405020304" pitchFamily="18" charset="0"/>
                <a:cs typeface="Times New Roman" panose="02020603050405020304" pitchFamily="18" charset="0"/>
              </a:rPr>
              <a:t>C = a + f(Y)</a:t>
            </a:r>
          </a:p>
          <a:p>
            <a:pPr algn="just" fontAlgn="base"/>
            <a:r>
              <a:rPr lang="en-GB" dirty="0">
                <a:latin typeface="Times New Roman" panose="02020603050405020304" pitchFamily="18" charset="0"/>
                <a:cs typeface="Times New Roman" panose="02020603050405020304" pitchFamily="18" charset="0"/>
              </a:rPr>
              <a:t>where a and b are constants. While a is intercept term of the consumption function, b stands for the slope of the consumption function and therefore represents marginal propensity to consume.</a:t>
            </a:r>
          </a:p>
          <a:p>
            <a:pPr algn="just" fontAlgn="base"/>
            <a:r>
              <a:rPr lang="en-GB" dirty="0">
                <a:latin typeface="Times New Roman" panose="02020603050405020304" pitchFamily="18" charset="0"/>
                <a:cs typeface="Times New Roman" panose="02020603050405020304" pitchFamily="18" charset="0"/>
              </a:rPr>
              <a:t>Keynesian consumption function has been depicted by CC’ curve in Fig. 6.1 in which along the X-axis national income is measured and along the Y-axis the amount of consumption is measured. In this figure, a line OZ making 45° angle with the X-axis, has been drawn. Because line OZ makes 45° angle with the X-axis every point on it is equidistant from both the X-axis and Y-axis.</a:t>
            </a:r>
          </a:p>
          <a:p>
            <a:pPr algn="just" fontAlgn="base"/>
            <a:r>
              <a:rPr lang="en-GB" dirty="0">
                <a:latin typeface="Times New Roman" panose="02020603050405020304" pitchFamily="18" charset="0"/>
                <a:cs typeface="Times New Roman" panose="02020603050405020304" pitchFamily="18" charset="0"/>
              </a:rPr>
              <a:t>Therefore, if consumption function curve coincides with 45° line OZ it would imply that the amount of consumption is equal to the income at every level of income. In this case, with the increase in income, consumption would also increase by the same amount.</a:t>
            </a:r>
          </a:p>
          <a:p>
            <a:pPr marL="0" indent="0" algn="just">
              <a:buNone/>
            </a:pPr>
            <a:endParaRPr lang="en-GB" dirty="0">
              <a:latin typeface="Times New Roman" panose="02020603050405020304" pitchFamily="18" charset="0"/>
              <a:cs typeface="Times New Roman" panose="02020603050405020304" pitchFamily="18" charset="0"/>
            </a:endParaRPr>
          </a:p>
        </p:txBody>
      </p:sp>
      <p:sp>
        <p:nvSpPr>
          <p:cNvPr id="7" name="Title 6"/>
          <p:cNvSpPr>
            <a:spLocks noGrp="1"/>
          </p:cNvSpPr>
          <p:nvPr>
            <p:ph type="title"/>
          </p:nvPr>
        </p:nvSpPr>
        <p:spPr/>
        <p:txBody>
          <a:bodyPr>
            <a:normAutofit/>
          </a:bodyPr>
          <a:lstStyle/>
          <a:p>
            <a:pPr algn="ctr"/>
            <a:r>
              <a:rPr lang="en-GB" sz="2800" b="1" dirty="0"/>
              <a:t>Keynesian function can be written as</a:t>
            </a:r>
            <a:endParaRPr lang="en-GB" sz="2800" dirty="0"/>
          </a:p>
        </p:txBody>
      </p:sp>
    </p:spTree>
    <p:extLst>
      <p:ext uri="{BB962C8B-B14F-4D97-AF65-F5344CB8AC3E}">
        <p14:creationId xmlns:p14="http://schemas.microsoft.com/office/powerpoint/2010/main" val="717880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Diagrammatic Explanation</a:t>
            </a:r>
            <a:endParaRPr lang="en-GB" sz="2800" dirty="0"/>
          </a:p>
        </p:txBody>
      </p:sp>
      <p:sp>
        <p:nvSpPr>
          <p:cNvPr id="3" name="Content Placeholder 2"/>
          <p:cNvSpPr>
            <a:spLocks noGrp="1"/>
          </p:cNvSpPr>
          <p:nvPr>
            <p:ph idx="1"/>
          </p:nvPr>
        </p:nvSpPr>
        <p:spPr/>
        <p:txBody>
          <a:bodyPr>
            <a:normAutofit/>
          </a:bodyPr>
          <a:lstStyle/>
          <a:p>
            <a:pPr marL="0" indent="0">
              <a:buNone/>
            </a:pPr>
            <a:r>
              <a:rPr lang="en-GB" b="1" dirty="0">
                <a:hlinkClick r:id="rId2"/>
              </a:rPr>
              <a:t/>
            </a:r>
            <a:br>
              <a:rPr lang="en-GB" b="1" dirty="0">
                <a:hlinkClick r:id="rId2"/>
              </a:rPr>
            </a:b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2512" y="2266950"/>
            <a:ext cx="2466975" cy="2324100"/>
          </a:xfrm>
          <a:prstGeom prst="rect">
            <a:avLst/>
          </a:prstGeom>
        </p:spPr>
      </p:pic>
    </p:spTree>
    <p:extLst>
      <p:ext uri="{BB962C8B-B14F-4D97-AF65-F5344CB8AC3E}">
        <p14:creationId xmlns:p14="http://schemas.microsoft.com/office/powerpoint/2010/main" val="2257134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6" name="AutoShape 6" descr="https://cdn.yourarticlelibrary.com/wp-content/uploads/2014/03/clip_image00213.jpg"/>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92500"/>
          </a:bodyPr>
          <a:lstStyle/>
          <a:p>
            <a:pPr algn="just" fontAlgn="base"/>
            <a:r>
              <a:rPr lang="en-GB" sz="2200" dirty="0">
                <a:latin typeface="Times New Roman" panose="02020603050405020304" pitchFamily="18" charset="0"/>
                <a:cs typeface="Times New Roman" panose="02020603050405020304" pitchFamily="18" charset="0"/>
              </a:rPr>
              <a:t>As has been said above, in actual practice consumption increases less than the increase in income. Therefore, in actual practice the curve depicting the consumption function will deviate from the 45° line. If we represent the above consumption schedule by a curve, we would get the propensity to consume curve such as CC in Fig. 6.1.</a:t>
            </a:r>
          </a:p>
          <a:p>
            <a:pPr algn="just" fontAlgn="base"/>
            <a:r>
              <a:rPr lang="en-GB" sz="2200" dirty="0">
                <a:latin typeface="Times New Roman" panose="02020603050405020304" pitchFamily="18" charset="0"/>
                <a:cs typeface="Times New Roman" panose="02020603050405020304" pitchFamily="18" charset="0"/>
              </a:rPr>
              <a:t>It is evident from this figure that the consumption function curve CC’ deviates from the 45° line OZ. At lower levels of income, the consumption function curve CC lies above the OZ line, signifying that at these lower levels of income consumption is greater than the income.</a:t>
            </a:r>
          </a:p>
          <a:p>
            <a:pPr algn="just" fontAlgn="base"/>
            <a:r>
              <a:rPr lang="en-GB" sz="2200" dirty="0">
                <a:latin typeface="Times New Roman" panose="02020603050405020304" pitchFamily="18" charset="0"/>
                <a:cs typeface="Times New Roman" panose="02020603050405020304" pitchFamily="18" charset="0"/>
              </a:rPr>
              <a:t>It is so because at lower levels of income, a nation may draw upon its accumulated savings to maintain its consumption standard or it may borrow from others. As income increases, consumption also increases and at the income level OY</a:t>
            </a:r>
            <a:r>
              <a:rPr lang="en-GB" sz="2200" baseline="-25000" dirty="0">
                <a:latin typeface="Times New Roman" panose="02020603050405020304" pitchFamily="18" charset="0"/>
                <a:cs typeface="Times New Roman" panose="02020603050405020304" pitchFamily="18" charset="0"/>
              </a:rPr>
              <a:t>0</a:t>
            </a:r>
            <a:r>
              <a:rPr lang="en-GB" sz="2200" dirty="0">
                <a:latin typeface="Times New Roman" panose="02020603050405020304" pitchFamily="18" charset="0"/>
                <a:cs typeface="Times New Roman" panose="02020603050405020304" pitchFamily="18" charset="0"/>
              </a:rPr>
              <a:t>, consumption is equal to income</a:t>
            </a:r>
            <a:r>
              <a:rPr lang="en-GB" sz="2200" dirty="0"/>
              <a:t>.</a:t>
            </a:r>
          </a:p>
          <a:p>
            <a:r>
              <a:rPr lang="en-GB" b="1" dirty="0">
                <a:hlinkClick r:id="rId2"/>
              </a:rPr>
              <a:t/>
            </a:r>
            <a:br>
              <a:rPr lang="en-GB" b="1" dirty="0">
                <a:hlinkClick r:id="rId2"/>
              </a:rPr>
            </a:br>
            <a:endParaRPr lang="en-GB" dirty="0"/>
          </a:p>
        </p:txBody>
      </p:sp>
    </p:spTree>
    <p:extLst>
      <p:ext uri="{BB962C8B-B14F-4D97-AF65-F5344CB8AC3E}">
        <p14:creationId xmlns:p14="http://schemas.microsoft.com/office/powerpoint/2010/main" val="4110895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Average Propensity to consume</a:t>
            </a:r>
            <a:endParaRPr lang="en-GB" sz="2800" dirty="0"/>
          </a:p>
        </p:txBody>
      </p:sp>
      <p:sp>
        <p:nvSpPr>
          <p:cNvPr id="3" name="Content Placeholder 2"/>
          <p:cNvSpPr>
            <a:spLocks noGrp="1"/>
          </p:cNvSpPr>
          <p:nvPr>
            <p:ph idx="1"/>
          </p:nvPr>
        </p:nvSpPr>
        <p:spPr/>
        <p:txBody>
          <a:bodyPr>
            <a:normAutofit/>
          </a:bodyPr>
          <a:lstStyle/>
          <a:p>
            <a:pPr marL="0" lvl="0" indent="0" algn="just" eaLnBrk="0" fontAlgn="base" hangingPunct="0">
              <a:lnSpc>
                <a:spcPct val="100000"/>
              </a:lnSpc>
              <a:spcBef>
                <a:spcPct val="0"/>
              </a:spcBef>
              <a:spcAft>
                <a:spcPct val="0"/>
              </a:spcAft>
              <a:buNone/>
            </a:pPr>
            <a:r>
              <a:rPr lang="en-GB" sz="2200" dirty="0">
                <a:latin typeface="Calibri" panose="020F0502020204030204" pitchFamily="34" charset="0"/>
                <a:cs typeface="Calibri" panose="020F0502020204030204" pitchFamily="34" charset="0"/>
              </a:rPr>
              <a:t>There are two important concepts of propensity to consume, the one being average pro­pensity to consume and the other marginal propensity to consume. They should be carefully distinguished, for they are equal in some cases but different in others. Consider Table 6.1, where we have calculated the average and marginal propensity to consume in columns 3 and 4. As seen above, consumption changes as income changes</a:t>
            </a:r>
            <a:r>
              <a:rPr lang="en-GB" sz="2200" dirty="0" smtClean="0">
                <a:latin typeface="Calibri" panose="020F0502020204030204" pitchFamily="34" charset="0"/>
                <a:cs typeface="Calibri" panose="020F0502020204030204" pitchFamily="34" charset="0"/>
              </a:rPr>
              <a:t>.</a:t>
            </a:r>
            <a:r>
              <a:rPr lang="en-GB" sz="2200" dirty="0">
                <a:latin typeface="Calibri" panose="020F0502020204030204" pitchFamily="34" charset="0"/>
                <a:cs typeface="Calibri" panose="020F0502020204030204" pitchFamily="34" charset="0"/>
              </a:rPr>
              <a:t> </a:t>
            </a:r>
            <a:endParaRPr lang="en-GB" sz="2200" dirty="0" smtClean="0">
              <a:latin typeface="Calibri" panose="020F0502020204030204" pitchFamily="34" charset="0"/>
              <a:cs typeface="Calibri" panose="020F0502020204030204" pitchFamily="34" charset="0"/>
            </a:endParaRPr>
          </a:p>
          <a:p>
            <a:pPr marL="0" lvl="0" indent="0" algn="just" eaLnBrk="0" fontAlgn="base" hangingPunct="0">
              <a:lnSpc>
                <a:spcPct val="100000"/>
              </a:lnSpc>
              <a:spcBef>
                <a:spcPct val="0"/>
              </a:spcBef>
              <a:spcAft>
                <a:spcPct val="0"/>
              </a:spcAft>
              <a:buNone/>
            </a:pPr>
            <a:r>
              <a:rPr lang="en-GB" sz="2200" dirty="0" smtClean="0">
                <a:latin typeface="Calibri" panose="020F0502020204030204" pitchFamily="34" charset="0"/>
                <a:cs typeface="Calibri" panose="020F0502020204030204" pitchFamily="34" charset="0"/>
              </a:rPr>
              <a:t>APC </a:t>
            </a:r>
            <a:r>
              <a:rPr lang="en-GB" sz="2200" dirty="0">
                <a:latin typeface="Calibri" panose="020F0502020204030204" pitchFamily="34" charset="0"/>
                <a:cs typeface="Calibri" panose="020F0502020204030204" pitchFamily="34" charset="0"/>
              </a:rPr>
              <a:t>= C/Y, </a:t>
            </a:r>
            <a:r>
              <a:rPr lang="en-GB" sz="2200" dirty="0" smtClean="0">
                <a:latin typeface="Calibri" panose="020F0502020204030204" pitchFamily="34" charset="0"/>
                <a:cs typeface="Calibri" panose="020F0502020204030204" pitchFamily="34" charset="0"/>
              </a:rPr>
              <a:t>where</a:t>
            </a:r>
          </a:p>
          <a:p>
            <a:pPr marL="0" lvl="0" indent="0" algn="just" eaLnBrk="0" fontAlgn="base" hangingPunct="0">
              <a:lnSpc>
                <a:spcPct val="100000"/>
              </a:lnSpc>
              <a:spcBef>
                <a:spcPct val="0"/>
              </a:spcBef>
              <a:spcAft>
                <a:spcPct val="0"/>
              </a:spcAft>
              <a:buNone/>
            </a:pPr>
            <a:r>
              <a:rPr lang="en-US" altLang="en-US" sz="2200" dirty="0" smtClean="0">
                <a:solidFill>
                  <a:srgbClr val="424142"/>
                </a:solidFill>
                <a:latin typeface="Calibri" panose="020F0502020204030204" pitchFamily="34" charset="0"/>
                <a:cs typeface="Calibri" panose="020F0502020204030204" pitchFamily="34" charset="0"/>
              </a:rPr>
              <a:t>APC </a:t>
            </a:r>
            <a:r>
              <a:rPr lang="en-US" altLang="en-US" sz="2200" dirty="0">
                <a:solidFill>
                  <a:srgbClr val="424142"/>
                </a:solidFill>
                <a:latin typeface="Calibri" panose="020F0502020204030204" pitchFamily="34" charset="0"/>
                <a:cs typeface="Calibri" panose="020F0502020204030204" pitchFamily="34" charset="0"/>
              </a:rPr>
              <a:t>stands for average propensity to consume,</a:t>
            </a:r>
            <a:endParaRPr lang="en-US" altLang="en-US" sz="2200" dirty="0">
              <a:latin typeface="Calibri" panose="020F0502020204030204" pitchFamily="34" charset="0"/>
              <a:cs typeface="Calibri" panose="020F0502020204030204" pitchFamily="34" charset="0"/>
            </a:endParaRPr>
          </a:p>
          <a:p>
            <a:pPr marL="0" lvl="0" indent="0" algn="just" eaLnBrk="0" fontAlgn="base" hangingPunct="0">
              <a:lnSpc>
                <a:spcPct val="100000"/>
              </a:lnSpc>
              <a:spcBef>
                <a:spcPct val="0"/>
              </a:spcBef>
              <a:spcAft>
                <a:spcPct val="0"/>
              </a:spcAft>
              <a:buNone/>
            </a:pPr>
            <a:r>
              <a:rPr lang="en-US" altLang="en-US" sz="2200" dirty="0">
                <a:solidFill>
                  <a:srgbClr val="424142"/>
                </a:solidFill>
                <a:latin typeface="Calibri" panose="020F0502020204030204" pitchFamily="34" charset="0"/>
                <a:cs typeface="Calibri" panose="020F0502020204030204" pitchFamily="34" charset="0"/>
              </a:rPr>
              <a:t>C for amount of consumption, and</a:t>
            </a:r>
            <a:endParaRPr lang="en-US" altLang="en-US" sz="2200" dirty="0">
              <a:latin typeface="Calibri" panose="020F0502020204030204" pitchFamily="34" charset="0"/>
              <a:cs typeface="Calibri" panose="020F0502020204030204" pitchFamily="34" charset="0"/>
            </a:endParaRPr>
          </a:p>
          <a:p>
            <a:pPr marL="0" lvl="0" indent="0" algn="just" eaLnBrk="0" fontAlgn="base" hangingPunct="0">
              <a:lnSpc>
                <a:spcPct val="100000"/>
              </a:lnSpc>
              <a:spcBef>
                <a:spcPct val="0"/>
              </a:spcBef>
              <a:spcAft>
                <a:spcPct val="0"/>
              </a:spcAft>
              <a:buNone/>
            </a:pPr>
            <a:r>
              <a:rPr lang="en-US" altLang="en-US" sz="2200" dirty="0">
                <a:solidFill>
                  <a:srgbClr val="424142"/>
                </a:solidFill>
                <a:latin typeface="Calibri" panose="020F0502020204030204" pitchFamily="34" charset="0"/>
                <a:cs typeface="Calibri" panose="020F0502020204030204" pitchFamily="34" charset="0"/>
              </a:rPr>
              <a:t>F for the level of income.</a:t>
            </a:r>
            <a:endParaRPr lang="en-US" altLang="en-US" sz="2200" dirty="0">
              <a:latin typeface="Calibri" panose="020F0502020204030204" pitchFamily="34" charset="0"/>
              <a:cs typeface="Calibri" panose="020F0502020204030204" pitchFamily="34" charset="0"/>
            </a:endParaRPr>
          </a:p>
          <a:p>
            <a:pPr marL="0" lvl="0" indent="0" eaLnBrk="0" fontAlgn="base" hangingPunct="0">
              <a:lnSpc>
                <a:spcPct val="100000"/>
              </a:lnSpc>
              <a:spcBef>
                <a:spcPct val="0"/>
              </a:spcBef>
              <a:spcAft>
                <a:spcPct val="0"/>
              </a:spcAft>
              <a:buNone/>
            </a:pPr>
            <a:r>
              <a:rPr lang="en-US" altLang="en-US" sz="3200" dirty="0">
                <a:latin typeface="Arial" panose="020B0604020202020204" pitchFamily="34" charset="0"/>
              </a:rPr>
              <a:t/>
            </a:r>
            <a:br>
              <a:rPr lang="en-US" altLang="en-US" sz="3200" dirty="0">
                <a:latin typeface="Arial" panose="020B0604020202020204" pitchFamily="34" charset="0"/>
              </a:rPr>
            </a:br>
            <a:endParaRPr lang="en-US" altLang="en-US" sz="3200" dirty="0">
              <a:latin typeface="Arial" panose="020B0604020202020204" pitchFamily="34" charset="0"/>
            </a:endParaRPr>
          </a:p>
          <a:p>
            <a:endParaRPr lang="en-GB" dirty="0" smtClean="0"/>
          </a:p>
          <a:p>
            <a:pPr marL="0" indent="0">
              <a:buNone/>
            </a:pPr>
            <a:endParaRPr lang="en-GB" dirty="0"/>
          </a:p>
        </p:txBody>
      </p:sp>
      <p:sp>
        <p:nvSpPr>
          <p:cNvPr id="4" name="Rectangle 1"/>
          <p:cNvSpPr>
            <a:spLocks noChangeArrowheads="1"/>
          </p:cNvSpPr>
          <p:nvPr/>
        </p:nvSpPr>
        <p:spPr bwMode="auto">
          <a:xfrm>
            <a:off x="0" y="-945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152400" y="5783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5782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0831"/>
          </a:xfrm>
        </p:spPr>
        <p:txBody>
          <a:bodyPr>
            <a:normAutofit/>
          </a:bodyPr>
          <a:lstStyle/>
          <a:p>
            <a:pPr algn="ctr"/>
            <a:r>
              <a:rPr lang="en-US" sz="2800" dirty="0" smtClean="0"/>
              <a:t>Marginal propensity to consume </a:t>
            </a:r>
            <a:endParaRPr lang="en-GB" sz="2800" dirty="0"/>
          </a:p>
        </p:txBody>
      </p:sp>
      <p:sp>
        <p:nvSpPr>
          <p:cNvPr id="4" name="Rectangle 1"/>
          <p:cNvSpPr>
            <a:spLocks noGrp="1" noChangeArrowheads="1"/>
          </p:cNvSpPr>
          <p:nvPr>
            <p:ph idx="1"/>
          </p:nvPr>
        </p:nvSpPr>
        <p:spPr bwMode="auto">
          <a:xfrm>
            <a:off x="838200" y="1616027"/>
            <a:ext cx="8584786"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rgbClr val="42414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rPr>
              <a:t>The concept of marginal propensity to consume is very important, because from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rPr>
              <a:t>it we can know how much part of the increment in income is consumed and</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rPr>
              <a:t> how much saved. Marginal propensity to consume is the ratio of change in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rPr>
              <a:t>consumption to the change in income. Thus</a:t>
            </a:r>
            <a:endParaRPr kumimoji="0" lang="en-GB"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rPr>
              <a:t>MPC = ΔC/ΔY </a:t>
            </a:r>
            <a:endParaRPr kumimoji="0" lang="en-GB"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rPr>
              <a:t>where, MPC stands for marginal propensity to consume, </a:t>
            </a:r>
            <a:endParaRPr kumimoji="0" lang="en-GB"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rPr>
              <a:t>ΔC for change in consumption, and </a:t>
            </a:r>
            <a:endParaRPr kumimoji="0" lang="en-GB"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rPr>
              <a:t>ΔY for change in income. </a:t>
            </a:r>
            <a:endParaRPr kumimoji="0" lang="en-GB"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rPr>
              <a:t>Marginal propensity to consume needs to be carefully distinguished from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rPr>
              <a:t>average propensity to consume. Whereas average propensity to consume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rPr>
              <a:t>is the ratio of total consumption to total income, i.e.,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rPr>
              <a:t>C/Y, the marginal propensity to consume is the ratio of change in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rPr>
              <a:t>consumption to the change in income,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Calibri" panose="020F0502020204030204" pitchFamily="34" charset="0"/>
              </a:rPr>
              <a:t>i.e. ΔC/ΔY. </a:t>
            </a:r>
            <a:endParaRPr kumimoji="0" lang="en-US"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6173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759</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Consumption Function Dr.PARAMASIVAN.V Dept. of Economics</vt:lpstr>
      <vt:lpstr>PowerPoint Presentation</vt:lpstr>
      <vt:lpstr>Keynesian function can be written as</vt:lpstr>
      <vt:lpstr>Diagrammatic Explanation</vt:lpstr>
      <vt:lpstr>PowerPoint Presentation</vt:lpstr>
      <vt:lpstr>Average Propensity to consume</vt:lpstr>
      <vt:lpstr>Marginal propensity to consume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Consumption Function Dr.V.PARAMASIVAN Dept of Economics</dc:title>
  <dc:creator>PARAMASIVAM</dc:creator>
  <cp:lastModifiedBy>PARAMASIVAM</cp:lastModifiedBy>
  <cp:revision>19</cp:revision>
  <dcterms:created xsi:type="dcterms:W3CDTF">2021-01-27T14:21:50Z</dcterms:created>
  <dcterms:modified xsi:type="dcterms:W3CDTF">2021-01-28T09:41:47Z</dcterms:modified>
</cp:coreProperties>
</file>