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68DB7A-7FA5-4C89-96CB-6BE5D7E9B177}"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B3B80-1D2A-4886-9BBB-32C37E422116}" type="slidenum">
              <a:rPr lang="en-US" smtClean="0"/>
              <a:t>‹#›</a:t>
            </a:fld>
            <a:endParaRPr lang="en-US"/>
          </a:p>
        </p:txBody>
      </p:sp>
    </p:spTree>
    <p:extLst>
      <p:ext uri="{BB962C8B-B14F-4D97-AF65-F5344CB8AC3E}">
        <p14:creationId xmlns:p14="http://schemas.microsoft.com/office/powerpoint/2010/main" val="166728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8DB7A-7FA5-4C89-96CB-6BE5D7E9B177}"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B3B80-1D2A-4886-9BBB-32C37E422116}" type="slidenum">
              <a:rPr lang="en-US" smtClean="0"/>
              <a:t>‹#›</a:t>
            </a:fld>
            <a:endParaRPr lang="en-US"/>
          </a:p>
        </p:txBody>
      </p:sp>
    </p:spTree>
    <p:extLst>
      <p:ext uri="{BB962C8B-B14F-4D97-AF65-F5344CB8AC3E}">
        <p14:creationId xmlns:p14="http://schemas.microsoft.com/office/powerpoint/2010/main" val="50661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8DB7A-7FA5-4C89-96CB-6BE5D7E9B177}"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B3B80-1D2A-4886-9BBB-32C37E422116}" type="slidenum">
              <a:rPr lang="en-US" smtClean="0"/>
              <a:t>‹#›</a:t>
            </a:fld>
            <a:endParaRPr lang="en-US"/>
          </a:p>
        </p:txBody>
      </p:sp>
    </p:spTree>
    <p:extLst>
      <p:ext uri="{BB962C8B-B14F-4D97-AF65-F5344CB8AC3E}">
        <p14:creationId xmlns:p14="http://schemas.microsoft.com/office/powerpoint/2010/main" val="291022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8DB7A-7FA5-4C89-96CB-6BE5D7E9B177}"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B3B80-1D2A-4886-9BBB-32C37E422116}" type="slidenum">
              <a:rPr lang="en-US" smtClean="0"/>
              <a:t>‹#›</a:t>
            </a:fld>
            <a:endParaRPr lang="en-US"/>
          </a:p>
        </p:txBody>
      </p:sp>
    </p:spTree>
    <p:extLst>
      <p:ext uri="{BB962C8B-B14F-4D97-AF65-F5344CB8AC3E}">
        <p14:creationId xmlns:p14="http://schemas.microsoft.com/office/powerpoint/2010/main" val="56012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8DB7A-7FA5-4C89-96CB-6BE5D7E9B177}"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B3B80-1D2A-4886-9BBB-32C37E422116}" type="slidenum">
              <a:rPr lang="en-US" smtClean="0"/>
              <a:t>‹#›</a:t>
            </a:fld>
            <a:endParaRPr lang="en-US"/>
          </a:p>
        </p:txBody>
      </p:sp>
    </p:spTree>
    <p:extLst>
      <p:ext uri="{BB962C8B-B14F-4D97-AF65-F5344CB8AC3E}">
        <p14:creationId xmlns:p14="http://schemas.microsoft.com/office/powerpoint/2010/main" val="22474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68DB7A-7FA5-4C89-96CB-6BE5D7E9B177}"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B3B80-1D2A-4886-9BBB-32C37E422116}" type="slidenum">
              <a:rPr lang="en-US" smtClean="0"/>
              <a:t>‹#›</a:t>
            </a:fld>
            <a:endParaRPr lang="en-US"/>
          </a:p>
        </p:txBody>
      </p:sp>
    </p:spTree>
    <p:extLst>
      <p:ext uri="{BB962C8B-B14F-4D97-AF65-F5344CB8AC3E}">
        <p14:creationId xmlns:p14="http://schemas.microsoft.com/office/powerpoint/2010/main" val="87243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68DB7A-7FA5-4C89-96CB-6BE5D7E9B177}"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B3B80-1D2A-4886-9BBB-32C37E422116}" type="slidenum">
              <a:rPr lang="en-US" smtClean="0"/>
              <a:t>‹#›</a:t>
            </a:fld>
            <a:endParaRPr lang="en-US"/>
          </a:p>
        </p:txBody>
      </p:sp>
    </p:spTree>
    <p:extLst>
      <p:ext uri="{BB962C8B-B14F-4D97-AF65-F5344CB8AC3E}">
        <p14:creationId xmlns:p14="http://schemas.microsoft.com/office/powerpoint/2010/main" val="236109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68DB7A-7FA5-4C89-96CB-6BE5D7E9B177}"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B3B80-1D2A-4886-9BBB-32C37E422116}" type="slidenum">
              <a:rPr lang="en-US" smtClean="0"/>
              <a:t>‹#›</a:t>
            </a:fld>
            <a:endParaRPr lang="en-US"/>
          </a:p>
        </p:txBody>
      </p:sp>
    </p:spTree>
    <p:extLst>
      <p:ext uri="{BB962C8B-B14F-4D97-AF65-F5344CB8AC3E}">
        <p14:creationId xmlns:p14="http://schemas.microsoft.com/office/powerpoint/2010/main" val="26842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8DB7A-7FA5-4C89-96CB-6BE5D7E9B177}"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B3B80-1D2A-4886-9BBB-32C37E422116}" type="slidenum">
              <a:rPr lang="en-US" smtClean="0"/>
              <a:t>‹#›</a:t>
            </a:fld>
            <a:endParaRPr lang="en-US"/>
          </a:p>
        </p:txBody>
      </p:sp>
    </p:spTree>
    <p:extLst>
      <p:ext uri="{BB962C8B-B14F-4D97-AF65-F5344CB8AC3E}">
        <p14:creationId xmlns:p14="http://schemas.microsoft.com/office/powerpoint/2010/main" val="123041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8DB7A-7FA5-4C89-96CB-6BE5D7E9B177}"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B3B80-1D2A-4886-9BBB-32C37E422116}" type="slidenum">
              <a:rPr lang="en-US" smtClean="0"/>
              <a:t>‹#›</a:t>
            </a:fld>
            <a:endParaRPr lang="en-US"/>
          </a:p>
        </p:txBody>
      </p:sp>
    </p:spTree>
    <p:extLst>
      <p:ext uri="{BB962C8B-B14F-4D97-AF65-F5344CB8AC3E}">
        <p14:creationId xmlns:p14="http://schemas.microsoft.com/office/powerpoint/2010/main" val="212900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8DB7A-7FA5-4C89-96CB-6BE5D7E9B177}"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B3B80-1D2A-4886-9BBB-32C37E422116}" type="slidenum">
              <a:rPr lang="en-US" smtClean="0"/>
              <a:t>‹#›</a:t>
            </a:fld>
            <a:endParaRPr lang="en-US"/>
          </a:p>
        </p:txBody>
      </p:sp>
    </p:spTree>
    <p:extLst>
      <p:ext uri="{BB962C8B-B14F-4D97-AF65-F5344CB8AC3E}">
        <p14:creationId xmlns:p14="http://schemas.microsoft.com/office/powerpoint/2010/main" val="63866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8DB7A-7FA5-4C89-96CB-6BE5D7E9B177}" type="datetimeFigureOut">
              <a:rPr lang="en-US" smtClean="0"/>
              <a:t>10/1/2018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B3B80-1D2A-4886-9BBB-32C37E422116}" type="slidenum">
              <a:rPr lang="en-US" smtClean="0"/>
              <a:t>‹#›</a:t>
            </a:fld>
            <a:endParaRPr lang="en-US"/>
          </a:p>
        </p:txBody>
      </p:sp>
    </p:spTree>
    <p:extLst>
      <p:ext uri="{BB962C8B-B14F-4D97-AF65-F5344CB8AC3E}">
        <p14:creationId xmlns:p14="http://schemas.microsoft.com/office/powerpoint/2010/main" val="3247516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9" name="TextBox 8"/>
          <p:cNvSpPr txBox="1"/>
          <p:nvPr/>
        </p:nvSpPr>
        <p:spPr>
          <a:xfrm>
            <a:off x="1295400" y="2438400"/>
            <a:ext cx="6629400"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5400" dirty="0" smtClean="0">
                <a:latin typeface="Times New Roman" pitchFamily="18" charset="0"/>
                <a:cs typeface="Times New Roman" pitchFamily="18" charset="0"/>
              </a:rPr>
              <a:t>WELCOME</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80995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p:cNvSpPr txBox="1"/>
          <p:nvPr/>
        </p:nvSpPr>
        <p:spPr>
          <a:xfrm>
            <a:off x="3429000" y="1055132"/>
            <a:ext cx="25908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dirty="0" smtClean="0">
                <a:solidFill>
                  <a:schemeClr val="bg1"/>
                </a:solidFill>
                <a:latin typeface="Times New Roman" pitchFamily="18" charset="0"/>
                <a:cs typeface="Times New Roman" pitchFamily="18" charset="0"/>
              </a:rPr>
              <a:t> State </a:t>
            </a:r>
            <a:r>
              <a:rPr lang="en-US" sz="2400" dirty="0">
                <a:solidFill>
                  <a:schemeClr val="bg1"/>
                </a:solidFill>
                <a:latin typeface="Times New Roman" pitchFamily="18" charset="0"/>
                <a:cs typeface="Times New Roman" pitchFamily="18" charset="0"/>
              </a:rPr>
              <a:t>Ho as well as </a:t>
            </a:r>
            <a:r>
              <a:rPr lang="en-US" sz="2400" dirty="0" smtClean="0">
                <a:solidFill>
                  <a:schemeClr val="bg1"/>
                </a:solidFill>
                <a:latin typeface="Times New Roman" pitchFamily="18" charset="0"/>
                <a:cs typeface="Times New Roman" pitchFamily="18" charset="0"/>
              </a:rPr>
              <a:t>Ha</a:t>
            </a:r>
            <a:endParaRPr lang="en-US" sz="2400" dirty="0">
              <a:solidFill>
                <a:schemeClr val="bg1"/>
              </a:solidFill>
              <a:latin typeface="Times New Roman" pitchFamily="18" charset="0"/>
              <a:cs typeface="Times New Roman" pitchFamily="18" charset="0"/>
            </a:endParaRPr>
          </a:p>
        </p:txBody>
      </p:sp>
      <p:sp>
        <p:nvSpPr>
          <p:cNvPr id="7" name="TextBox 6"/>
          <p:cNvSpPr txBox="1"/>
          <p:nvPr/>
        </p:nvSpPr>
        <p:spPr>
          <a:xfrm>
            <a:off x="2646217" y="2209801"/>
            <a:ext cx="4135583"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dirty="0">
                <a:solidFill>
                  <a:schemeClr val="bg1"/>
                </a:solidFill>
                <a:latin typeface="Times New Roman" pitchFamily="18" charset="0"/>
                <a:cs typeface="Times New Roman" pitchFamily="18" charset="0"/>
              </a:rPr>
              <a:t>Specify the level of significance or </a:t>
            </a:r>
            <a:r>
              <a:rPr lang="el-GR" sz="2400" dirty="0">
                <a:solidFill>
                  <a:schemeClr val="bg1"/>
                </a:solidFill>
                <a:latin typeface="Times New Roman" pitchFamily="18" charset="0"/>
                <a:cs typeface="Times New Roman" pitchFamily="18" charset="0"/>
              </a:rPr>
              <a:t>α</a:t>
            </a:r>
            <a:r>
              <a:rPr lang="en-US" sz="2400" dirty="0">
                <a:solidFill>
                  <a:schemeClr val="bg1"/>
                </a:solidFill>
                <a:latin typeface="Times New Roman" pitchFamily="18" charset="0"/>
                <a:cs typeface="Times New Roman" pitchFamily="18" charset="0"/>
              </a:rPr>
              <a:t> Value</a:t>
            </a:r>
          </a:p>
          <a:p>
            <a:pPr algn="ctr"/>
            <a:endParaRPr lang="en-US" sz="2400" dirty="0"/>
          </a:p>
        </p:txBody>
      </p:sp>
      <p:sp>
        <p:nvSpPr>
          <p:cNvPr id="8" name="TextBox 7"/>
          <p:cNvSpPr txBox="1"/>
          <p:nvPr/>
        </p:nvSpPr>
        <p:spPr>
          <a:xfrm>
            <a:off x="2133600" y="3736124"/>
            <a:ext cx="518160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dirty="0">
                <a:solidFill>
                  <a:schemeClr val="bg1"/>
                </a:solidFill>
                <a:latin typeface="Times New Roman" pitchFamily="18" charset="0"/>
                <a:cs typeface="Times New Roman" pitchFamily="18" charset="0"/>
              </a:rPr>
              <a:t>Decide the correct sampling </a:t>
            </a:r>
            <a:r>
              <a:rPr lang="en-US" sz="2400" dirty="0" smtClean="0">
                <a:solidFill>
                  <a:schemeClr val="bg1"/>
                </a:solidFill>
                <a:latin typeface="Times New Roman" pitchFamily="18" charset="0"/>
                <a:cs typeface="Times New Roman" pitchFamily="18" charset="0"/>
              </a:rPr>
              <a:t>distribution</a:t>
            </a:r>
            <a:endParaRPr lang="en-US" sz="2400" dirty="0">
              <a:solidFill>
                <a:schemeClr val="bg1"/>
              </a:solidFill>
              <a:latin typeface="Times New Roman" pitchFamily="18" charset="0"/>
              <a:cs typeface="Times New Roman" pitchFamily="18" charset="0"/>
            </a:endParaRPr>
          </a:p>
        </p:txBody>
      </p:sp>
      <p:sp>
        <p:nvSpPr>
          <p:cNvPr id="9" name="TextBox 8"/>
          <p:cNvSpPr txBox="1"/>
          <p:nvPr/>
        </p:nvSpPr>
        <p:spPr>
          <a:xfrm>
            <a:off x="1839191" y="4433455"/>
            <a:ext cx="60198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dirty="0">
                <a:solidFill>
                  <a:schemeClr val="bg1"/>
                </a:solidFill>
                <a:latin typeface="Times New Roman" pitchFamily="18" charset="0"/>
                <a:cs typeface="Times New Roman" pitchFamily="18" charset="0"/>
              </a:rPr>
              <a:t>Simple Random samples and workout and appropriate value from sample </a:t>
            </a:r>
            <a:r>
              <a:rPr lang="en-US" sz="2400" dirty="0" smtClean="0">
                <a:solidFill>
                  <a:schemeClr val="bg1"/>
                </a:solidFill>
                <a:latin typeface="Times New Roman" pitchFamily="18" charset="0"/>
                <a:cs typeface="Times New Roman" pitchFamily="18" charset="0"/>
              </a:rPr>
              <a:t>data</a:t>
            </a:r>
            <a:endParaRPr lang="en-US" sz="2400" dirty="0">
              <a:solidFill>
                <a:schemeClr val="bg1"/>
              </a:solidFill>
              <a:latin typeface="Times New Roman" pitchFamily="18" charset="0"/>
              <a:cs typeface="Times New Roman" pitchFamily="18" charset="0"/>
            </a:endParaRPr>
          </a:p>
        </p:txBody>
      </p:sp>
      <p:sp>
        <p:nvSpPr>
          <p:cNvPr id="10" name="TextBox 9"/>
          <p:cNvSpPr txBox="1"/>
          <p:nvPr/>
        </p:nvSpPr>
        <p:spPr>
          <a:xfrm>
            <a:off x="1648691" y="5486400"/>
            <a:ext cx="6400800"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dirty="0">
                <a:solidFill>
                  <a:schemeClr val="bg1"/>
                </a:solidFill>
                <a:latin typeface="Times New Roman" pitchFamily="18" charset="0"/>
                <a:cs typeface="Times New Roman" pitchFamily="18" charset="0"/>
              </a:rPr>
              <a:t>Calculate the probability that sample result would diverge as widely as it has from expectation Ho where </a:t>
            </a:r>
            <a:r>
              <a:rPr lang="en-US" sz="2400" dirty="0" smtClean="0">
                <a:solidFill>
                  <a:schemeClr val="bg1"/>
                </a:solidFill>
                <a:latin typeface="Times New Roman" pitchFamily="18" charset="0"/>
                <a:cs typeface="Times New Roman" pitchFamily="18" charset="0"/>
              </a:rPr>
              <a:t>True</a:t>
            </a:r>
            <a:endParaRPr lang="en-US" sz="2400" dirty="0">
              <a:solidFill>
                <a:schemeClr val="bg1"/>
              </a:solidFill>
              <a:latin typeface="Times New Roman" pitchFamily="18" charset="0"/>
              <a:cs typeface="Times New Roman" pitchFamily="18" charset="0"/>
            </a:endParaRPr>
          </a:p>
        </p:txBody>
      </p:sp>
      <p:sp>
        <p:nvSpPr>
          <p:cNvPr id="12" name="TextBox 11"/>
          <p:cNvSpPr txBox="1"/>
          <p:nvPr/>
        </p:nvSpPr>
        <p:spPr>
          <a:xfrm>
            <a:off x="1219200" y="152400"/>
            <a:ext cx="73914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dirty="0" smtClean="0">
                <a:latin typeface="Times New Roman" pitchFamily="18" charset="0"/>
                <a:cs typeface="Times New Roman" pitchFamily="18" charset="0"/>
              </a:rPr>
              <a:t>STEPS OF SIGNIFICANCE</a:t>
            </a:r>
            <a:endParaRPr lang="en-US" sz="3600" dirty="0">
              <a:latin typeface="Times New Roman" pitchFamily="18" charset="0"/>
              <a:cs typeface="Times New Roman" pitchFamily="18" charset="0"/>
            </a:endParaRPr>
          </a:p>
        </p:txBody>
      </p:sp>
      <p:cxnSp>
        <p:nvCxnSpPr>
          <p:cNvPr id="24" name="Straight Arrow Connector 23"/>
          <p:cNvCxnSpPr>
            <a:endCxn id="6" idx="0"/>
          </p:cNvCxnSpPr>
          <p:nvPr/>
        </p:nvCxnSpPr>
        <p:spPr>
          <a:xfrm>
            <a:off x="4724400" y="798731"/>
            <a:ext cx="0" cy="256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724400" y="1886129"/>
            <a:ext cx="0" cy="323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714008" y="3410130"/>
            <a:ext cx="10392" cy="325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714008" y="4197789"/>
            <a:ext cx="0" cy="2218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714008" y="5264452"/>
            <a:ext cx="0" cy="221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19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828800" y="475520"/>
            <a:ext cx="6019800"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dirty="0">
                <a:solidFill>
                  <a:schemeClr val="bg1"/>
                </a:solidFill>
                <a:latin typeface="Times New Roman" pitchFamily="18" charset="0"/>
                <a:cs typeface="Times New Roman" pitchFamily="18" charset="0"/>
              </a:rPr>
              <a:t>In this probability equal to are smaller than infinity value incase of 1 tailed test and Infinity 2 Tailed test</a:t>
            </a:r>
          </a:p>
          <a:p>
            <a:pPr marL="342900" indent="-342900" algn="ctr">
              <a:buFont typeface="+mj-lt"/>
              <a:buAutoNum type="arabicPeriod"/>
            </a:pP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1212273" y="13855"/>
            <a:ext cx="2438400" cy="461665"/>
          </a:xfrm>
          <a:prstGeom prst="rect">
            <a:avLst/>
          </a:prstGeom>
          <a:noFill/>
        </p:spPr>
        <p:txBody>
          <a:bodyPr wrap="square" rtlCol="0">
            <a:spAutoFit/>
          </a:bodyPr>
          <a:lstStyle/>
          <a:p>
            <a:r>
              <a:rPr lang="en-US" sz="2400" dirty="0" smtClean="0">
                <a:solidFill>
                  <a:schemeClr val="bg1"/>
                </a:solidFill>
              </a:rPr>
              <a:t>CONTINUED</a:t>
            </a:r>
            <a:endParaRPr lang="en-US" sz="2400" dirty="0">
              <a:solidFill>
                <a:schemeClr val="bg1"/>
              </a:solidFill>
            </a:endParaRPr>
          </a:p>
        </p:txBody>
      </p:sp>
      <p:cxnSp>
        <p:nvCxnSpPr>
          <p:cNvPr id="8" name="Straight Arrow Connector 7"/>
          <p:cNvCxnSpPr>
            <a:stCxn id="4" idx="0"/>
          </p:cNvCxnSpPr>
          <p:nvPr/>
        </p:nvCxnSpPr>
        <p:spPr>
          <a:xfrm>
            <a:off x="4572000" y="0"/>
            <a:ext cx="0" cy="475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31473" y="2045180"/>
            <a:ext cx="13855" cy="54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239000" y="2045180"/>
            <a:ext cx="0" cy="54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23109" y="2590800"/>
            <a:ext cx="23622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dirty="0" smtClean="0">
                <a:latin typeface="Times New Roman" pitchFamily="18" charset="0"/>
                <a:ea typeface="Tahoma" pitchFamily="34" charset="0"/>
                <a:cs typeface="Times New Roman" pitchFamily="18" charset="0"/>
              </a:rPr>
              <a:t>YES</a:t>
            </a:r>
          </a:p>
          <a:p>
            <a:pPr algn="ctr"/>
            <a:r>
              <a:rPr lang="en-US" sz="2400" dirty="0" smtClean="0">
                <a:latin typeface="Times New Roman" pitchFamily="18" charset="0"/>
                <a:ea typeface="Tahoma" pitchFamily="34" charset="0"/>
                <a:cs typeface="Times New Roman" pitchFamily="18" charset="0"/>
              </a:rPr>
              <a:t>Reject (Ho)</a:t>
            </a:r>
            <a:endParaRPr lang="en-US" sz="2400" dirty="0">
              <a:latin typeface="Times New Roman" pitchFamily="18" charset="0"/>
              <a:ea typeface="Tahoma" pitchFamily="34" charset="0"/>
              <a:cs typeface="Times New Roman" pitchFamily="18" charset="0"/>
            </a:endParaRPr>
          </a:p>
        </p:txBody>
      </p:sp>
      <p:cxnSp>
        <p:nvCxnSpPr>
          <p:cNvPr id="17" name="Straight Arrow Connector 16"/>
          <p:cNvCxnSpPr/>
          <p:nvPr/>
        </p:nvCxnSpPr>
        <p:spPr>
          <a:xfrm>
            <a:off x="2431473" y="3421797"/>
            <a:ext cx="6927" cy="464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2228" y="3886200"/>
            <a:ext cx="38862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dirty="0" smtClean="0">
                <a:latin typeface="Times New Roman" pitchFamily="18" charset="0"/>
                <a:cs typeface="Times New Roman" pitchFamily="18" charset="0"/>
              </a:rPr>
              <a:t>There by a run the risk of committing TYPE I ERROR</a:t>
            </a:r>
            <a:endParaRPr lang="en-US" sz="2400" dirty="0">
              <a:latin typeface="Times New Roman" pitchFamily="18" charset="0"/>
              <a:cs typeface="Times New Roman" pitchFamily="18" charset="0"/>
            </a:endParaRPr>
          </a:p>
        </p:txBody>
      </p:sp>
      <p:sp>
        <p:nvSpPr>
          <p:cNvPr id="19" name="TextBox 18"/>
          <p:cNvSpPr txBox="1"/>
          <p:nvPr/>
        </p:nvSpPr>
        <p:spPr>
          <a:xfrm>
            <a:off x="6248400" y="2590800"/>
            <a:ext cx="20574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dirty="0" smtClean="0">
                <a:latin typeface="Times New Roman" pitchFamily="18" charset="0"/>
                <a:cs typeface="Times New Roman" pitchFamily="18" charset="0"/>
              </a:rPr>
              <a:t>NO Accept (Ha)</a:t>
            </a:r>
            <a:endParaRPr lang="en-US" sz="2400" dirty="0">
              <a:latin typeface="Times New Roman" pitchFamily="18" charset="0"/>
              <a:cs typeface="Times New Roman" pitchFamily="18" charset="0"/>
            </a:endParaRPr>
          </a:p>
        </p:txBody>
      </p:sp>
      <p:cxnSp>
        <p:nvCxnSpPr>
          <p:cNvPr id="21" name="Straight Arrow Connector 20"/>
          <p:cNvCxnSpPr/>
          <p:nvPr/>
        </p:nvCxnSpPr>
        <p:spPr>
          <a:xfrm>
            <a:off x="7277100" y="3421797"/>
            <a:ext cx="0" cy="464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29200" y="3886200"/>
            <a:ext cx="41148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dirty="0" smtClean="0">
                <a:latin typeface="Times New Roman" pitchFamily="18" charset="0"/>
                <a:cs typeface="Times New Roman" pitchFamily="18" charset="0"/>
              </a:rPr>
              <a:t>There by a run the risk of committing TYPE II ERROR</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1571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066800" y="228600"/>
            <a:ext cx="75438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dirty="0" smtClean="0">
                <a:latin typeface="Times New Roman" pitchFamily="18" charset="0"/>
                <a:cs typeface="Times New Roman" pitchFamily="18" charset="0"/>
              </a:rPr>
              <a:t>FORMULATION OF HYPOTHESIS</a:t>
            </a:r>
            <a:endParaRPr lang="en-US" sz="3600" dirty="0">
              <a:latin typeface="Times New Roman" pitchFamily="18" charset="0"/>
              <a:cs typeface="Times New Roman" pitchFamily="18" charset="0"/>
            </a:endParaRPr>
          </a:p>
        </p:txBody>
      </p:sp>
      <p:sp>
        <p:nvSpPr>
          <p:cNvPr id="6" name="TextBox 5"/>
          <p:cNvSpPr txBox="1"/>
          <p:nvPr/>
        </p:nvSpPr>
        <p:spPr>
          <a:xfrm>
            <a:off x="1828800" y="1295399"/>
            <a:ext cx="7848600" cy="4539191"/>
          </a:xfrm>
          <a:prstGeom prst="rect">
            <a:avLst/>
          </a:prstGeom>
          <a:noFill/>
        </p:spPr>
        <p:txBody>
          <a:bodyPr wrap="square" rtlCol="0">
            <a:spAutoFit/>
          </a:bodyPr>
          <a:lstStyle/>
          <a:p>
            <a:pPr marL="285750" indent="-285750" algn="just">
              <a:lnSpc>
                <a:spcPct val="150000"/>
              </a:lnSpc>
              <a:buFont typeface="Wingdings" pitchFamily="2" charset="2"/>
              <a:buChar char="ü"/>
            </a:pPr>
            <a:r>
              <a:rPr lang="en-US" sz="2800" dirty="0" smtClean="0">
                <a:solidFill>
                  <a:schemeClr val="bg1"/>
                </a:solidFill>
                <a:latin typeface="Times New Roman" pitchFamily="18" charset="0"/>
                <a:cs typeface="Times New Roman" pitchFamily="18" charset="0"/>
              </a:rPr>
              <a:t>Null and Alternative Hypothesis</a:t>
            </a:r>
          </a:p>
          <a:p>
            <a:pPr marL="285750" indent="-285750" algn="just">
              <a:lnSpc>
                <a:spcPct val="150000"/>
              </a:lnSpc>
              <a:buFont typeface="Wingdings" pitchFamily="2" charset="2"/>
              <a:buChar char="ü"/>
            </a:pPr>
            <a:r>
              <a:rPr lang="en-US" sz="2800" dirty="0" smtClean="0">
                <a:solidFill>
                  <a:schemeClr val="bg1"/>
                </a:solidFill>
                <a:latin typeface="Times New Roman" pitchFamily="18" charset="0"/>
                <a:cs typeface="Times New Roman" pitchFamily="18" charset="0"/>
              </a:rPr>
              <a:t>Level of Significance</a:t>
            </a:r>
          </a:p>
          <a:p>
            <a:pPr marL="285750" indent="-285750" algn="just">
              <a:lnSpc>
                <a:spcPct val="150000"/>
              </a:lnSpc>
              <a:buFont typeface="Wingdings" pitchFamily="2" charset="2"/>
              <a:buChar char="ü"/>
            </a:pPr>
            <a:r>
              <a:rPr lang="en-US" sz="2800" dirty="0" smtClean="0">
                <a:solidFill>
                  <a:schemeClr val="bg1"/>
                </a:solidFill>
                <a:latin typeface="Times New Roman" pitchFamily="18" charset="0"/>
                <a:cs typeface="Times New Roman" pitchFamily="18" charset="0"/>
              </a:rPr>
              <a:t>Critical Region</a:t>
            </a:r>
          </a:p>
          <a:p>
            <a:pPr marL="285750" indent="-285750" algn="just">
              <a:lnSpc>
                <a:spcPct val="150000"/>
              </a:lnSpc>
              <a:buFont typeface="Wingdings" pitchFamily="2" charset="2"/>
              <a:buChar char="ü"/>
            </a:pPr>
            <a:r>
              <a:rPr lang="en-US" sz="2800" dirty="0" smtClean="0">
                <a:solidFill>
                  <a:schemeClr val="bg1"/>
                </a:solidFill>
                <a:latin typeface="Times New Roman" pitchFamily="18" charset="0"/>
                <a:cs typeface="Times New Roman" pitchFamily="18" charset="0"/>
              </a:rPr>
              <a:t>Decision Rules</a:t>
            </a:r>
          </a:p>
          <a:p>
            <a:pPr marL="285750" indent="-285750" algn="just">
              <a:lnSpc>
                <a:spcPct val="150000"/>
              </a:lnSpc>
              <a:buFont typeface="Wingdings" pitchFamily="2" charset="2"/>
              <a:buChar char="ü"/>
            </a:pPr>
            <a:r>
              <a:rPr lang="en-US" sz="2800" dirty="0" smtClean="0">
                <a:solidFill>
                  <a:schemeClr val="bg1"/>
                </a:solidFill>
                <a:latin typeface="Times New Roman" pitchFamily="18" charset="0"/>
                <a:cs typeface="Times New Roman" pitchFamily="18" charset="0"/>
              </a:rPr>
              <a:t>Type I Error and Type II Error</a:t>
            </a:r>
          </a:p>
          <a:p>
            <a:pPr marL="285750" indent="-285750" algn="just">
              <a:lnSpc>
                <a:spcPct val="150000"/>
              </a:lnSpc>
              <a:buFont typeface="Wingdings" pitchFamily="2" charset="2"/>
              <a:buChar char="ü"/>
            </a:pPr>
            <a:r>
              <a:rPr lang="en-US" sz="2800" dirty="0" smtClean="0">
                <a:solidFill>
                  <a:schemeClr val="bg1"/>
                </a:solidFill>
                <a:latin typeface="Times New Roman" pitchFamily="18" charset="0"/>
                <a:cs typeface="Times New Roman" pitchFamily="18" charset="0"/>
              </a:rPr>
              <a:t>One Tailed Test and Two </a:t>
            </a:r>
            <a:r>
              <a:rPr lang="en-US" sz="2800" dirty="0">
                <a:solidFill>
                  <a:schemeClr val="bg1"/>
                </a:solidFill>
                <a:latin typeface="Times New Roman" pitchFamily="18" charset="0"/>
                <a:cs typeface="Times New Roman" pitchFamily="18" charset="0"/>
              </a:rPr>
              <a:t>T</a:t>
            </a:r>
            <a:r>
              <a:rPr lang="en-US" sz="2800" dirty="0" smtClean="0">
                <a:solidFill>
                  <a:schemeClr val="bg1"/>
                </a:solidFill>
                <a:latin typeface="Times New Roman" pitchFamily="18" charset="0"/>
                <a:cs typeface="Times New Roman" pitchFamily="18" charset="0"/>
              </a:rPr>
              <a:t>ailed Test</a:t>
            </a:r>
          </a:p>
          <a:p>
            <a:pPr marL="285750" indent="-285750" algn="just">
              <a:lnSpc>
                <a:spcPct val="150000"/>
              </a:lnSpc>
              <a:buFont typeface="Wingdings" pitchFamily="2" charset="2"/>
              <a:buChar char="ü"/>
            </a:pPr>
            <a:r>
              <a:rPr lang="en-US" sz="2800" dirty="0" smtClean="0">
                <a:solidFill>
                  <a:schemeClr val="bg1"/>
                </a:solidFill>
                <a:latin typeface="Times New Roman" pitchFamily="18" charset="0"/>
                <a:cs typeface="Times New Roman" pitchFamily="18" charset="0"/>
              </a:rPr>
              <a:t>One Sample and Two Sample Test</a:t>
            </a:r>
          </a:p>
        </p:txBody>
      </p:sp>
    </p:spTree>
    <p:extLst>
      <p:ext uri="{BB962C8B-B14F-4D97-AF65-F5344CB8AC3E}">
        <p14:creationId xmlns:p14="http://schemas.microsoft.com/office/powerpoint/2010/main" val="94114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219200" y="304800"/>
            <a:ext cx="71628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dirty="0" smtClean="0">
                <a:latin typeface="Times New Roman" pitchFamily="18" charset="0"/>
                <a:cs typeface="Times New Roman" pitchFamily="18" charset="0"/>
              </a:rPr>
              <a:t>TYPES OF HYPOTHESIS</a:t>
            </a:r>
            <a:endParaRPr lang="en-US" sz="3600" dirty="0">
              <a:latin typeface="Times New Roman" pitchFamily="18" charset="0"/>
              <a:cs typeface="Times New Roman" pitchFamily="18" charset="0"/>
            </a:endParaRPr>
          </a:p>
        </p:txBody>
      </p:sp>
      <p:sp>
        <p:nvSpPr>
          <p:cNvPr id="6" name="TextBox 5"/>
          <p:cNvSpPr txBox="1"/>
          <p:nvPr/>
        </p:nvSpPr>
        <p:spPr>
          <a:xfrm>
            <a:off x="1828800" y="1447800"/>
            <a:ext cx="7239000" cy="4616648"/>
          </a:xfrm>
          <a:prstGeom prst="rect">
            <a:avLst/>
          </a:prstGeom>
          <a:noFill/>
        </p:spPr>
        <p:txBody>
          <a:bodyPr wrap="square" rtlCol="0">
            <a:spAutoFit/>
          </a:bodyPr>
          <a:lstStyle/>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Simple Hypothesis</a:t>
            </a:r>
          </a:p>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Complex Hypothesis</a:t>
            </a:r>
          </a:p>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Empirical Hypothesis</a:t>
            </a:r>
          </a:p>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Logical Hypothesis</a:t>
            </a:r>
          </a:p>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Statistical Hypothesis</a:t>
            </a:r>
          </a:p>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Null Hypothesis</a:t>
            </a:r>
          </a:p>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Alternative Hypothesis</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1004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295400" y="228600"/>
            <a:ext cx="71628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dirty="0" smtClean="0">
                <a:latin typeface="Times New Roman" pitchFamily="18" charset="0"/>
                <a:cs typeface="Times New Roman" pitchFamily="18" charset="0"/>
              </a:rPr>
              <a:t>CONCLUSION</a:t>
            </a:r>
            <a:endParaRPr lang="en-US" sz="3600" dirty="0">
              <a:latin typeface="Times New Roman" pitchFamily="18" charset="0"/>
              <a:cs typeface="Times New Roman" pitchFamily="18" charset="0"/>
            </a:endParaRPr>
          </a:p>
        </p:txBody>
      </p:sp>
      <p:sp>
        <p:nvSpPr>
          <p:cNvPr id="3" name="TextBox 2"/>
          <p:cNvSpPr txBox="1"/>
          <p:nvPr/>
        </p:nvSpPr>
        <p:spPr>
          <a:xfrm>
            <a:off x="1066800" y="1371600"/>
            <a:ext cx="7696200" cy="4616648"/>
          </a:xfrm>
          <a:prstGeom prst="rect">
            <a:avLst/>
          </a:prstGeom>
          <a:noFill/>
        </p:spPr>
        <p:txBody>
          <a:bodyPr wrap="square" rtlCol="0">
            <a:spAutoFit/>
          </a:bodyPr>
          <a:lstStyle/>
          <a:p>
            <a:pPr algn="just">
              <a:lnSpc>
                <a:spcPct val="150000"/>
              </a:lnSpc>
            </a:pPr>
            <a:r>
              <a:rPr lang="en-US" sz="2800" dirty="0" smtClean="0">
                <a:solidFill>
                  <a:schemeClr val="bg1"/>
                </a:solidFill>
                <a:latin typeface="Times New Roman" pitchFamily="18" charset="0"/>
                <a:cs typeface="Times New Roman" pitchFamily="18" charset="0"/>
              </a:rPr>
              <a:t>	A</a:t>
            </a:r>
            <a:r>
              <a:rPr lang="en-US" sz="2800" dirty="0">
                <a:solidFill>
                  <a:schemeClr val="bg1"/>
                </a:solidFill>
                <a:latin typeface="Times New Roman" pitchFamily="18" charset="0"/>
                <a:cs typeface="Times New Roman" pitchFamily="18" charset="0"/>
              </a:rPr>
              <a:t> hypothesis is something more than a wild guess but less than a well-established theory</a:t>
            </a:r>
            <a:r>
              <a:rPr lang="en-US" sz="2800" dirty="0" smtClean="0">
                <a:solidFill>
                  <a:schemeClr val="bg1"/>
                </a:solidFill>
                <a:latin typeface="Times New Roman" pitchFamily="18" charset="0"/>
                <a:cs typeface="Times New Roman" pitchFamily="18" charset="0"/>
              </a:rPr>
              <a:t>.</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In </a:t>
            </a:r>
            <a:r>
              <a:rPr lang="en-US" sz="2800" dirty="0">
                <a:solidFill>
                  <a:schemeClr val="bg1"/>
                </a:solidFill>
                <a:latin typeface="Times New Roman" pitchFamily="18" charset="0"/>
                <a:cs typeface="Times New Roman" pitchFamily="18" charset="0"/>
              </a:rPr>
              <a:t>science, a hypothesis needs to go through a lot of testing before it gets labeled a theory. In the non-scientific world, the word is used a lot more </a:t>
            </a:r>
            <a:r>
              <a:rPr lang="en-US" sz="2800" dirty="0" smtClean="0">
                <a:solidFill>
                  <a:schemeClr val="bg1"/>
                </a:solidFill>
                <a:latin typeface="Times New Roman" pitchFamily="18" charset="0"/>
                <a:cs typeface="Times New Roman" pitchFamily="18" charset="0"/>
              </a:rPr>
              <a:t>loosely. Anyone </a:t>
            </a:r>
            <a:r>
              <a:rPr lang="en-US" sz="2800" dirty="0">
                <a:solidFill>
                  <a:schemeClr val="bg1"/>
                </a:solidFill>
                <a:latin typeface="Times New Roman" pitchFamily="18" charset="0"/>
                <a:cs typeface="Times New Roman" pitchFamily="18" charset="0"/>
              </a:rPr>
              <a:t>who uses the word hypothesis is making a guess.</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13594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7" name="TextBox 6"/>
          <p:cNvSpPr txBox="1"/>
          <p:nvPr/>
        </p:nvSpPr>
        <p:spPr>
          <a:xfrm>
            <a:off x="1524000" y="2514600"/>
            <a:ext cx="6172200" cy="76944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4400" dirty="0" smtClean="0">
                <a:latin typeface="Times New Roman" pitchFamily="18" charset="0"/>
                <a:cs typeface="Times New Roman" pitchFamily="18" charset="0"/>
              </a:rPr>
              <a:t>THANK YOU</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35774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extBox 4"/>
          <p:cNvSpPr txBox="1"/>
          <p:nvPr/>
        </p:nvSpPr>
        <p:spPr>
          <a:xfrm>
            <a:off x="1905000" y="2286000"/>
            <a:ext cx="632460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7200" dirty="0" smtClean="0">
                <a:latin typeface="Times New Roman" pitchFamily="18" charset="0"/>
                <a:cs typeface="Times New Roman" pitchFamily="18" charset="0"/>
              </a:rPr>
              <a:t> HYPOTHESIS</a:t>
            </a:r>
            <a:endParaRPr lang="en-US" sz="7200" dirty="0">
              <a:latin typeface="Times New Roman" pitchFamily="18" charset="0"/>
              <a:cs typeface="Times New Roman" pitchFamily="18" charset="0"/>
            </a:endParaRPr>
          </a:p>
        </p:txBody>
      </p:sp>
    </p:spTree>
    <p:extLst>
      <p:ext uri="{BB962C8B-B14F-4D97-AF65-F5344CB8AC3E}">
        <p14:creationId xmlns:p14="http://schemas.microsoft.com/office/powerpoint/2010/main" val="37784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3124200" y="304800"/>
            <a:ext cx="38100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600" dirty="0" smtClean="0">
                <a:latin typeface="Times New Roman" pitchFamily="18" charset="0"/>
                <a:cs typeface="Times New Roman" pitchFamily="18" charset="0"/>
              </a:rPr>
              <a:t>      CONTENTS</a:t>
            </a:r>
            <a:endParaRPr lang="en-US" sz="3600" dirty="0">
              <a:latin typeface="Times New Roman" pitchFamily="18" charset="0"/>
              <a:cs typeface="Times New Roman" pitchFamily="18" charset="0"/>
            </a:endParaRPr>
          </a:p>
        </p:txBody>
      </p:sp>
      <p:sp>
        <p:nvSpPr>
          <p:cNvPr id="6" name="TextBox 5"/>
          <p:cNvSpPr txBox="1"/>
          <p:nvPr/>
        </p:nvSpPr>
        <p:spPr>
          <a:xfrm>
            <a:off x="2057400" y="1295400"/>
            <a:ext cx="6705600" cy="5632311"/>
          </a:xfrm>
          <a:prstGeom prst="rect">
            <a:avLst/>
          </a:prstGeom>
          <a:noFill/>
        </p:spPr>
        <p:txBody>
          <a:bodyPr wrap="square" rtlCol="0">
            <a:spAutoFit/>
          </a:bodyPr>
          <a:lstStyle/>
          <a:p>
            <a:pPr marL="571500" indent="-571500">
              <a:buFont typeface="Wingdings" pitchFamily="2" charset="2"/>
              <a:buChar char="ü"/>
            </a:pPr>
            <a:r>
              <a:rPr lang="en-US" sz="3600" dirty="0" smtClean="0">
                <a:solidFill>
                  <a:schemeClr val="bg1"/>
                </a:solidFill>
                <a:latin typeface="Times New Roman" pitchFamily="18" charset="0"/>
                <a:cs typeface="Times New Roman" pitchFamily="18" charset="0"/>
              </a:rPr>
              <a:t>Introduction</a:t>
            </a:r>
          </a:p>
          <a:p>
            <a:pPr marL="571500" indent="-571500">
              <a:buFont typeface="Wingdings" pitchFamily="2" charset="2"/>
              <a:buChar char="ü"/>
            </a:pPr>
            <a:r>
              <a:rPr lang="en-US" sz="3600" dirty="0" smtClean="0">
                <a:solidFill>
                  <a:schemeClr val="bg1"/>
                </a:solidFill>
                <a:latin typeface="Times New Roman" pitchFamily="18" charset="0"/>
                <a:cs typeface="Times New Roman" pitchFamily="18" charset="0"/>
              </a:rPr>
              <a:t>Characters of Hypothesis</a:t>
            </a:r>
          </a:p>
          <a:p>
            <a:pPr marL="571500" indent="-571500">
              <a:buFont typeface="Wingdings" pitchFamily="2" charset="2"/>
              <a:buChar char="ü"/>
            </a:pPr>
            <a:r>
              <a:rPr lang="en-US" sz="3600" dirty="0" smtClean="0">
                <a:solidFill>
                  <a:schemeClr val="bg1"/>
                </a:solidFill>
                <a:latin typeface="Times New Roman" pitchFamily="18" charset="0"/>
                <a:cs typeface="Times New Roman" pitchFamily="18" charset="0"/>
              </a:rPr>
              <a:t>Importance of Hypothesis</a:t>
            </a:r>
          </a:p>
          <a:p>
            <a:pPr marL="571500" indent="-571500">
              <a:buFont typeface="Wingdings" pitchFamily="2" charset="2"/>
              <a:buChar char="ü"/>
            </a:pPr>
            <a:r>
              <a:rPr lang="en-US" sz="3600" dirty="0" smtClean="0">
                <a:solidFill>
                  <a:schemeClr val="bg1"/>
                </a:solidFill>
                <a:latin typeface="Times New Roman" pitchFamily="18" charset="0"/>
                <a:cs typeface="Times New Roman" pitchFamily="18" charset="0"/>
              </a:rPr>
              <a:t>Sources of Hypothesis</a:t>
            </a:r>
          </a:p>
          <a:p>
            <a:pPr marL="571500" indent="-571500">
              <a:buFont typeface="Wingdings" pitchFamily="2" charset="2"/>
              <a:buChar char="ü"/>
            </a:pPr>
            <a:r>
              <a:rPr lang="en-US" sz="3600" dirty="0" smtClean="0">
                <a:solidFill>
                  <a:schemeClr val="bg1"/>
                </a:solidFill>
                <a:latin typeface="Times New Roman" pitchFamily="18" charset="0"/>
                <a:cs typeface="Times New Roman" pitchFamily="18" charset="0"/>
              </a:rPr>
              <a:t>Concepts of Hypothesis</a:t>
            </a:r>
          </a:p>
          <a:p>
            <a:pPr marL="571500" indent="-571500">
              <a:buFont typeface="Wingdings" pitchFamily="2" charset="2"/>
              <a:buChar char="ü"/>
            </a:pPr>
            <a:r>
              <a:rPr lang="en-US" sz="3600" dirty="0" smtClean="0">
                <a:solidFill>
                  <a:schemeClr val="bg1"/>
                </a:solidFill>
                <a:latin typeface="Times New Roman" pitchFamily="18" charset="0"/>
                <a:cs typeface="Times New Roman" pitchFamily="18" charset="0"/>
              </a:rPr>
              <a:t>Hypothesis Testing</a:t>
            </a:r>
          </a:p>
          <a:p>
            <a:pPr marL="571500" indent="-571500">
              <a:buFont typeface="Wingdings" pitchFamily="2" charset="2"/>
              <a:buChar char="ü"/>
            </a:pPr>
            <a:r>
              <a:rPr lang="en-US" sz="3600" dirty="0" smtClean="0">
                <a:solidFill>
                  <a:schemeClr val="bg1"/>
                </a:solidFill>
                <a:latin typeface="Times New Roman" pitchFamily="18" charset="0"/>
                <a:cs typeface="Times New Roman" pitchFamily="18" charset="0"/>
              </a:rPr>
              <a:t>Formulation of Hypothesis</a:t>
            </a:r>
          </a:p>
          <a:p>
            <a:pPr marL="571500" indent="-571500">
              <a:buFont typeface="Wingdings" pitchFamily="2" charset="2"/>
              <a:buChar char="ü"/>
            </a:pPr>
            <a:r>
              <a:rPr lang="en-US" sz="3600" dirty="0" smtClean="0">
                <a:solidFill>
                  <a:schemeClr val="bg1"/>
                </a:solidFill>
                <a:latin typeface="Times New Roman" pitchFamily="18" charset="0"/>
                <a:cs typeface="Times New Roman" pitchFamily="18" charset="0"/>
              </a:rPr>
              <a:t>Types of Hypothesis</a:t>
            </a:r>
          </a:p>
          <a:p>
            <a:pPr marL="571500" indent="-571500">
              <a:buFont typeface="Wingdings" pitchFamily="2" charset="2"/>
              <a:buChar char="ü"/>
            </a:pPr>
            <a:r>
              <a:rPr lang="en-US" sz="3600" dirty="0" smtClean="0">
                <a:solidFill>
                  <a:schemeClr val="bg1"/>
                </a:solidFill>
                <a:latin typeface="Times New Roman" pitchFamily="18" charset="0"/>
                <a:cs typeface="Times New Roman" pitchFamily="18" charset="0"/>
              </a:rPr>
              <a:t>Conclusion</a:t>
            </a:r>
          </a:p>
          <a:p>
            <a:pPr marL="571500" indent="-571500">
              <a:buFont typeface="Wingdings" pitchFamily="2" charset="2"/>
              <a:buChar char="ü"/>
            </a:pPr>
            <a:endParaRPr lang="en-US" sz="3600" dirty="0">
              <a:solidFill>
                <a:schemeClr val="bg1"/>
              </a:solidFill>
            </a:endParaRPr>
          </a:p>
        </p:txBody>
      </p:sp>
    </p:spTree>
    <p:extLst>
      <p:ext uri="{BB962C8B-B14F-4D97-AF65-F5344CB8AC3E}">
        <p14:creationId xmlns:p14="http://schemas.microsoft.com/office/powerpoint/2010/main" val="24569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3124200" y="277091"/>
            <a:ext cx="38862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600" dirty="0" smtClean="0">
                <a:latin typeface="Times New Roman" pitchFamily="18" charset="0"/>
                <a:cs typeface="Times New Roman" pitchFamily="18" charset="0"/>
              </a:rPr>
              <a:t> INTRODUCTION</a:t>
            </a:r>
            <a:endParaRPr lang="en-US" sz="3600" dirty="0">
              <a:latin typeface="Times New Roman" pitchFamily="18" charset="0"/>
              <a:cs typeface="Times New Roman" pitchFamily="18" charset="0"/>
            </a:endParaRPr>
          </a:p>
        </p:txBody>
      </p:sp>
      <p:sp>
        <p:nvSpPr>
          <p:cNvPr id="6" name="TextBox 5"/>
          <p:cNvSpPr txBox="1"/>
          <p:nvPr/>
        </p:nvSpPr>
        <p:spPr>
          <a:xfrm>
            <a:off x="1905000" y="1447800"/>
            <a:ext cx="7010400" cy="4524315"/>
          </a:xfrm>
          <a:prstGeom prst="rect">
            <a:avLst/>
          </a:prstGeom>
          <a:noFill/>
        </p:spPr>
        <p:txBody>
          <a:bodyPr wrap="square" rtlCol="0">
            <a:spAutoFit/>
          </a:bodyPr>
          <a:lstStyle/>
          <a:p>
            <a:pPr algn="just"/>
            <a:r>
              <a:rPr lang="en-US" sz="3200" dirty="0" smtClean="0">
                <a:solidFill>
                  <a:schemeClr val="bg1"/>
                </a:solidFill>
                <a:latin typeface="Times New Roman" pitchFamily="18" charset="0"/>
                <a:cs typeface="Times New Roman" pitchFamily="18" charset="0"/>
              </a:rPr>
              <a:t>          Hypothesis means a </a:t>
            </a:r>
            <a:r>
              <a:rPr lang="en-US" sz="3200" b="1" dirty="0" smtClean="0">
                <a:latin typeface="Times New Roman" pitchFamily="18" charset="0"/>
                <a:cs typeface="Times New Roman" pitchFamily="18" charset="0"/>
              </a:rPr>
              <a:t>Tentative</a:t>
            </a:r>
            <a:r>
              <a:rPr lang="en-US" sz="3200" b="1" dirty="0" smtClean="0">
                <a:solidFill>
                  <a:schemeClr val="bg1"/>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Statement</a:t>
            </a:r>
            <a:r>
              <a:rPr lang="en-US" sz="3200" b="1" dirty="0" smtClean="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about two or more relationship or Instruments. The hypothesis the new experiment and Observations of may not be prove or disprove absolutely. The meaning of hypothesis the related concepts for better understanding of the hypothesis testing techniques.</a:t>
            </a:r>
            <a:endParaRPr lang="en-US" sz="3200" dirty="0">
              <a:solidFill>
                <a:schemeClr val="bg1"/>
              </a:solidFill>
            </a:endParaRPr>
          </a:p>
        </p:txBody>
      </p:sp>
    </p:spTree>
    <p:extLst>
      <p:ext uri="{BB962C8B-B14F-4D97-AF65-F5344CB8AC3E}">
        <p14:creationId xmlns:p14="http://schemas.microsoft.com/office/powerpoint/2010/main" val="255811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524000" y="152400"/>
            <a:ext cx="67818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   CHARACTERS OF HYPOTHESIS</a:t>
            </a:r>
            <a:endParaRPr lang="en-US" sz="3200" dirty="0">
              <a:latin typeface="Times New Roman" pitchFamily="18" charset="0"/>
              <a:cs typeface="Times New Roman" pitchFamily="18" charset="0"/>
            </a:endParaRPr>
          </a:p>
        </p:txBody>
      </p:sp>
      <p:sp>
        <p:nvSpPr>
          <p:cNvPr id="6" name="TextBox 5"/>
          <p:cNvSpPr txBox="1"/>
          <p:nvPr/>
        </p:nvSpPr>
        <p:spPr>
          <a:xfrm>
            <a:off x="1524000" y="1066800"/>
            <a:ext cx="7315200" cy="7124514"/>
          </a:xfrm>
          <a:prstGeom prst="rect">
            <a:avLst/>
          </a:prstGeom>
          <a:noFill/>
        </p:spPr>
        <p:txBody>
          <a:bodyPr wrap="square" rtlCol="0">
            <a:spAutoFit/>
          </a:bodyPr>
          <a:lstStyle/>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Hypothesis should be clear and precious. The Hypothesis is not clear and precious inference the reliable.</a:t>
            </a:r>
          </a:p>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It’s should be capable being Tested.</a:t>
            </a:r>
          </a:p>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Hypothesis should be limited in scope and must be specific.</a:t>
            </a:r>
          </a:p>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It’s should be consistent with most known facts.</a:t>
            </a:r>
          </a:p>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Hypothesis should be testing of reasonable Time.</a:t>
            </a:r>
          </a:p>
          <a:p>
            <a:pPr marL="285750" indent="-285750" algn="just">
              <a:lnSpc>
                <a:spcPct val="150000"/>
              </a:lnSpc>
              <a:buFont typeface="Wingdings" pitchFamily="2" charset="2"/>
              <a:buChar char="Ø"/>
            </a:pPr>
            <a:r>
              <a:rPr lang="en-US" sz="2800" dirty="0" smtClean="0">
                <a:solidFill>
                  <a:schemeClr val="bg1"/>
                </a:solidFill>
                <a:latin typeface="Times New Roman" pitchFamily="18" charset="0"/>
                <a:cs typeface="Times New Roman" pitchFamily="18" charset="0"/>
              </a:rPr>
              <a:t>It’s must explain the facts that have rights to the need for explanation.</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0137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447800" y="152400"/>
            <a:ext cx="71628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600" dirty="0" smtClean="0">
                <a:latin typeface="Times New Roman" pitchFamily="18" charset="0"/>
                <a:cs typeface="Times New Roman" pitchFamily="18" charset="0"/>
              </a:rPr>
              <a:t>  IMPORTANCE OF HYPOTHESIS</a:t>
            </a:r>
            <a:endParaRPr lang="en-US" sz="3600" dirty="0">
              <a:latin typeface="Times New Roman" pitchFamily="18" charset="0"/>
              <a:cs typeface="Times New Roman" pitchFamily="18" charset="0"/>
            </a:endParaRPr>
          </a:p>
        </p:txBody>
      </p:sp>
      <p:sp>
        <p:nvSpPr>
          <p:cNvPr id="6" name="TextBox 5"/>
          <p:cNvSpPr txBox="1"/>
          <p:nvPr/>
        </p:nvSpPr>
        <p:spPr>
          <a:xfrm>
            <a:off x="1468582" y="1447800"/>
            <a:ext cx="7391400" cy="4435830"/>
          </a:xfrm>
          <a:prstGeom prst="rect">
            <a:avLst/>
          </a:prstGeom>
          <a:noFill/>
        </p:spPr>
        <p:txBody>
          <a:bodyPr wrap="square" rtlCol="0">
            <a:spAutoFit/>
          </a:bodyPr>
          <a:lstStyle/>
          <a:p>
            <a:pPr marL="285750" indent="-285750" algn="just">
              <a:lnSpc>
                <a:spcPct val="150000"/>
              </a:lnSpc>
              <a:buFont typeface="Wingdings" pitchFamily="2" charset="2"/>
              <a:buChar char="Ø"/>
            </a:pPr>
            <a:r>
              <a:rPr lang="en-US" sz="3200" dirty="0" smtClean="0">
                <a:solidFill>
                  <a:schemeClr val="bg1"/>
                </a:solidFill>
                <a:latin typeface="Times New Roman" pitchFamily="18" charset="0"/>
                <a:cs typeface="Times New Roman" pitchFamily="18" charset="0"/>
              </a:rPr>
              <a:t>It’s pinpoints the Solutions.</a:t>
            </a:r>
          </a:p>
          <a:p>
            <a:pPr marL="285750" indent="-285750" algn="just">
              <a:lnSpc>
                <a:spcPct val="150000"/>
              </a:lnSpc>
              <a:buFont typeface="Wingdings" pitchFamily="2" charset="2"/>
              <a:buChar char="Ø"/>
            </a:pPr>
            <a:r>
              <a:rPr lang="en-US" sz="3200" dirty="0" smtClean="0">
                <a:solidFill>
                  <a:schemeClr val="bg1"/>
                </a:solidFill>
                <a:latin typeface="Times New Roman" pitchFamily="18" charset="0"/>
                <a:cs typeface="Times New Roman" pitchFamily="18" charset="0"/>
              </a:rPr>
              <a:t>It determines the kinds of data to be collected.</a:t>
            </a:r>
          </a:p>
          <a:p>
            <a:pPr marL="285750" indent="-285750" algn="just">
              <a:lnSpc>
                <a:spcPct val="150000"/>
              </a:lnSpc>
              <a:buFont typeface="Wingdings" pitchFamily="2" charset="2"/>
              <a:buChar char="Ø"/>
            </a:pPr>
            <a:r>
              <a:rPr lang="en-US" sz="3200" dirty="0" smtClean="0">
                <a:solidFill>
                  <a:schemeClr val="bg1"/>
                </a:solidFill>
                <a:latin typeface="Times New Roman" pitchFamily="18" charset="0"/>
                <a:cs typeface="Times New Roman" pitchFamily="18" charset="0"/>
              </a:rPr>
              <a:t>Indicated the types of Research.</a:t>
            </a:r>
          </a:p>
          <a:p>
            <a:pPr marL="285750" indent="-285750" algn="just">
              <a:lnSpc>
                <a:spcPct val="150000"/>
              </a:lnSpc>
              <a:buFont typeface="Wingdings" pitchFamily="2" charset="2"/>
              <a:buChar char="Ø"/>
            </a:pPr>
            <a:r>
              <a:rPr lang="en-US" sz="3200" dirty="0" smtClean="0">
                <a:solidFill>
                  <a:schemeClr val="bg1"/>
                </a:solidFill>
                <a:latin typeface="Times New Roman" pitchFamily="18" charset="0"/>
                <a:cs typeface="Times New Roman" pitchFamily="18" charset="0"/>
              </a:rPr>
              <a:t>Provide frame work for Results.</a:t>
            </a:r>
          </a:p>
          <a:p>
            <a:pPr marL="285750" indent="-285750" algn="just">
              <a:lnSpc>
                <a:spcPct val="150000"/>
              </a:lnSpc>
              <a:buFont typeface="Wingdings" pitchFamily="2" charset="2"/>
              <a:buChar char="Ø"/>
            </a:pPr>
            <a:r>
              <a:rPr lang="en-US" sz="3200" dirty="0" smtClean="0">
                <a:solidFill>
                  <a:schemeClr val="bg1"/>
                </a:solidFill>
                <a:latin typeface="Times New Roman" pitchFamily="18" charset="0"/>
                <a:cs typeface="Times New Roman" pitchFamily="18" charset="0"/>
              </a:rPr>
              <a:t>Stimulate the Future Research.</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9114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371600" y="152400"/>
            <a:ext cx="73914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dirty="0" smtClean="0">
                <a:latin typeface="Times New Roman" pitchFamily="18" charset="0"/>
                <a:cs typeface="Times New Roman" pitchFamily="18" charset="0"/>
              </a:rPr>
              <a:t>SOURCES OF HYPOTHESIS</a:t>
            </a:r>
            <a:endParaRPr lang="en-US" sz="3600" dirty="0">
              <a:latin typeface="Times New Roman" pitchFamily="18" charset="0"/>
              <a:cs typeface="Times New Roman" pitchFamily="18" charset="0"/>
            </a:endParaRPr>
          </a:p>
        </p:txBody>
      </p:sp>
      <p:sp>
        <p:nvSpPr>
          <p:cNvPr id="6" name="TextBox 5"/>
          <p:cNvSpPr txBox="1"/>
          <p:nvPr/>
        </p:nvSpPr>
        <p:spPr>
          <a:xfrm>
            <a:off x="1371600" y="1295400"/>
            <a:ext cx="7543800" cy="4247317"/>
          </a:xfrm>
          <a:prstGeom prst="rect">
            <a:avLst/>
          </a:prstGeom>
          <a:noFill/>
        </p:spPr>
        <p:txBody>
          <a:bodyPr wrap="square" rtlCol="0">
            <a:spAutoFit/>
          </a:bodyPr>
          <a:lstStyle/>
          <a:p>
            <a:pPr marL="285750" indent="-285750" algn="just">
              <a:lnSpc>
                <a:spcPct val="150000"/>
              </a:lnSpc>
              <a:buFont typeface="Wingdings" pitchFamily="2" charset="2"/>
              <a:buChar char="ü"/>
            </a:pPr>
            <a:r>
              <a:rPr lang="en-US" sz="3600" dirty="0" smtClean="0">
                <a:solidFill>
                  <a:schemeClr val="bg1"/>
                </a:solidFill>
                <a:latin typeface="Times New Roman" pitchFamily="18" charset="0"/>
                <a:cs typeface="Times New Roman" pitchFamily="18" charset="0"/>
              </a:rPr>
              <a:t>Personal Experience</a:t>
            </a:r>
          </a:p>
          <a:p>
            <a:pPr marL="285750" indent="-285750" algn="just">
              <a:lnSpc>
                <a:spcPct val="150000"/>
              </a:lnSpc>
              <a:buFont typeface="Wingdings" pitchFamily="2" charset="2"/>
              <a:buChar char="ü"/>
            </a:pPr>
            <a:r>
              <a:rPr lang="en-US" sz="3600" dirty="0" smtClean="0">
                <a:solidFill>
                  <a:schemeClr val="bg1"/>
                </a:solidFill>
                <a:latin typeface="Times New Roman" pitchFamily="18" charset="0"/>
                <a:cs typeface="Times New Roman" pitchFamily="18" charset="0"/>
              </a:rPr>
              <a:t>Imagination and Thinking</a:t>
            </a:r>
          </a:p>
          <a:p>
            <a:pPr marL="285750" indent="-285750" algn="just">
              <a:lnSpc>
                <a:spcPct val="150000"/>
              </a:lnSpc>
              <a:buFont typeface="Wingdings" pitchFamily="2" charset="2"/>
              <a:buChar char="ü"/>
            </a:pPr>
            <a:r>
              <a:rPr lang="en-US" sz="3600" dirty="0" smtClean="0">
                <a:solidFill>
                  <a:schemeClr val="bg1"/>
                </a:solidFill>
                <a:latin typeface="Times New Roman" pitchFamily="18" charset="0"/>
                <a:cs typeface="Times New Roman" pitchFamily="18" charset="0"/>
              </a:rPr>
              <a:t>Scientific Theory</a:t>
            </a:r>
          </a:p>
          <a:p>
            <a:pPr marL="285750" indent="-285750" algn="just">
              <a:lnSpc>
                <a:spcPct val="150000"/>
              </a:lnSpc>
              <a:buFont typeface="Wingdings" pitchFamily="2" charset="2"/>
              <a:buChar char="ü"/>
            </a:pPr>
            <a:r>
              <a:rPr lang="en-US" sz="3600" dirty="0" smtClean="0">
                <a:solidFill>
                  <a:schemeClr val="bg1"/>
                </a:solidFill>
                <a:latin typeface="Times New Roman" pitchFamily="18" charset="0"/>
                <a:cs typeface="Times New Roman" pitchFamily="18" charset="0"/>
              </a:rPr>
              <a:t>Previous Study</a:t>
            </a:r>
          </a:p>
          <a:p>
            <a:pPr marL="285750" indent="-285750" algn="just">
              <a:lnSpc>
                <a:spcPct val="150000"/>
              </a:lnSpc>
              <a:buFont typeface="Wingdings" pitchFamily="2" charset="2"/>
              <a:buChar char="ü"/>
            </a:pPr>
            <a:r>
              <a:rPr lang="en-US" sz="3600" dirty="0" smtClean="0">
                <a:solidFill>
                  <a:schemeClr val="bg1"/>
                </a:solidFill>
                <a:latin typeface="Times New Roman" pitchFamily="18" charset="0"/>
                <a:cs typeface="Times New Roman" pitchFamily="18" charset="0"/>
              </a:rPr>
              <a:t>Cultural</a:t>
            </a:r>
            <a:endParaRPr lang="en-US" sz="3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5341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447800" y="152400"/>
            <a:ext cx="73152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dirty="0" smtClean="0">
                <a:latin typeface="Times New Roman" pitchFamily="18" charset="0"/>
                <a:cs typeface="Times New Roman" pitchFamily="18" charset="0"/>
              </a:rPr>
              <a:t>CONCEPTS OF HYPOTHESIS</a:t>
            </a:r>
            <a:endParaRPr lang="en-US" sz="3600" dirty="0">
              <a:latin typeface="Times New Roman" pitchFamily="18" charset="0"/>
              <a:cs typeface="Times New Roman" pitchFamily="18" charset="0"/>
            </a:endParaRPr>
          </a:p>
        </p:txBody>
      </p:sp>
      <p:sp>
        <p:nvSpPr>
          <p:cNvPr id="7" name="TextBox 6"/>
          <p:cNvSpPr txBox="1"/>
          <p:nvPr/>
        </p:nvSpPr>
        <p:spPr>
          <a:xfrm>
            <a:off x="1371600" y="1142999"/>
            <a:ext cx="7467600" cy="5032147"/>
          </a:xfrm>
          <a:prstGeom prst="rect">
            <a:avLst/>
          </a:prstGeom>
          <a:noFill/>
        </p:spPr>
        <p:txBody>
          <a:bodyPr wrap="square" rtlCol="0">
            <a:spAutoFit/>
          </a:bodyPr>
          <a:lstStyle/>
          <a:p>
            <a:pPr marL="285750" indent="-285750" algn="just">
              <a:lnSpc>
                <a:spcPct val="150000"/>
              </a:lnSpc>
              <a:buFont typeface="Wingdings" pitchFamily="2" charset="2"/>
              <a:buChar char="Ø"/>
            </a:pPr>
            <a:r>
              <a:rPr lang="en-US" sz="2400" b="1" dirty="0" smtClean="0">
                <a:solidFill>
                  <a:schemeClr val="bg1"/>
                </a:solidFill>
                <a:latin typeface="Times New Roman" pitchFamily="18" charset="0"/>
                <a:cs typeface="Times New Roman" pitchFamily="18" charset="0"/>
              </a:rPr>
              <a:t>NULL HYPOTHESIS</a:t>
            </a:r>
          </a:p>
          <a:p>
            <a:pPr algn="just">
              <a:lnSpc>
                <a:spcPct val="150000"/>
              </a:lnSpc>
            </a:pP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It’s means Ho = µ = 100. The Null Hypothesis or Type I Error the decision of true decision (Ho) Accept (Ha), The Reject (Ho). It’s called Null Hypothesis.</a:t>
            </a:r>
          </a:p>
          <a:p>
            <a:pPr algn="just">
              <a:lnSpc>
                <a:spcPct val="150000"/>
              </a:lnSpc>
            </a:pPr>
            <a:r>
              <a:rPr lang="en-US" sz="2400" dirty="0" smtClean="0">
                <a:solidFill>
                  <a:schemeClr val="bg1"/>
                </a:solidFill>
                <a:latin typeface="Times New Roman" pitchFamily="18" charset="0"/>
                <a:cs typeface="Times New Roman" pitchFamily="18" charset="0"/>
              </a:rPr>
              <a:t> </a:t>
            </a:r>
          </a:p>
          <a:p>
            <a:pPr marL="285750" indent="-285750" algn="just">
              <a:lnSpc>
                <a:spcPct val="150000"/>
              </a:lnSpc>
              <a:buFont typeface="Wingdings" pitchFamily="2" charset="2"/>
              <a:buChar char="Ø"/>
            </a:pPr>
            <a:r>
              <a:rPr lang="en-US" sz="2400" b="1" dirty="0" smtClean="0">
                <a:solidFill>
                  <a:schemeClr val="bg1"/>
                </a:solidFill>
                <a:latin typeface="Times New Roman" pitchFamily="18" charset="0"/>
                <a:cs typeface="Times New Roman" pitchFamily="18" charset="0"/>
              </a:rPr>
              <a:t>ALTERNATIVE OF HYPOTHESIS</a:t>
            </a:r>
          </a:p>
          <a:p>
            <a:pPr algn="just">
              <a:lnSpc>
                <a:spcPct val="150000"/>
              </a:lnSpc>
            </a:pP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It’s means Ha = µ ≠ 100. It’s Type II Error the decision making or Type II Error are (Ha) False but Accepted (Ha). It’s called Alternative Hypothesis.</a:t>
            </a:r>
            <a:endParaRPr lang="en-US" sz="2400" dirty="0">
              <a:solidFill>
                <a:schemeClr val="bg1"/>
              </a:solidFill>
              <a:latin typeface="Edwardian Script ITC" pitchFamily="66" charset="0"/>
              <a:cs typeface="Times New Roman" pitchFamily="18" charset="0"/>
            </a:endParaRPr>
          </a:p>
        </p:txBody>
      </p:sp>
    </p:spTree>
    <p:extLst>
      <p:ext uri="{BB962C8B-B14F-4D97-AF65-F5344CB8AC3E}">
        <p14:creationId xmlns:p14="http://schemas.microsoft.com/office/powerpoint/2010/main" val="82932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295400" y="152400"/>
            <a:ext cx="73914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dirty="0" smtClean="0">
                <a:latin typeface="Times New Roman" pitchFamily="18" charset="0"/>
                <a:cs typeface="Times New Roman" pitchFamily="18" charset="0"/>
              </a:rPr>
              <a:t>HYPOTHESIS TESTING</a:t>
            </a:r>
            <a:endParaRPr lang="en-US" sz="3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8305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 y="5181600"/>
            <a:ext cx="8305800" cy="954107"/>
          </a:xfrm>
          <a:prstGeom prst="rect">
            <a:avLst/>
          </a:prstGeom>
          <a:noFill/>
        </p:spPr>
        <p:txBody>
          <a:bodyPr wrap="square" rtlCol="0">
            <a:spAutoFit/>
          </a:bodyPr>
          <a:lstStyle/>
          <a:p>
            <a:pPr algn="just"/>
            <a:r>
              <a:rPr lang="en-US" sz="2800" b="1" dirty="0" smtClean="0">
                <a:solidFill>
                  <a:schemeClr val="bg1"/>
                </a:solidFill>
                <a:latin typeface="Times New Roman" pitchFamily="18" charset="0"/>
                <a:cs typeface="Times New Roman" pitchFamily="18" charset="0"/>
              </a:rPr>
              <a:t>	The Testing of Hypothesis in 5% level of Significance Confidence </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11314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361</Words>
  <Application>Microsoft Office PowerPoint</Application>
  <PresentationFormat>On-screen Show (4:3)</PresentationFormat>
  <Paragraphs>73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MadhaN</dc:creator>
  <cp:lastModifiedBy>MadhaN</cp:lastModifiedBy>
  <cp:revision>77</cp:revision>
  <dcterms:created xsi:type="dcterms:W3CDTF">2018-09-26T12:20:52Z</dcterms:created>
  <dcterms:modified xsi:type="dcterms:W3CDTF">2018-10-01T05:45:47Z</dcterms:modified>
</cp:coreProperties>
</file>