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8" r:id="rId4"/>
    <p:sldId id="274"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5AEFDA8-23E5-4379-B216-75810C2B3B2E}" type="datetimeFigureOut">
              <a:rPr lang="en-US" smtClean="0"/>
              <a:pPr/>
              <a:t>1/29/2021</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4E06B7AF-429C-4062-A79D-883ED6F60208}" type="slidenum">
              <a:rPr lang="en-IN" smtClean="0"/>
              <a:pPr/>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AEFDA8-23E5-4379-B216-75810C2B3B2E}" type="datetimeFigureOut">
              <a:rPr lang="en-US" smtClean="0"/>
              <a:pPr/>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AEFDA8-23E5-4379-B216-75810C2B3B2E}" type="datetimeFigureOut">
              <a:rPr lang="en-US" smtClean="0"/>
              <a:pPr/>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AEFDA8-23E5-4379-B216-75810C2B3B2E}" type="datetimeFigureOut">
              <a:rPr lang="en-US" smtClean="0"/>
              <a:pPr/>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AEFDA8-23E5-4379-B216-75810C2B3B2E}" type="datetimeFigureOut">
              <a:rPr lang="en-US" smtClean="0"/>
              <a:pPr/>
              <a:t>1/29/2021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4E06B7AF-429C-4062-A79D-883ED6F6020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AEFDA8-23E5-4379-B216-75810C2B3B2E}" type="datetimeFigureOut">
              <a:rPr lang="en-US" smtClean="0"/>
              <a:pPr/>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AEFDA8-23E5-4379-B216-75810C2B3B2E}" type="datetimeFigureOut">
              <a:rPr lang="en-US" smtClean="0"/>
              <a:pPr/>
              <a:t>1/29/2021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AEFDA8-23E5-4379-B216-75810C2B3B2E}" type="datetimeFigureOut">
              <a:rPr lang="en-US" smtClean="0"/>
              <a:pPr/>
              <a:t>1/29/2021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AEFDA8-23E5-4379-B216-75810C2B3B2E}" type="datetimeFigureOut">
              <a:rPr lang="en-US" smtClean="0"/>
              <a:pPr/>
              <a:t>1/29/2021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AEFDA8-23E5-4379-B216-75810C2B3B2E}" type="datetimeFigureOut">
              <a:rPr lang="en-US" smtClean="0"/>
              <a:pPr/>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AEFDA8-23E5-4379-B216-75810C2B3B2E}" type="datetimeFigureOut">
              <a:rPr lang="en-US" smtClean="0"/>
              <a:pPr/>
              <a:t>1/29/2021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06B7AF-429C-4062-A79D-883ED6F60208}"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5AEFDA8-23E5-4379-B216-75810C2B3B2E}" type="datetimeFigureOut">
              <a:rPr lang="en-US" smtClean="0"/>
              <a:pPr/>
              <a:t>1/29/2021</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E06B7AF-429C-4062-A79D-883ED6F60208}" type="slidenum">
              <a:rPr lang="en-IN" smtClean="0"/>
              <a:pPr/>
              <a:t>‹#›</a:t>
            </a:fld>
            <a:endParaRPr lang="en-IN"/>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literarydevices.net/repetition/" TargetMode="External"/><Relationship Id="rId2" Type="http://schemas.openxmlformats.org/officeDocument/2006/relationships/hyperlink" Target="https://literarydevices.net/anaphora/" TargetMode="External"/><Relationship Id="rId1" Type="http://schemas.openxmlformats.org/officeDocument/2006/relationships/slideLayout" Target="../slideLayouts/slideLayout2.xml"/><Relationship Id="rId4" Type="http://schemas.openxmlformats.org/officeDocument/2006/relationships/hyperlink" Target="https://literarydevices.net/stanza/"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literarydevices.net/assonanc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literarydevices.net/alliteration/"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literarydevices.net/imager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iterarydevices.net/personifica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literarydevices.net/rhetorical-ques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literarydevices.net/symbolis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literarydevices.net/free-verse/" TargetMode="External"/><Relationship Id="rId7" Type="http://schemas.openxmlformats.org/officeDocument/2006/relationships/hyperlink" Target="https://literarydevices.net/stanza/" TargetMode="External"/><Relationship Id="rId2" Type="http://schemas.openxmlformats.org/officeDocument/2006/relationships/hyperlink" Target="https://literarydevices.net/verse/" TargetMode="External"/><Relationship Id="rId1" Type="http://schemas.openxmlformats.org/officeDocument/2006/relationships/slideLayout" Target="../slideLayouts/slideLayout2.xml"/><Relationship Id="rId6" Type="http://schemas.openxmlformats.org/officeDocument/2006/relationships/hyperlink" Target="https://literarydevices.net/rhyme-scheme/" TargetMode="External"/><Relationship Id="rId5" Type="http://schemas.openxmlformats.org/officeDocument/2006/relationships/hyperlink" Target="https://literarydevices.net/meter/" TargetMode="External"/><Relationship Id="rId4" Type="http://schemas.openxmlformats.org/officeDocument/2006/relationships/hyperlink" Target="https://literarydevices.net/rhym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terarydevices.net/speak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iterarydevices.net/tone/" TargetMode="External"/><Relationship Id="rId2" Type="http://schemas.openxmlformats.org/officeDocument/2006/relationships/hyperlink" Target="https://literarydevices.net/soliloquy/"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iterarydevices.net/them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285861"/>
            <a:ext cx="7772400" cy="1214446"/>
          </a:xfrm>
        </p:spPr>
        <p:txBody>
          <a:bodyPr>
            <a:normAutofit fontScale="90000"/>
          </a:bodyPr>
          <a:lstStyle/>
          <a:p>
            <a:r>
              <a:rPr lang="en-IN" dirty="0" smtClean="0"/>
              <a:t>OUT OF THE CRADDLE ENDLESSELY ROCKING  - WALT WHITMAN</a:t>
            </a:r>
            <a:endParaRPr lang="en-IN" dirty="0"/>
          </a:p>
        </p:txBody>
      </p:sp>
      <p:sp>
        <p:nvSpPr>
          <p:cNvPr id="3" name="Subtitle 2"/>
          <p:cNvSpPr>
            <a:spLocks noGrp="1"/>
          </p:cNvSpPr>
          <p:nvPr>
            <p:ph type="subTitle" idx="1"/>
          </p:nvPr>
        </p:nvSpPr>
        <p:spPr/>
        <p:txBody>
          <a:bodyPr>
            <a:normAutofit fontScale="92500" lnSpcReduction="10000"/>
          </a:bodyPr>
          <a:lstStyle/>
          <a:p>
            <a:r>
              <a:rPr lang="en-IN" dirty="0" smtClean="0"/>
              <a:t>A.J. SALEEMA KATHOON</a:t>
            </a:r>
          </a:p>
          <a:p>
            <a:r>
              <a:rPr lang="en-IN" dirty="0" smtClean="0"/>
              <a:t>ASSISTANT PROFESSOR OF ENGLISH</a:t>
            </a:r>
          </a:p>
          <a:p>
            <a:r>
              <a:rPr lang="en-IN" dirty="0" smtClean="0"/>
              <a:t>H.K.R.H. COLLEGE UTHAMAPALAYAM.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Continuous....</a:t>
            </a:r>
            <a:endParaRPr lang="en-IN" dirty="0"/>
          </a:p>
        </p:txBody>
      </p:sp>
      <p:sp>
        <p:nvSpPr>
          <p:cNvPr id="3" name="Content Placeholder 2"/>
          <p:cNvSpPr>
            <a:spLocks noGrp="1"/>
          </p:cNvSpPr>
          <p:nvPr>
            <p:ph idx="1"/>
          </p:nvPr>
        </p:nvSpPr>
        <p:spPr/>
        <p:txBody>
          <a:bodyPr/>
          <a:lstStyle/>
          <a:p>
            <a:endParaRPr lang="en-IN" dirty="0" smtClean="0"/>
          </a:p>
          <a:p>
            <a:pPr lvl="0"/>
            <a:r>
              <a:rPr lang="en-IN" b="1" dirty="0" smtClean="0">
                <a:hlinkClick r:id="rId2"/>
              </a:rPr>
              <a:t>Anaphora</a:t>
            </a:r>
            <a:r>
              <a:rPr lang="en-IN" b="1" dirty="0" smtClean="0"/>
              <a:t>:</a:t>
            </a:r>
            <a:r>
              <a:rPr lang="en-IN" dirty="0" smtClean="0"/>
              <a:t> It refers to the </a:t>
            </a:r>
            <a:r>
              <a:rPr lang="en-IN" dirty="0" smtClean="0">
                <a:hlinkClick r:id="rId3"/>
              </a:rPr>
              <a:t>repetition</a:t>
            </a:r>
            <a:r>
              <a:rPr lang="en-IN" dirty="0" smtClean="0"/>
              <a:t> of a word or expression in the first part of some verses. Whitman has repeated the words “Out of the” in the first </a:t>
            </a:r>
            <a:r>
              <a:rPr lang="en-IN" dirty="0" smtClean="0">
                <a:hlinkClick r:id="rId4"/>
              </a:rPr>
              <a:t>stanza</a:t>
            </a:r>
            <a:r>
              <a:rPr lang="en-IN" dirty="0" smtClean="0"/>
              <a:t> of the poem to emphasize the point. For example,</a:t>
            </a:r>
          </a:p>
          <a:p>
            <a:r>
              <a:rPr lang="en-IN" dirty="0" smtClean="0"/>
              <a:t>“Out of the cradle endlessly rocking,</a:t>
            </a:r>
            <a:br>
              <a:rPr lang="en-IN" dirty="0" smtClean="0"/>
            </a:br>
            <a:r>
              <a:rPr lang="en-IN" dirty="0" smtClean="0"/>
              <a:t>Out of the mockingbird’s throat, the musical shuttle,</a:t>
            </a:r>
            <a:br>
              <a:rPr lang="en-IN" dirty="0" smtClean="0"/>
            </a:br>
            <a:r>
              <a:rPr lang="en-IN" dirty="0" smtClean="0"/>
              <a:t>Out of the Ninth-month midnight.”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Assonance  </a:t>
            </a:r>
            <a:endParaRPr lang="en-IN" dirty="0"/>
          </a:p>
        </p:txBody>
      </p:sp>
      <p:sp>
        <p:nvSpPr>
          <p:cNvPr id="3" name="Content Placeholder 2"/>
          <p:cNvSpPr>
            <a:spLocks noGrp="1"/>
          </p:cNvSpPr>
          <p:nvPr>
            <p:ph idx="1"/>
          </p:nvPr>
        </p:nvSpPr>
        <p:spPr/>
        <p:txBody>
          <a:bodyPr/>
          <a:lstStyle/>
          <a:p>
            <a:endParaRPr lang="en-IN" dirty="0" smtClean="0"/>
          </a:p>
          <a:p>
            <a:endParaRPr lang="en-IN" dirty="0" smtClean="0"/>
          </a:p>
          <a:p>
            <a:pPr lvl="0"/>
            <a:r>
              <a:rPr lang="en-IN" dirty="0" smtClean="0"/>
              <a:t> </a:t>
            </a:r>
            <a:r>
              <a:rPr lang="en-IN" dirty="0" smtClean="0">
                <a:hlinkClick r:id="rId2"/>
              </a:rPr>
              <a:t>Assonance</a:t>
            </a:r>
            <a:r>
              <a:rPr lang="en-IN" dirty="0" smtClean="0"/>
              <a:t> is the repetition of vowel sounds in the same line. For example, the sound of /</a:t>
            </a:r>
            <a:r>
              <a:rPr lang="en-IN" dirty="0" err="1" smtClean="0"/>
              <a:t>i</a:t>
            </a:r>
            <a:r>
              <a:rPr lang="en-IN" dirty="0" smtClean="0"/>
              <a:t>/ in “twitter</a:t>
            </a:r>
            <a:r>
              <a:rPr lang="en-IN" u="sng" dirty="0" smtClean="0"/>
              <a:t>i</a:t>
            </a:r>
            <a:r>
              <a:rPr lang="en-IN" dirty="0" smtClean="0"/>
              <a:t>ng, ris</a:t>
            </a:r>
            <a:r>
              <a:rPr lang="en-IN" u="sng" dirty="0" smtClean="0"/>
              <a:t>i</a:t>
            </a:r>
            <a:r>
              <a:rPr lang="en-IN" dirty="0" smtClean="0"/>
              <a:t>ng, or overhead pass</a:t>
            </a:r>
            <a:r>
              <a:rPr lang="en-IN" u="sng" dirty="0" smtClean="0"/>
              <a:t>i</a:t>
            </a:r>
            <a:r>
              <a:rPr lang="en-IN" dirty="0" smtClean="0"/>
              <a:t>ng” and the sound of /</a:t>
            </a:r>
            <a:r>
              <a:rPr lang="en-IN" dirty="0" err="1" smtClean="0"/>
              <a:t>ai</a:t>
            </a:r>
            <a:r>
              <a:rPr lang="en-IN" dirty="0" smtClean="0"/>
              <a:t>/ in “</a:t>
            </a:r>
            <a:r>
              <a:rPr lang="en-IN" i="1" dirty="0" smtClean="0"/>
              <a:t>Shine! shine! shine!</a:t>
            </a:r>
            <a:r>
              <a:rPr lang="en-IN" dirty="0" smtClean="0"/>
              <a:t>.”</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Alliteration</a:t>
            </a:r>
            <a:endParaRPr lang="en-IN" dirty="0"/>
          </a:p>
        </p:txBody>
      </p:sp>
      <p:sp>
        <p:nvSpPr>
          <p:cNvPr id="3" name="Content Placeholder 2"/>
          <p:cNvSpPr>
            <a:spLocks noGrp="1"/>
          </p:cNvSpPr>
          <p:nvPr>
            <p:ph idx="1"/>
          </p:nvPr>
        </p:nvSpPr>
        <p:spPr/>
        <p:txBody>
          <a:bodyPr/>
          <a:lstStyle/>
          <a:p>
            <a:endParaRPr lang="en-IN" dirty="0" smtClean="0"/>
          </a:p>
          <a:p>
            <a:endParaRPr lang="en-IN" dirty="0" smtClean="0"/>
          </a:p>
          <a:p>
            <a:pPr lvl="0"/>
            <a:r>
              <a:rPr lang="en-IN" dirty="0" smtClean="0"/>
              <a:t> </a:t>
            </a:r>
            <a:r>
              <a:rPr lang="en-IN" dirty="0" smtClean="0">
                <a:hlinkClick r:id="rId2"/>
              </a:rPr>
              <a:t>Alliteration</a:t>
            </a:r>
            <a:r>
              <a:rPr lang="en-IN" dirty="0" smtClean="0"/>
              <a:t> is the repetition of consonant sounds in the same line in quick succession. The poem has plenty of alliterations. For example, such as the sound of /d/ in “For more than once dimly down to the beach gliding,” and the sound of /m/ in “</a:t>
            </a:r>
            <a:r>
              <a:rPr lang="en-IN" i="1" dirty="0" smtClean="0"/>
              <a:t>But my mate no more, no more with me!</a:t>
            </a:r>
            <a:r>
              <a:rPr lang="en-IN" dirty="0" smtClean="0"/>
              <a:t>”</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Imagery</a:t>
            </a:r>
            <a:endParaRPr lang="en-IN" dirty="0"/>
          </a:p>
        </p:txBody>
      </p:sp>
      <p:sp>
        <p:nvSpPr>
          <p:cNvPr id="3" name="Content Placeholder 2"/>
          <p:cNvSpPr>
            <a:spLocks noGrp="1"/>
          </p:cNvSpPr>
          <p:nvPr>
            <p:ph idx="1"/>
          </p:nvPr>
        </p:nvSpPr>
        <p:spPr/>
        <p:txBody>
          <a:bodyPr/>
          <a:lstStyle/>
          <a:p>
            <a:endParaRPr lang="en-IN" dirty="0" smtClean="0"/>
          </a:p>
          <a:p>
            <a:endParaRPr lang="en-IN" dirty="0" smtClean="0"/>
          </a:p>
          <a:p>
            <a:pPr lvl="0"/>
            <a:r>
              <a:rPr lang="en-IN" dirty="0" smtClean="0"/>
              <a:t> </a:t>
            </a:r>
            <a:r>
              <a:rPr lang="en-IN" dirty="0" smtClean="0">
                <a:hlinkClick r:id="rId2"/>
              </a:rPr>
              <a:t>Imagery</a:t>
            </a:r>
            <a:r>
              <a:rPr lang="en-IN" dirty="0" smtClean="0"/>
              <a:t> is used to make readers perceive things involving their five senses. For example, “Are you whispering it, and have been all the time, you sea-waves?”, “A man, yet by these tears a little boy again” and “As a flock, twittering, rising, or overhead passing.”</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Personification</a:t>
            </a:r>
            <a:endParaRPr lang="en-IN" dirty="0"/>
          </a:p>
        </p:txBody>
      </p:sp>
      <p:sp>
        <p:nvSpPr>
          <p:cNvPr id="3" name="Content Placeholder 2"/>
          <p:cNvSpPr>
            <a:spLocks noGrp="1"/>
          </p:cNvSpPr>
          <p:nvPr>
            <p:ph idx="1"/>
          </p:nvPr>
        </p:nvSpPr>
        <p:spPr>
          <a:xfrm>
            <a:off x="428596" y="1285860"/>
            <a:ext cx="8229600" cy="4709160"/>
          </a:xfrm>
        </p:spPr>
        <p:txBody>
          <a:bodyPr/>
          <a:lstStyle/>
          <a:p>
            <a:endParaRPr lang="en-IN" dirty="0" smtClean="0"/>
          </a:p>
          <a:p>
            <a:endParaRPr lang="en-IN" dirty="0" smtClean="0"/>
          </a:p>
          <a:p>
            <a:pPr lvl="0"/>
            <a:r>
              <a:rPr lang="en-IN" dirty="0" smtClean="0"/>
              <a:t> </a:t>
            </a:r>
            <a:r>
              <a:rPr lang="en-IN" dirty="0" smtClean="0">
                <a:hlinkClick r:id="rId2"/>
              </a:rPr>
              <a:t>Personification</a:t>
            </a:r>
            <a:r>
              <a:rPr lang="en-IN" dirty="0" smtClean="0"/>
              <a:t> is to give human qualities to inanimate objects. The poet has used this device at many places in the poem. For example, “Over the hoarse surging of the sea”, “That strong and delicious word which, creeping to my feet” and “The sea </a:t>
            </a:r>
            <a:r>
              <a:rPr lang="en-IN" dirty="0" err="1" smtClean="0"/>
              <a:t>whisper’d</a:t>
            </a:r>
            <a:r>
              <a:rPr lang="en-IN" dirty="0" smtClean="0"/>
              <a:t> me.”</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Rhetorical  Question</a:t>
            </a:r>
            <a:endParaRPr lang="en-IN" dirty="0"/>
          </a:p>
        </p:txBody>
      </p:sp>
      <p:sp>
        <p:nvSpPr>
          <p:cNvPr id="3" name="Content Placeholder 2"/>
          <p:cNvSpPr>
            <a:spLocks noGrp="1"/>
          </p:cNvSpPr>
          <p:nvPr>
            <p:ph idx="1"/>
          </p:nvPr>
        </p:nvSpPr>
        <p:spPr/>
        <p:txBody>
          <a:bodyPr/>
          <a:lstStyle/>
          <a:p>
            <a:endParaRPr lang="en-IN" dirty="0" smtClean="0"/>
          </a:p>
          <a:p>
            <a:pPr lvl="0"/>
            <a:r>
              <a:rPr lang="en-IN" dirty="0" smtClean="0"/>
              <a:t> </a:t>
            </a:r>
            <a:r>
              <a:rPr lang="en-IN" dirty="0" smtClean="0">
                <a:hlinkClick r:id="rId2"/>
              </a:rPr>
              <a:t>Rhetorical question</a:t>
            </a:r>
            <a:r>
              <a:rPr lang="en-IN" dirty="0" smtClean="0"/>
              <a:t> is a question that is not asked in order to receive an answer; it is just posed to make the point clear and emphasize a point. For example, “</a:t>
            </a:r>
            <a:r>
              <a:rPr lang="en-IN" i="1" dirty="0" smtClean="0"/>
              <a:t>O night! do I not see my love fluttering out among the breakers</a:t>
            </a:r>
            <a:r>
              <a:rPr lang="en-IN" dirty="0" smtClean="0"/>
              <a:t>?” and “</a:t>
            </a:r>
            <a:r>
              <a:rPr lang="en-IN" i="1" dirty="0" smtClean="0"/>
              <a:t>What is that dusky spot in your brown yellow?</a:t>
            </a:r>
            <a:r>
              <a:rPr lang="en-IN" dirty="0" smtClean="0"/>
              <a:t>?”</a:t>
            </a:r>
          </a:p>
          <a:p>
            <a:endParaRPr lang="en-IN" dirty="0" smtClean="0"/>
          </a:p>
          <a:p>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Symbolism</a:t>
            </a:r>
            <a:endParaRPr lang="en-IN" dirty="0"/>
          </a:p>
        </p:txBody>
      </p:sp>
      <p:sp>
        <p:nvSpPr>
          <p:cNvPr id="3" name="Content Placeholder 2"/>
          <p:cNvSpPr>
            <a:spLocks noGrp="1"/>
          </p:cNvSpPr>
          <p:nvPr>
            <p:ph idx="1"/>
          </p:nvPr>
        </p:nvSpPr>
        <p:spPr/>
        <p:txBody>
          <a:bodyPr/>
          <a:lstStyle/>
          <a:p>
            <a:endParaRPr lang="en-IN" dirty="0" smtClean="0"/>
          </a:p>
          <a:p>
            <a:pPr lvl="0"/>
            <a:r>
              <a:rPr lang="en-IN" dirty="0" smtClean="0">
                <a:hlinkClick r:id="rId2"/>
              </a:rPr>
              <a:t>Symbolism</a:t>
            </a:r>
            <a:r>
              <a:rPr lang="en-IN" dirty="0" smtClean="0"/>
              <a:t> is using symbols to signify ideas and qualities, giving them symbolic meanings that are different from the literal meanings. “Sea” symbolizes the spiritual and the imaginary world of poetry.</a:t>
            </a:r>
          </a:p>
          <a:p>
            <a:endParaRPr lang="en-IN" dirty="0" smtClean="0"/>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Analysis of Poetic Devices :</a:t>
            </a:r>
            <a:endParaRPr lang="en-IN" dirty="0"/>
          </a:p>
        </p:txBody>
      </p:sp>
      <p:sp>
        <p:nvSpPr>
          <p:cNvPr id="3" name="Content Placeholder 2"/>
          <p:cNvSpPr>
            <a:spLocks noGrp="1"/>
          </p:cNvSpPr>
          <p:nvPr>
            <p:ph idx="1"/>
          </p:nvPr>
        </p:nvSpPr>
        <p:spPr/>
        <p:txBody>
          <a:bodyPr>
            <a:normAutofit fontScale="92500"/>
          </a:bodyPr>
          <a:lstStyle/>
          <a:p>
            <a:endParaRPr lang="en-IN" dirty="0" smtClean="0"/>
          </a:p>
          <a:p>
            <a:r>
              <a:rPr lang="en-IN" u="sng" dirty="0" smtClean="0"/>
              <a:t>Poetic and literary devices are the same, but a few are used only in poetry. Here is the analysis of some of the poetic devices used in this poem.</a:t>
            </a:r>
            <a:endParaRPr lang="en-IN" dirty="0" smtClean="0"/>
          </a:p>
          <a:p>
            <a:pPr lvl="0"/>
            <a:r>
              <a:rPr lang="en-IN" b="1" u="sng" dirty="0" smtClean="0"/>
              <a:t>Free </a:t>
            </a:r>
            <a:r>
              <a:rPr lang="en-IN" b="1" u="sng" dirty="0" smtClean="0">
                <a:hlinkClick r:id="rId2"/>
              </a:rPr>
              <a:t>Verse</a:t>
            </a:r>
            <a:r>
              <a:rPr lang="en-IN" b="1" u="sng" dirty="0" smtClean="0"/>
              <a:t>: </a:t>
            </a:r>
            <a:r>
              <a:rPr lang="en-IN" u="sng" dirty="0" smtClean="0">
                <a:hlinkClick r:id="rId3"/>
              </a:rPr>
              <a:t>Free Verse</a:t>
            </a:r>
            <a:r>
              <a:rPr lang="en-IN" u="sng" dirty="0" smtClean="0"/>
              <a:t> is a type of poetry that does not contain patterns of </a:t>
            </a:r>
            <a:r>
              <a:rPr lang="en-IN" u="sng" dirty="0" smtClean="0">
                <a:hlinkClick r:id="rId4"/>
              </a:rPr>
              <a:t>rhyme</a:t>
            </a:r>
            <a:r>
              <a:rPr lang="en-IN" u="sng" dirty="0" smtClean="0"/>
              <a:t> or </a:t>
            </a:r>
            <a:r>
              <a:rPr lang="en-IN" u="sng" dirty="0" smtClean="0">
                <a:hlinkClick r:id="rId5"/>
              </a:rPr>
              <a:t>meter</a:t>
            </a:r>
            <a:r>
              <a:rPr lang="en-IN" u="sng" dirty="0" smtClean="0"/>
              <a:t>. This is a free-verse poem with no strict </a:t>
            </a:r>
            <a:r>
              <a:rPr lang="en-IN" u="sng" dirty="0" smtClean="0">
                <a:hlinkClick r:id="rId6"/>
              </a:rPr>
              <a:t>rhyme scheme</a:t>
            </a:r>
            <a:r>
              <a:rPr lang="en-IN" u="sng" dirty="0" smtClean="0"/>
              <a:t> or metrical pattern.</a:t>
            </a:r>
            <a:endParaRPr lang="en-IN" dirty="0" smtClean="0"/>
          </a:p>
          <a:p>
            <a:pPr lvl="0"/>
            <a:r>
              <a:rPr lang="en-IN" b="1" u="sng" dirty="0" smtClean="0">
                <a:hlinkClick r:id="rId7"/>
              </a:rPr>
              <a:t>Stanza</a:t>
            </a:r>
            <a:r>
              <a:rPr lang="en-IN" b="1" u="sng" dirty="0" smtClean="0"/>
              <a:t>:</a:t>
            </a:r>
            <a:r>
              <a:rPr lang="en-IN" u="sng" dirty="0" smtClean="0"/>
              <a:t> A stanza is a poetic form of some lines. There are thirty-two stanzas in this poem, with each having different numbers of verses in it.</a:t>
            </a:r>
            <a:endParaRPr lang="en-IN" dirty="0" smtClean="0"/>
          </a:p>
          <a:p>
            <a:endParaRPr lang="en-IN"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u="sng" dirty="0" smtClean="0"/>
              <a:t>Quotes to be Used:</a:t>
            </a:r>
            <a:endParaRPr lang="en-IN" dirty="0"/>
          </a:p>
        </p:txBody>
      </p:sp>
      <p:sp>
        <p:nvSpPr>
          <p:cNvPr id="3" name="Content Placeholder 2"/>
          <p:cNvSpPr>
            <a:spLocks noGrp="1"/>
          </p:cNvSpPr>
          <p:nvPr>
            <p:ph idx="1"/>
          </p:nvPr>
        </p:nvSpPr>
        <p:spPr/>
        <p:txBody>
          <a:bodyPr/>
          <a:lstStyle/>
          <a:p>
            <a:endParaRPr lang="en-IN" dirty="0" smtClean="0"/>
          </a:p>
          <a:p>
            <a:r>
              <a:rPr lang="en-IN" u="sng" dirty="0" smtClean="0"/>
              <a:t>The lines stated below are useful for lovers to reflect the meaning of their relationship.</a:t>
            </a:r>
            <a:endParaRPr lang="en-IN" dirty="0" smtClean="0"/>
          </a:p>
          <a:p>
            <a:r>
              <a:rPr lang="en-IN" u="sng" dirty="0" smtClean="0"/>
              <a:t>“</a:t>
            </a:r>
            <a:r>
              <a:rPr lang="en-IN" i="1" u="sng" dirty="0" smtClean="0"/>
              <a:t>Two to</a:t>
            </a:r>
            <a:r>
              <a:rPr lang="en-IN" u="sng" dirty="0" smtClean="0"/>
              <a:t>gether!</a:t>
            </a:r>
            <a:br>
              <a:rPr lang="en-IN" u="sng" dirty="0" smtClean="0"/>
            </a:br>
            <a:r>
              <a:rPr lang="en-IN" u="sng" dirty="0" smtClean="0"/>
              <a:t>Winds blow south, or winds blow north,</a:t>
            </a:r>
            <a:br>
              <a:rPr lang="en-IN" u="sng" dirty="0" smtClean="0"/>
            </a:br>
            <a:r>
              <a:rPr lang="en-IN" u="sng" dirty="0" smtClean="0"/>
              <a:t>Day come white, or night come black,</a:t>
            </a:r>
            <a:br>
              <a:rPr lang="en-IN" u="sng" dirty="0" smtClean="0"/>
            </a:br>
            <a:r>
              <a:rPr lang="en-IN" u="sng" dirty="0" smtClean="0"/>
              <a:t>Home, or rivers and mountains from home,</a:t>
            </a:r>
            <a:br>
              <a:rPr lang="en-IN" u="sng" dirty="0" smtClean="0"/>
            </a:br>
            <a:r>
              <a:rPr lang="en-IN" u="sng" dirty="0" smtClean="0"/>
              <a:t>Singing all time, minding no time,</a:t>
            </a:r>
            <a:br>
              <a:rPr lang="en-IN" u="sng" dirty="0" smtClean="0"/>
            </a:br>
            <a:r>
              <a:rPr lang="en-IN" u="sng" dirty="0" smtClean="0"/>
              <a:t>While we two keep together.”</a:t>
            </a:r>
            <a:endParaRPr lang="en-IN" dirty="0" smtClean="0"/>
          </a:p>
          <a:p>
            <a:endParaRPr lang="en-IN"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Technique </a:t>
            </a:r>
            <a:endParaRPr lang="en-IN" dirty="0"/>
          </a:p>
        </p:txBody>
      </p:sp>
      <p:sp>
        <p:nvSpPr>
          <p:cNvPr id="3" name="Content Placeholder 2"/>
          <p:cNvSpPr>
            <a:spLocks noGrp="1"/>
          </p:cNvSpPr>
          <p:nvPr>
            <p:ph idx="1"/>
          </p:nvPr>
        </p:nvSpPr>
        <p:spPr>
          <a:xfrm>
            <a:off x="457200" y="1285860"/>
            <a:ext cx="8229600" cy="5023500"/>
          </a:xfrm>
        </p:spPr>
        <p:txBody>
          <a:bodyPr>
            <a:normAutofit lnSpcReduction="10000"/>
          </a:bodyPr>
          <a:lstStyle/>
          <a:p>
            <a:endParaRPr lang="en-IN" dirty="0" smtClean="0"/>
          </a:p>
          <a:p>
            <a:endParaRPr lang="en-IN" dirty="0" smtClean="0"/>
          </a:p>
          <a:p>
            <a:r>
              <a:rPr lang="en-IN" dirty="0" smtClean="0"/>
              <a:t>Use of italics present during "aria" which is the bird's singing throughout the poem.</a:t>
            </a:r>
          </a:p>
          <a:p>
            <a:r>
              <a:rPr lang="en-IN" dirty="0" smtClean="0"/>
              <a:t>The purpose of rhetorical questions is Whitman's intention to expand the reader's knowledge . Makes a point rather than demanding an actual answer.</a:t>
            </a:r>
          </a:p>
          <a:p>
            <a:r>
              <a:rPr lang="en-IN" dirty="0" smtClean="0"/>
              <a:t>Example:</a:t>
            </a:r>
          </a:p>
          <a:p>
            <a:r>
              <a:rPr lang="en-IN" dirty="0" smtClean="0"/>
              <a:t>"Is it indeed toward your mate you sing? or is it really to me?" (stanza 28)</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About the Poem</a:t>
            </a:r>
            <a:endParaRPr lang="en-IN" dirty="0"/>
          </a:p>
        </p:txBody>
      </p:sp>
      <p:sp>
        <p:nvSpPr>
          <p:cNvPr id="3" name="Content Placeholder 2"/>
          <p:cNvSpPr>
            <a:spLocks noGrp="1"/>
          </p:cNvSpPr>
          <p:nvPr>
            <p:ph idx="1"/>
          </p:nvPr>
        </p:nvSpPr>
        <p:spPr/>
        <p:txBody>
          <a:bodyPr/>
          <a:lstStyle/>
          <a:p>
            <a:endParaRPr lang="en-IN" dirty="0" smtClean="0"/>
          </a:p>
          <a:p>
            <a:r>
              <a:rPr lang="en-IN" dirty="0" smtClean="0"/>
              <a:t>This poem was first published under the title "A Child's Reminiscence" (1859), was later called "A Word out of the Sea" (1860), and the present, highly symbolic title was given it in 1871. The present title suggests "a word from the sea," and that word is death, which is the second phase in the process of </a:t>
            </a:r>
            <a:r>
              <a:rPr lang="en-IN" dirty="0" err="1" smtClean="0"/>
              <a:t>birthdeath</a:t>
            </a:r>
            <a:r>
              <a:rPr lang="en-IN" dirty="0" smtClean="0"/>
              <a:t>-rebirth.</a:t>
            </a:r>
          </a:p>
          <a:p>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Personification </a:t>
            </a:r>
            <a:endParaRPr lang="en-IN" dirty="0"/>
          </a:p>
        </p:txBody>
      </p:sp>
      <p:sp>
        <p:nvSpPr>
          <p:cNvPr id="3" name="Content Placeholder 2"/>
          <p:cNvSpPr>
            <a:spLocks noGrp="1"/>
          </p:cNvSpPr>
          <p:nvPr>
            <p:ph idx="1"/>
          </p:nvPr>
        </p:nvSpPr>
        <p:spPr>
          <a:xfrm>
            <a:off x="457200" y="1142984"/>
            <a:ext cx="8229600" cy="5166376"/>
          </a:xfrm>
        </p:spPr>
        <p:txBody>
          <a:bodyPr>
            <a:normAutofit fontScale="85000" lnSpcReduction="20000"/>
          </a:bodyPr>
          <a:lstStyle/>
          <a:p>
            <a:endParaRPr lang="en-IN" dirty="0" smtClean="0"/>
          </a:p>
          <a:p>
            <a:pPr>
              <a:buNone/>
            </a:pPr>
            <a:endParaRPr lang="en-IN" dirty="0" smtClean="0"/>
          </a:p>
          <a:p>
            <a:r>
              <a:rPr lang="en-IN" dirty="0" smtClean="0"/>
              <a:t>Symbolic scenery in poem defines who he is and deepens the affect of the reader's emotions.</a:t>
            </a:r>
          </a:p>
          <a:p>
            <a:r>
              <a:rPr lang="en-IN" dirty="0" smtClean="0"/>
              <a:t>The sun and the moon, the land and the sea, the stars and the sea waves.</a:t>
            </a:r>
          </a:p>
          <a:p>
            <a:r>
              <a:rPr lang="en-IN" dirty="0" smtClean="0"/>
              <a:t>The use of repetition with vocabulary describing the sea and/or nature reflect Whitman's specific technique of figuratively conveying his specific message beyond the poem</a:t>
            </a:r>
          </a:p>
          <a:p>
            <a:r>
              <a:rPr lang="en-IN" dirty="0" smtClean="0"/>
              <a:t>THE SEA:</a:t>
            </a:r>
          </a:p>
          <a:p>
            <a:r>
              <a:rPr lang="en-IN" dirty="0" smtClean="0"/>
              <a:t>The sea is who he asks.</a:t>
            </a:r>
          </a:p>
          <a:p>
            <a:r>
              <a:rPr lang="en-IN" dirty="0" smtClean="0"/>
              <a:t>The Sea is Mother Nature. Represents life and death.</a:t>
            </a:r>
          </a:p>
          <a:p>
            <a:r>
              <a:rPr lang="en-IN" dirty="0" smtClean="0"/>
              <a:t>" Death, death, death, death, death" (197)</a:t>
            </a:r>
          </a:p>
          <a:p>
            <a:endParaRPr lang="en-IN"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Sources</a:t>
            </a:r>
            <a:endParaRPr lang="en-IN" dirty="0"/>
          </a:p>
        </p:txBody>
      </p:sp>
      <p:sp>
        <p:nvSpPr>
          <p:cNvPr id="3" name="Content Placeholder 2"/>
          <p:cNvSpPr>
            <a:spLocks noGrp="1"/>
          </p:cNvSpPr>
          <p:nvPr>
            <p:ph idx="1"/>
          </p:nvPr>
        </p:nvSpPr>
        <p:spPr>
          <a:xfrm>
            <a:off x="571472" y="1000108"/>
            <a:ext cx="8229600" cy="5023500"/>
          </a:xfrm>
        </p:spPr>
        <p:txBody>
          <a:bodyPr>
            <a:normAutofit lnSpcReduction="10000"/>
          </a:bodyPr>
          <a:lstStyle/>
          <a:p>
            <a:endParaRPr lang="en-IN" dirty="0" smtClean="0"/>
          </a:p>
          <a:p>
            <a:pPr>
              <a:buNone/>
            </a:pPr>
            <a:endParaRPr lang="en-IN" dirty="0" smtClean="0"/>
          </a:p>
          <a:p>
            <a:r>
              <a:rPr lang="en-IN" dirty="0" smtClean="0"/>
              <a:t>http://www.poetryfoundation.org/poem/178710 ( Poem)</a:t>
            </a:r>
          </a:p>
          <a:p>
            <a:r>
              <a:rPr lang="en-IN" dirty="0" smtClean="0"/>
              <a:t>http://www.english.illinois.edu/maps/poets/s_z/whitman/cradle.htm</a:t>
            </a:r>
          </a:p>
          <a:p>
            <a:r>
              <a:rPr lang="en-IN" dirty="0" smtClean="0"/>
              <a:t>Writers and critics gave their own opinions on what the poem meant through the use of xx devices and type of </a:t>
            </a:r>
            <a:r>
              <a:rPr lang="en-IN" dirty="0" err="1" smtClean="0"/>
              <a:t>structure,etc</a:t>
            </a:r>
            <a:r>
              <a:rPr lang="en-IN" dirty="0" smtClean="0"/>
              <a:t>.</a:t>
            </a:r>
          </a:p>
          <a:p>
            <a:r>
              <a:rPr lang="en-IN" dirty="0" smtClean="0"/>
              <a:t>http://www.whitmanarchive.org/criticism/current/encyclopedia/entry_43.html</a:t>
            </a:r>
            <a:endParaRPr lang="en-IN"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smtClean="0"/>
          </a:p>
          <a:p>
            <a:pPr lvl="5">
              <a:buNone/>
            </a:pPr>
            <a:r>
              <a:rPr lang="en-IN" sz="5400" dirty="0" smtClean="0"/>
              <a:t>THANK  </a:t>
            </a:r>
            <a:r>
              <a:rPr lang="en-IN" sz="5400" dirty="0" smtClean="0"/>
              <a:t>YOU</a:t>
            </a:r>
          </a:p>
          <a:p>
            <a:pPr>
              <a:buNone/>
            </a:pPr>
            <a:endParaRPr lang="en-IN"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Popularity of The Poem </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r>
              <a:rPr lang="en-IN" b="1" dirty="0" smtClean="0"/>
              <a:t> “Out of the Cradle Endlessly Rocking”</a:t>
            </a:r>
            <a:r>
              <a:rPr lang="en-IN" dirty="0" smtClean="0"/>
              <a:t> was written by Walt Whitman, a great American poet. Out of a Cradle Endlessly Rocking” is a superb literary piece about life, death, unity, and individuality. It was first published in 1871 in </a:t>
            </a:r>
            <a:r>
              <a:rPr lang="en-IN" i="1" dirty="0" smtClean="0"/>
              <a:t>New York Saturday Press. </a:t>
            </a:r>
            <a:r>
              <a:rPr lang="en-IN" dirty="0" smtClean="0"/>
              <a:t>The poem speaks about the </a:t>
            </a:r>
            <a:r>
              <a:rPr lang="en-IN" dirty="0" smtClean="0">
                <a:hlinkClick r:id="rId2"/>
              </a:rPr>
              <a:t>speaker</a:t>
            </a:r>
            <a:r>
              <a:rPr lang="en-IN" dirty="0" smtClean="0"/>
              <a:t>’s childhood memories and the moment he decided to be a poet. It also illustrates how his early experiences shaped his life.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the Poem :</a:t>
            </a:r>
            <a:endParaRPr lang="en-IN" dirty="0"/>
          </a:p>
        </p:txBody>
      </p:sp>
      <p:sp>
        <p:nvSpPr>
          <p:cNvPr id="3" name="Content Placeholder 2"/>
          <p:cNvSpPr>
            <a:spLocks noGrp="1"/>
          </p:cNvSpPr>
          <p:nvPr>
            <p:ph idx="1"/>
          </p:nvPr>
        </p:nvSpPr>
        <p:spPr/>
        <p:txBody>
          <a:bodyPr>
            <a:normAutofit fontScale="92500" lnSpcReduction="10000"/>
          </a:bodyPr>
          <a:lstStyle/>
          <a:p>
            <a:endParaRPr lang="en-IN" dirty="0" smtClean="0"/>
          </a:p>
          <a:p>
            <a:r>
              <a:rPr lang="en-IN" dirty="0" smtClean="0"/>
              <a:t>Composed of 35 stanzas, 208 lines.</a:t>
            </a:r>
          </a:p>
          <a:p>
            <a:r>
              <a:rPr lang="en-IN" dirty="0" smtClean="0"/>
              <a:t>Written in free- verse</a:t>
            </a:r>
          </a:p>
          <a:p>
            <a:r>
              <a:rPr lang="en-IN" dirty="0" smtClean="0"/>
              <a:t>Stanza's with regular format are Whitman's memories</a:t>
            </a:r>
          </a:p>
          <a:p>
            <a:r>
              <a:rPr lang="en-IN" dirty="0" smtClean="0"/>
              <a:t>Stanza's with italics are the translation of the birds song (narration)</a:t>
            </a:r>
          </a:p>
          <a:p>
            <a:r>
              <a:rPr lang="en-IN" dirty="0" smtClean="0"/>
              <a:t>First stanza sets the tone and establishes the setting from Whitman's memory</a:t>
            </a:r>
          </a:p>
          <a:p>
            <a:r>
              <a:rPr lang="en-IN" dirty="0" smtClean="0"/>
              <a:t>Rest of the poem is the "story," or memory of Whitman's childhood.</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As a Representative of Life :</a:t>
            </a:r>
            <a:endParaRPr lang="en-IN" dirty="0"/>
          </a:p>
        </p:txBody>
      </p:sp>
      <p:sp>
        <p:nvSpPr>
          <p:cNvPr id="3" name="Content Placeholder 2"/>
          <p:cNvSpPr>
            <a:spLocks noGrp="1"/>
          </p:cNvSpPr>
          <p:nvPr>
            <p:ph idx="1"/>
          </p:nvPr>
        </p:nvSpPr>
        <p:spPr/>
        <p:txBody>
          <a:bodyPr>
            <a:normAutofit fontScale="92500" lnSpcReduction="20000"/>
          </a:bodyPr>
          <a:lstStyle/>
          <a:p>
            <a:endParaRPr lang="en-IN" dirty="0" smtClean="0"/>
          </a:p>
          <a:p>
            <a:r>
              <a:rPr lang="en-IN" dirty="0" smtClean="0"/>
              <a:t>The poem begins when the speaker beckons to the seashore at night pushed by a variety of forces. He remembers how, as a child, he discovered the secrets of life and death. At first, he talks about his carefree days as a boy, and later describes the time when he found a pair of birds who were singing their joyous song. He begins to understand their language and feelings. After some days, the poet discovered that the female bird has died, leaving the male bird in a state of despair.</a:t>
            </a:r>
            <a:br>
              <a:rPr lang="en-IN" dirty="0" smtClean="0"/>
            </a:br>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Continuous...</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pPr lvl="0"/>
            <a:r>
              <a:rPr lang="en-IN" dirty="0" smtClean="0"/>
              <a:t>Since their joyous union touched him, he can interpret the lonely call of the male bird. He tries to explain the bird’s love in terms of the </a:t>
            </a:r>
            <a:r>
              <a:rPr lang="en-IN" dirty="0" smtClean="0">
                <a:hlinkClick r:id="rId2"/>
              </a:rPr>
              <a:t>soliloquy</a:t>
            </a:r>
            <a:r>
              <a:rPr lang="en-IN" dirty="0" smtClean="0"/>
              <a:t> of lost love. The bird’s melancholic </a:t>
            </a:r>
            <a:r>
              <a:rPr lang="en-IN" dirty="0" smtClean="0">
                <a:hlinkClick r:id="rId3"/>
              </a:rPr>
              <a:t>tone</a:t>
            </a:r>
            <a:r>
              <a:rPr lang="en-IN" dirty="0" smtClean="0"/>
              <a:t> not only touches his heart but also enables him to experience the pain of loss. Now, the carefree narrator is changed: his heavy heart is desperate to know his own destiny upon which the ocean replies only with “death.”</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Major Themes in the Poem :</a:t>
            </a:r>
            <a:endParaRPr lang="en-IN" dirty="0"/>
          </a:p>
        </p:txBody>
      </p:sp>
      <p:sp>
        <p:nvSpPr>
          <p:cNvPr id="3" name="Content Placeholder 2"/>
          <p:cNvSpPr>
            <a:spLocks noGrp="1"/>
          </p:cNvSpPr>
          <p:nvPr>
            <p:ph idx="1"/>
          </p:nvPr>
        </p:nvSpPr>
        <p:spPr/>
        <p:txBody>
          <a:bodyPr>
            <a:normAutofit lnSpcReduction="10000"/>
          </a:bodyPr>
          <a:lstStyle/>
          <a:p>
            <a:endParaRPr lang="en-IN" dirty="0" smtClean="0"/>
          </a:p>
          <a:p>
            <a:r>
              <a:rPr lang="en-IN" dirty="0" smtClean="0"/>
              <a:t>Cycle of life, individuality, unity, and nature are the major themes underlined in this poem. The poem presents two things; the speaker’s meaningful transformation from an immature child to a mature poet, and the transience of life. Through the images of tiny creatures, the speaker reflects on the secrets of life and death. Life, no matter how enchanting and vibrant, has to come to an end. Every living creature has to taste death.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Continuous....</a:t>
            </a:r>
            <a:endParaRPr lang="en-IN" dirty="0"/>
          </a:p>
        </p:txBody>
      </p:sp>
      <p:sp>
        <p:nvSpPr>
          <p:cNvPr id="3" name="Content Placeholder 2"/>
          <p:cNvSpPr>
            <a:spLocks noGrp="1"/>
          </p:cNvSpPr>
          <p:nvPr>
            <p:ph idx="1"/>
          </p:nvPr>
        </p:nvSpPr>
        <p:spPr/>
        <p:txBody>
          <a:bodyPr/>
          <a:lstStyle/>
          <a:p>
            <a:endParaRPr lang="en-IN" dirty="0" smtClean="0"/>
          </a:p>
          <a:p>
            <a:r>
              <a:rPr lang="en-IN" dirty="0" smtClean="0"/>
              <a:t>The </a:t>
            </a:r>
            <a:r>
              <a:rPr lang="en-IN" dirty="0" smtClean="0">
                <a:hlinkClick r:id="rId2"/>
              </a:rPr>
              <a:t>theme</a:t>
            </a:r>
            <a:r>
              <a:rPr lang="en-IN" dirty="0" smtClean="0"/>
              <a:t> of love is also established in the mutual love of mockingbirds. The sensitive boy translates their emotions into human words and human emotions to establish the fact that everything in the universe follows the cycle of nature. Like humans, other creatures also lament the loss of their loved ones.</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Analysis of Literary Devices “Out of the Cradle Endlessly Rocking”</a:t>
            </a:r>
            <a:endParaRPr lang="en-IN" dirty="0"/>
          </a:p>
        </p:txBody>
      </p:sp>
      <p:sp>
        <p:nvSpPr>
          <p:cNvPr id="3" name="Content Placeholder 2"/>
          <p:cNvSpPr>
            <a:spLocks noGrp="1"/>
          </p:cNvSpPr>
          <p:nvPr>
            <p:ph idx="1"/>
          </p:nvPr>
        </p:nvSpPr>
        <p:spPr/>
        <p:txBody>
          <a:bodyPr/>
          <a:lstStyle/>
          <a:p>
            <a:endParaRPr lang="en-IN" dirty="0" smtClean="0"/>
          </a:p>
          <a:p>
            <a:r>
              <a:rPr lang="en-IN" dirty="0" smtClean="0"/>
              <a:t>Literary devices are tools that enable the writers to enhance simple texts with multiple meanings. Their appropriate use helps the readers understand the latent meanings of the text. Walt Whitman has also employed some literary devices in this poem to bring depth to his text. The analysis of some of the literary devices used in this poem is given below.</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TotalTime>
  <Words>756</Words>
  <Application>Microsoft Office PowerPoint</Application>
  <PresentationFormat>On-screen Show (4:3)</PresentationFormat>
  <Paragraphs>95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OUT OF THE CRADDLE ENDLESSELY ROCKING  - WALT WHITMAN</vt:lpstr>
      <vt:lpstr>About the Poem</vt:lpstr>
      <vt:lpstr>Popularity of The Poem </vt:lpstr>
      <vt:lpstr>Structure of the Poem :</vt:lpstr>
      <vt:lpstr>As a Representative of Life :</vt:lpstr>
      <vt:lpstr>Continuous...</vt:lpstr>
      <vt:lpstr>Major Themes in the Poem :</vt:lpstr>
      <vt:lpstr>Continuous....</vt:lpstr>
      <vt:lpstr>Analysis of Literary Devices “Out of the Cradle Endlessly Rocking”</vt:lpstr>
      <vt:lpstr>Continuous....</vt:lpstr>
      <vt:lpstr>Assonance  </vt:lpstr>
      <vt:lpstr>Alliteration</vt:lpstr>
      <vt:lpstr>Imagery</vt:lpstr>
      <vt:lpstr>Personification</vt:lpstr>
      <vt:lpstr>Rhetorical  Question</vt:lpstr>
      <vt:lpstr>Symbolism</vt:lpstr>
      <vt:lpstr>Analysis of Poetic Devices :</vt:lpstr>
      <vt:lpstr>Quotes to be Used:</vt:lpstr>
      <vt:lpstr>Technique </vt:lpstr>
      <vt:lpstr>Personification </vt:lpstr>
      <vt:lpstr>Sources</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THE CRADDLE ENDLESSELY ROCKING  - WALT WHITMAN</dc:title>
  <dc:creator>Saleema</dc:creator>
  <cp:lastModifiedBy>Saleema</cp:lastModifiedBy>
  <cp:revision>13</cp:revision>
  <dcterms:created xsi:type="dcterms:W3CDTF">2021-01-26T17:13:18Z</dcterms:created>
  <dcterms:modified xsi:type="dcterms:W3CDTF">2021-01-28T19:13:14Z</dcterms:modified>
</cp:coreProperties>
</file>