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A8EEAB-2C2A-4668-A021-DDCBFCBEB8AB}" type="datetimeFigureOut">
              <a:rPr lang="en-US" smtClean="0"/>
              <a:pPr/>
              <a:t>03-Feb-23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E3E484-52FC-4064-B57A-B2C2B6C58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hakespeare-w.com/english/shakespeare/sour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2296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Topic: Sources of </a:t>
            </a:r>
            <a:r>
              <a:rPr lang="en-US" smtClean="0"/>
              <a:t>Shakespeare’s Plays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Subject: Shakespeare(17UENC61)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038600"/>
            <a:ext cx="8458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M. </a:t>
            </a:r>
            <a:r>
              <a:rPr lang="en-US" dirty="0" err="1" smtClean="0"/>
              <a:t>Mathan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err="1" smtClean="0"/>
              <a:t>Hajee</a:t>
            </a:r>
            <a:r>
              <a:rPr lang="en-US" dirty="0" smtClean="0"/>
              <a:t> Karutha </a:t>
            </a:r>
            <a:r>
              <a:rPr lang="en-US" dirty="0" err="1" smtClean="0"/>
              <a:t>Rowther</a:t>
            </a:r>
            <a:r>
              <a:rPr lang="en-US" dirty="0" smtClean="0"/>
              <a:t> </a:t>
            </a:r>
            <a:r>
              <a:rPr lang="en-US" dirty="0" err="1" smtClean="0"/>
              <a:t>Howdia</a:t>
            </a:r>
            <a:r>
              <a:rPr lang="en-US" dirty="0" smtClean="0"/>
              <a:t> College(Autonomous)</a:t>
            </a:r>
          </a:p>
          <a:p>
            <a:r>
              <a:rPr lang="en-US" dirty="0" smtClean="0"/>
              <a:t>Uthamapalayam </a:t>
            </a:r>
            <a:r>
              <a:rPr lang="en-US" smtClean="0"/>
              <a:t>625 533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A MIDSUMMER NIGHT’S DREAM</a:t>
            </a:r>
            <a:endParaRPr lang="en-US" dirty="0" smtClean="0"/>
          </a:p>
          <a:p>
            <a:r>
              <a:rPr lang="en-IN" dirty="0" err="1" smtClean="0"/>
              <a:t>Theseus</a:t>
            </a:r>
            <a:r>
              <a:rPr lang="en-IN" dirty="0" smtClean="0"/>
              <a:t> and </a:t>
            </a:r>
            <a:r>
              <a:rPr lang="en-IN" dirty="0" err="1" smtClean="0"/>
              <a:t>Hippolyta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translation in 1579)</a:t>
            </a:r>
            <a:endParaRPr lang="en-US" dirty="0" smtClean="0"/>
          </a:p>
          <a:p>
            <a:pPr lvl="0"/>
            <a:r>
              <a:rPr lang="en-IN" dirty="0" smtClean="0"/>
              <a:t>Chaucer, Geoffrey (c.1340-1400). </a:t>
            </a:r>
            <a:r>
              <a:rPr lang="en-IN" u="sng" dirty="0" smtClean="0"/>
              <a:t>The Canterbury Tales</a:t>
            </a:r>
            <a:r>
              <a:rPr lang="en-IN" dirty="0" smtClean="0"/>
              <a:t> "The Knight's Tale" (1400)</a:t>
            </a:r>
            <a:br>
              <a:rPr lang="en-IN" dirty="0" smtClean="0"/>
            </a:br>
            <a:r>
              <a:rPr lang="en-IN" dirty="0" smtClean="0"/>
              <a:t>The story of "</a:t>
            </a:r>
            <a:r>
              <a:rPr lang="en-IN" dirty="0" err="1" smtClean="0"/>
              <a:t>Pyramus</a:t>
            </a:r>
            <a:r>
              <a:rPr lang="en-IN" dirty="0" smtClean="0"/>
              <a:t> and </a:t>
            </a:r>
            <a:r>
              <a:rPr lang="en-IN" dirty="0" err="1" smtClean="0"/>
              <a:t>Thisbe</a:t>
            </a:r>
            <a:r>
              <a:rPr lang="en-IN" dirty="0" smtClean="0"/>
              <a:t>" and the name of </a:t>
            </a:r>
            <a:r>
              <a:rPr lang="en-IN" dirty="0" err="1" smtClean="0"/>
              <a:t>Titania</a:t>
            </a:r>
            <a:r>
              <a:rPr lang="en-IN" dirty="0" smtClean="0"/>
              <a:t>.</a:t>
            </a:r>
            <a:endParaRPr lang="en-US" dirty="0" smtClean="0"/>
          </a:p>
          <a:p>
            <a:pPr lvl="0"/>
            <a:r>
              <a:rPr lang="en-IN" dirty="0" smtClean="0"/>
              <a:t>Ovid (43 BC- AD18).</a:t>
            </a:r>
            <a:r>
              <a:rPr lang="en-IN" u="sng" dirty="0" smtClean="0"/>
              <a:t> Metamorphoses</a:t>
            </a:r>
            <a:r>
              <a:rPr lang="en-IN" dirty="0" smtClean="0"/>
              <a:t> (Arthur Golding's English translation in 1567)  </a:t>
            </a:r>
            <a:endParaRPr lang="en-US" dirty="0" smtClean="0"/>
          </a:p>
          <a:p>
            <a:pPr lvl="0"/>
            <a:r>
              <a:rPr lang="en-IN" u="sng" dirty="0" err="1" smtClean="0"/>
              <a:t>Huon</a:t>
            </a:r>
            <a:r>
              <a:rPr lang="en-IN" u="sng" dirty="0" smtClean="0"/>
              <a:t> of </a:t>
            </a:r>
            <a:r>
              <a:rPr lang="en-IN" u="sng" dirty="0" err="1" smtClean="0"/>
              <a:t>Bordeau</a:t>
            </a:r>
            <a:r>
              <a:rPr lang="en-IN" dirty="0" smtClean="0"/>
              <a:t>, a 13th-century French adventure tale translated by Lord </a:t>
            </a:r>
            <a:r>
              <a:rPr lang="en-IN" dirty="0" err="1" smtClean="0"/>
              <a:t>Berners</a:t>
            </a:r>
            <a:r>
              <a:rPr lang="en-IN" dirty="0" smtClean="0"/>
              <a:t> (1534)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KING JOHN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Troublesome </a:t>
            </a:r>
            <a:r>
              <a:rPr lang="en-IN" u="sng" dirty="0" err="1" smtClean="0"/>
              <a:t>Raigne</a:t>
            </a:r>
            <a:r>
              <a:rPr lang="en-IN" u="sng" dirty="0" smtClean="0"/>
              <a:t> of John King of England</a:t>
            </a:r>
            <a:r>
              <a:rPr lang="en-IN" dirty="0" smtClean="0"/>
              <a:t>2 Vol. (1591)(?)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Foxe, John (1516-87). </a:t>
            </a:r>
            <a:r>
              <a:rPr lang="en-IN" u="sng" dirty="0" smtClean="0"/>
              <a:t>The Book of Martyrs</a:t>
            </a:r>
            <a:r>
              <a:rPr lang="en-IN" dirty="0" smtClean="0"/>
              <a:t> (4th ed., 1583)</a:t>
            </a:r>
          </a:p>
          <a:p>
            <a:r>
              <a:rPr lang="en-US" b="1" dirty="0" smtClean="0"/>
              <a:t>THE MERCHANT OF VENICE</a:t>
            </a:r>
            <a:endParaRPr lang="en-US" dirty="0" smtClean="0"/>
          </a:p>
          <a:p>
            <a:pPr lvl="0"/>
            <a:r>
              <a:rPr lang="en-IN" dirty="0" err="1" smtClean="0"/>
              <a:t>Fiorentino</a:t>
            </a:r>
            <a:r>
              <a:rPr lang="en-IN" dirty="0" smtClean="0"/>
              <a:t>, Ser Giovanni </a:t>
            </a:r>
            <a:r>
              <a:rPr lang="en-IN" u="sng" dirty="0" smtClean="0"/>
              <a:t>Il </a:t>
            </a:r>
            <a:r>
              <a:rPr lang="en-IN" u="sng" dirty="0" err="1" smtClean="0"/>
              <a:t>Pecorone</a:t>
            </a:r>
            <a:r>
              <a:rPr lang="en-IN" dirty="0" smtClean="0"/>
              <a:t> (The Simpleton) (1558)</a:t>
            </a:r>
            <a:endParaRPr lang="en-US" dirty="0" smtClean="0"/>
          </a:p>
          <a:p>
            <a:pPr lvl="0"/>
            <a:r>
              <a:rPr lang="en-IN" u="sng" dirty="0" err="1" smtClean="0"/>
              <a:t>Gesta</a:t>
            </a:r>
            <a:r>
              <a:rPr lang="en-IN" u="sng" dirty="0" smtClean="0"/>
              <a:t> </a:t>
            </a:r>
            <a:r>
              <a:rPr lang="en-IN" u="sng" dirty="0" err="1" smtClean="0"/>
              <a:t>Romanorum</a:t>
            </a:r>
            <a:r>
              <a:rPr lang="en-IN" dirty="0" smtClean="0"/>
              <a:t> (1340, translation by Richard Robinson, 1595 </a:t>
            </a:r>
            <a:r>
              <a:rPr lang="en-IN" dirty="0" err="1" smtClean="0"/>
              <a:t>ed</a:t>
            </a:r>
            <a:r>
              <a:rPr lang="en-IN" dirty="0" smtClean="0"/>
              <a:t>)</a:t>
            </a:r>
            <a:endParaRPr lang="en-US" dirty="0" smtClean="0"/>
          </a:p>
          <a:p>
            <a:pPr lvl="0"/>
            <a:r>
              <a:rPr lang="en-IN" dirty="0" smtClean="0"/>
              <a:t>a Lost English play </a:t>
            </a:r>
            <a:r>
              <a:rPr lang="en-IN" u="sng" dirty="0" smtClean="0"/>
              <a:t>The Jew</a:t>
            </a:r>
            <a:endParaRPr lang="en-US" dirty="0" smtClean="0"/>
          </a:p>
          <a:p>
            <a:pPr lvl="0"/>
            <a:r>
              <a:rPr lang="en-IN" dirty="0" smtClean="0"/>
              <a:t>Marlowe, Christopher (1564-93). </a:t>
            </a:r>
            <a:r>
              <a:rPr lang="en-IN" u="sng" dirty="0" smtClean="0"/>
              <a:t>The Jew of Malta</a:t>
            </a:r>
            <a:r>
              <a:rPr lang="en-IN" dirty="0" smtClean="0"/>
              <a:t> (c. 1589)</a:t>
            </a:r>
            <a:endParaRPr lang="en-US" dirty="0" smtClean="0"/>
          </a:p>
          <a:p>
            <a:pPr lvl="0"/>
            <a:r>
              <a:rPr lang="en-IN" dirty="0" err="1" smtClean="0"/>
              <a:t>Munday</a:t>
            </a:r>
            <a:r>
              <a:rPr lang="en-IN" dirty="0" smtClean="0"/>
              <a:t>, Anthony, </a:t>
            </a:r>
            <a:r>
              <a:rPr lang="en-IN" u="sng" dirty="0" err="1" smtClean="0"/>
              <a:t>Zelauto</a:t>
            </a:r>
            <a:r>
              <a:rPr lang="en-IN" dirty="0" smtClean="0"/>
              <a:t> (1580)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en-IN" b="1" dirty="0" smtClean="0">
                <a:hlinkClick r:id="rId2"/>
              </a:rPr>
              <a:t> </a:t>
            </a:r>
            <a:r>
              <a:rPr lang="en-IN" b="1" dirty="0" smtClean="0"/>
              <a:t>HENRY IV – Part – 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Stow, John (1525-c.1605) </a:t>
            </a:r>
            <a:r>
              <a:rPr lang="en-IN" u="sng" dirty="0" smtClean="0"/>
              <a:t>The Chronicles of England </a:t>
            </a:r>
            <a:r>
              <a:rPr lang="en-IN" dirty="0" smtClean="0"/>
              <a:t>(1580)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/>
              <a:t>HENRY IV – Part – II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Hall, Edward (1498-1547). </a:t>
            </a:r>
            <a:r>
              <a:rPr lang="en-IN" u="sng" dirty="0" smtClean="0"/>
              <a:t>The Union of the Two Noble and </a:t>
            </a:r>
            <a:r>
              <a:rPr lang="en-IN" u="sng" dirty="0" err="1" smtClean="0"/>
              <a:t>Illustre</a:t>
            </a:r>
            <a:r>
              <a:rPr lang="en-IN" u="sng" dirty="0" smtClean="0"/>
              <a:t> Families of Lancaster and York</a:t>
            </a:r>
            <a:r>
              <a:rPr lang="en-IN" dirty="0" smtClean="0"/>
              <a:t> (3rd. ed., 1550)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318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MUCH ADO ABOUT NOTHING</a:t>
            </a:r>
            <a:endParaRPr lang="en-US" dirty="0" smtClean="0"/>
          </a:p>
          <a:p>
            <a:pPr lvl="0"/>
            <a:r>
              <a:rPr lang="en-IN" dirty="0" err="1" smtClean="0"/>
              <a:t>Ludovico</a:t>
            </a:r>
            <a:r>
              <a:rPr lang="en-IN" dirty="0" smtClean="0"/>
              <a:t> Ariosto (1474-1533). </a:t>
            </a:r>
            <a:r>
              <a:rPr lang="en-IN" u="sng" dirty="0" err="1" smtClean="0"/>
              <a:t>Orlando</a:t>
            </a:r>
            <a:r>
              <a:rPr lang="en-IN" u="sng" dirty="0" smtClean="0"/>
              <a:t> </a:t>
            </a:r>
            <a:r>
              <a:rPr lang="en-IN" u="sng" dirty="0" err="1" smtClean="0"/>
              <a:t>Furioso</a:t>
            </a:r>
            <a:r>
              <a:rPr lang="en-IN" dirty="0" smtClean="0"/>
              <a:t> (1516)(The English translation by John Harington in 1591)</a:t>
            </a:r>
            <a:endParaRPr lang="en-US" dirty="0" smtClean="0"/>
          </a:p>
          <a:p>
            <a:pPr lvl="0"/>
            <a:r>
              <a:rPr lang="en-IN" dirty="0" smtClean="0"/>
              <a:t>Bandello, </a:t>
            </a:r>
            <a:r>
              <a:rPr lang="en-IN" dirty="0" err="1" smtClean="0"/>
              <a:t>Matteo</a:t>
            </a:r>
            <a:r>
              <a:rPr lang="en-IN" dirty="0" smtClean="0"/>
              <a:t> (1485-1561) </a:t>
            </a:r>
            <a:r>
              <a:rPr lang="en-IN" u="sng" dirty="0" err="1" smtClean="0"/>
              <a:t>Novelle</a:t>
            </a:r>
            <a:r>
              <a:rPr lang="en-IN" dirty="0" smtClean="0"/>
              <a:t> (1554-73) 22th story.</a:t>
            </a:r>
            <a:endParaRPr lang="en-US" dirty="0" smtClean="0"/>
          </a:p>
          <a:p>
            <a:pPr lvl="0"/>
            <a:r>
              <a:rPr lang="en-IN" dirty="0" smtClean="0"/>
              <a:t>Edmund Spenser (c.1552-99). </a:t>
            </a:r>
            <a:r>
              <a:rPr lang="en-IN" u="sng" dirty="0" smtClean="0"/>
              <a:t>The Faerie </a:t>
            </a:r>
            <a:r>
              <a:rPr lang="en-IN" u="sng" dirty="0" err="1" smtClean="0"/>
              <a:t>Queene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r>
              <a:rPr lang="en-IN" dirty="0" smtClean="0"/>
              <a:t>Francois de </a:t>
            </a:r>
            <a:r>
              <a:rPr lang="en-IN" dirty="0" err="1" smtClean="0"/>
              <a:t>Belleforest</a:t>
            </a:r>
            <a:r>
              <a:rPr lang="en-IN" dirty="0" smtClean="0"/>
              <a:t> (1530-83). </a:t>
            </a:r>
            <a:r>
              <a:rPr lang="en-IN" u="sng" dirty="0" smtClean="0"/>
              <a:t>Histories </a:t>
            </a:r>
            <a:r>
              <a:rPr lang="en-IN" u="sng" dirty="0" err="1" smtClean="0"/>
              <a:t>Tragiques</a:t>
            </a:r>
            <a:r>
              <a:rPr lang="en-IN" dirty="0" smtClean="0"/>
              <a:t> (1568) Book 3</a:t>
            </a:r>
            <a:endParaRPr lang="en-US" dirty="0" smtClean="0"/>
          </a:p>
          <a:p>
            <a:pPr lvl="0"/>
            <a:r>
              <a:rPr lang="en-IN" dirty="0" smtClean="0"/>
              <a:t>Whetstone, George </a:t>
            </a:r>
            <a:r>
              <a:rPr lang="en-IN" u="sng" dirty="0" smtClean="0"/>
              <a:t>The </a:t>
            </a:r>
            <a:r>
              <a:rPr lang="en-IN" u="sng" dirty="0" err="1" smtClean="0"/>
              <a:t>Roke</a:t>
            </a:r>
            <a:r>
              <a:rPr lang="en-IN" u="sng" dirty="0" smtClean="0"/>
              <a:t> of Regard</a:t>
            </a:r>
            <a:r>
              <a:rPr lang="en-IN" dirty="0" smtClean="0"/>
              <a:t> (1576) -</a:t>
            </a:r>
            <a:r>
              <a:rPr lang="en-IN" dirty="0" err="1" smtClean="0"/>
              <a:t>Clauido's</a:t>
            </a:r>
            <a:r>
              <a:rPr lang="en-IN" dirty="0" smtClean="0"/>
              <a:t> </a:t>
            </a:r>
            <a:r>
              <a:rPr lang="en-IN" dirty="0" err="1" smtClean="0"/>
              <a:t>rejuction</a:t>
            </a:r>
            <a:r>
              <a:rPr lang="en-IN" dirty="0" smtClean="0"/>
              <a:t> of Hero at her own wedding</a:t>
            </a:r>
            <a:endParaRPr lang="en-US" dirty="0" smtClean="0"/>
          </a:p>
          <a:p>
            <a:pPr lvl="0"/>
            <a:r>
              <a:rPr lang="en-IN" dirty="0" smtClean="0"/>
              <a:t>Castiglione, </a:t>
            </a:r>
            <a:r>
              <a:rPr lang="en-IN" dirty="0" err="1" smtClean="0"/>
              <a:t>Baldassare</a:t>
            </a:r>
            <a:r>
              <a:rPr lang="en-IN" dirty="0" smtClean="0"/>
              <a:t> (1478-1529)</a:t>
            </a:r>
            <a:r>
              <a:rPr lang="en-IN" u="sng" dirty="0" smtClean="0"/>
              <a:t>The Book of the Courtier </a:t>
            </a:r>
            <a:r>
              <a:rPr lang="en-IN" dirty="0" smtClean="0"/>
              <a:t>(1528)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518"/>
            <a:ext cx="8229600" cy="56689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HENRY  V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Famous Victories of Henry the Fifth</a:t>
            </a:r>
            <a:r>
              <a:rPr lang="en-IN" dirty="0" smtClean="0"/>
              <a:t> (c. 1586)</a:t>
            </a:r>
            <a:endParaRPr lang="en-US" dirty="0" smtClean="0"/>
          </a:p>
          <a:p>
            <a:pPr lvl="0"/>
            <a:r>
              <a:rPr lang="en-IN" dirty="0" smtClean="0"/>
              <a:t>Robert </a:t>
            </a:r>
            <a:r>
              <a:rPr lang="en-IN" dirty="0" err="1" smtClean="0"/>
              <a:t>Fabyan</a:t>
            </a:r>
            <a:r>
              <a:rPr lang="en-IN" dirty="0" smtClean="0"/>
              <a:t> (?-1513). </a:t>
            </a:r>
            <a:r>
              <a:rPr lang="en-IN" u="sng" dirty="0" smtClean="0"/>
              <a:t>New Chronicles of England and France</a:t>
            </a:r>
            <a:r>
              <a:rPr lang="en-IN" dirty="0" smtClean="0"/>
              <a:t>) (1516)</a:t>
            </a:r>
            <a:endParaRPr lang="en-US" dirty="0" smtClean="0"/>
          </a:p>
          <a:p>
            <a:pPr lvl="0"/>
            <a:r>
              <a:rPr lang="en-IN" dirty="0" smtClean="0"/>
              <a:t>Samuel Daniel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/>
          <a:lstStyle/>
          <a:p>
            <a:r>
              <a:rPr lang="en-US" b="1" i="1" dirty="0" smtClean="0"/>
              <a:t>JULIUS CAESAR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smtClean="0"/>
              <a:t>Appian [</a:t>
            </a:r>
            <a:r>
              <a:rPr lang="en-IN" dirty="0" err="1" smtClean="0"/>
              <a:t>Appianos</a:t>
            </a:r>
            <a:r>
              <a:rPr lang="en-IN" dirty="0" smtClean="0"/>
              <a:t>] (2nd century). </a:t>
            </a:r>
            <a:r>
              <a:rPr lang="en-IN" u="sng" dirty="0" smtClean="0"/>
              <a:t>Civil Wars</a:t>
            </a:r>
            <a:r>
              <a:rPr lang="en-IN" dirty="0" smtClean="0"/>
              <a:t> (English translation in 1578)</a:t>
            </a:r>
            <a:endParaRPr lang="en-US" dirty="0" smtClean="0"/>
          </a:p>
          <a:p>
            <a:pPr lvl="0"/>
            <a:r>
              <a:rPr lang="en-IN" dirty="0" smtClean="0"/>
              <a:t>Anonymous. </a:t>
            </a:r>
            <a:r>
              <a:rPr lang="en-IN" u="sng" dirty="0" smtClean="0"/>
              <a:t>The Tragedy of Caesar and Pompey, or Caesar's Revenge</a:t>
            </a:r>
            <a:r>
              <a:rPr lang="en-IN" dirty="0" smtClean="0"/>
              <a:t> (c. 1595)</a:t>
            </a:r>
            <a:endParaRPr lang="en-US" dirty="0" smtClean="0"/>
          </a:p>
          <a:p>
            <a:r>
              <a:rPr lang="en-US" b="1" dirty="0" smtClean="0"/>
              <a:t>AS YOU LIKE IT</a:t>
            </a:r>
            <a:endParaRPr lang="en-US" dirty="0" smtClean="0"/>
          </a:p>
          <a:p>
            <a:pPr lvl="0"/>
            <a:r>
              <a:rPr lang="en-IN" dirty="0" smtClean="0"/>
              <a:t>Thomas Lodge (c.1557-1625). </a:t>
            </a:r>
            <a:r>
              <a:rPr lang="en-IN" u="sng" dirty="0" err="1" smtClean="0"/>
              <a:t>Rosalynde</a:t>
            </a:r>
            <a:r>
              <a:rPr lang="en-IN" dirty="0" smtClean="0"/>
              <a:t> (1590)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TWELFTH NIGHT</a:t>
            </a:r>
            <a:endParaRPr lang="en-US" dirty="0" smtClean="0"/>
          </a:p>
          <a:p>
            <a:pPr lvl="0"/>
            <a:r>
              <a:rPr lang="en-IN" dirty="0" err="1" smtClean="0"/>
              <a:t>Barnabe</a:t>
            </a:r>
            <a:r>
              <a:rPr lang="en-IN" dirty="0" smtClean="0"/>
              <a:t> Riche (c.1540-1617). </a:t>
            </a:r>
            <a:r>
              <a:rPr lang="en-IN" u="sng" dirty="0" smtClean="0"/>
              <a:t>Farewell to </a:t>
            </a:r>
            <a:r>
              <a:rPr lang="en-IN" u="sng" dirty="0" err="1" smtClean="0"/>
              <a:t>Militarie</a:t>
            </a:r>
            <a:r>
              <a:rPr lang="en-IN" u="sng" dirty="0" smtClean="0"/>
              <a:t> Profession</a:t>
            </a:r>
            <a:r>
              <a:rPr lang="en-IN" dirty="0" smtClean="0"/>
              <a:t> (1581) the story of "</a:t>
            </a:r>
            <a:r>
              <a:rPr lang="en-IN" u="sng" dirty="0" err="1" smtClean="0"/>
              <a:t>Apolonius</a:t>
            </a:r>
            <a:r>
              <a:rPr lang="en-IN" u="sng" dirty="0" smtClean="0"/>
              <a:t> and </a:t>
            </a:r>
            <a:r>
              <a:rPr lang="en-IN" u="sng" dirty="0" err="1" smtClean="0"/>
              <a:t>Silla</a:t>
            </a:r>
            <a:r>
              <a:rPr lang="en-IN" u="sng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Bandello, </a:t>
            </a:r>
            <a:r>
              <a:rPr lang="en-IN" dirty="0" err="1" smtClean="0"/>
              <a:t>Matteo</a:t>
            </a:r>
            <a:r>
              <a:rPr lang="en-IN" dirty="0" smtClean="0"/>
              <a:t> (1485-1561) </a:t>
            </a:r>
            <a:r>
              <a:rPr lang="en-IN" u="sng" dirty="0" err="1" smtClean="0"/>
              <a:t>Novelle</a:t>
            </a:r>
            <a:r>
              <a:rPr lang="en-IN" dirty="0" smtClean="0"/>
              <a:t> (1554-73)</a:t>
            </a:r>
          </a:p>
          <a:p>
            <a:r>
              <a:rPr lang="en-US" b="1" dirty="0" smtClean="0"/>
              <a:t>HAMLET </a:t>
            </a:r>
            <a:endParaRPr lang="en-US" dirty="0" smtClean="0"/>
          </a:p>
          <a:p>
            <a:pPr lvl="0"/>
            <a:r>
              <a:rPr lang="en-IN" dirty="0" smtClean="0"/>
              <a:t>Thomas Kyd (1558-94). </a:t>
            </a:r>
            <a:r>
              <a:rPr lang="en-IN" u="sng" dirty="0" smtClean="0"/>
              <a:t>Ur-Hamlet</a:t>
            </a:r>
            <a:r>
              <a:rPr lang="en-IN" dirty="0" smtClean="0"/>
              <a:t> (c. 1589)</a:t>
            </a:r>
            <a:endParaRPr lang="en-US" dirty="0" smtClean="0"/>
          </a:p>
          <a:p>
            <a:pPr lvl="0"/>
            <a:r>
              <a:rPr lang="en-IN" dirty="0" smtClean="0"/>
              <a:t>Francois de </a:t>
            </a:r>
            <a:r>
              <a:rPr lang="en-IN" dirty="0" err="1" smtClean="0"/>
              <a:t>Belleforest</a:t>
            </a:r>
            <a:r>
              <a:rPr lang="en-IN" dirty="0" smtClean="0"/>
              <a:t> (1530-83). </a:t>
            </a:r>
            <a:r>
              <a:rPr lang="en-IN" u="sng" dirty="0" smtClean="0"/>
              <a:t>Histories </a:t>
            </a:r>
            <a:r>
              <a:rPr lang="en-IN" u="sng" dirty="0" err="1" smtClean="0"/>
              <a:t>Tragiques</a:t>
            </a:r>
            <a:r>
              <a:rPr lang="en-IN" dirty="0" smtClean="0"/>
              <a:t> Book 5 (1570)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MERRY WIVES OF WINDSOR</a:t>
            </a:r>
            <a:endParaRPr lang="en-US" dirty="0" smtClean="0"/>
          </a:p>
          <a:p>
            <a:r>
              <a:rPr lang="en-IN" dirty="0" smtClean="0"/>
              <a:t>There are no particular source for the plot, however, Shakespeare might get inspirations and be influenced by followings.</a:t>
            </a:r>
            <a:endParaRPr lang="en-US" dirty="0" smtClean="0"/>
          </a:p>
          <a:p>
            <a:pPr lvl="0"/>
            <a:r>
              <a:rPr lang="en-IN" dirty="0" err="1" smtClean="0"/>
              <a:t>Fiorentino</a:t>
            </a:r>
            <a:r>
              <a:rPr lang="en-IN" dirty="0" smtClean="0"/>
              <a:t>, Ser Giovanni </a:t>
            </a:r>
            <a:r>
              <a:rPr lang="en-IN" u="sng" dirty="0" smtClean="0"/>
              <a:t>Il </a:t>
            </a:r>
            <a:r>
              <a:rPr lang="en-IN" u="sng" dirty="0" err="1" smtClean="0"/>
              <a:t>Pecorone</a:t>
            </a:r>
            <a:r>
              <a:rPr lang="en-IN" dirty="0" smtClean="0"/>
              <a:t> (The Simpleton) (1558)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  <a:endParaRPr lang="en-US" dirty="0" smtClean="0"/>
          </a:p>
          <a:p>
            <a:pPr lvl="0"/>
            <a:r>
              <a:rPr lang="en-IN" dirty="0" smtClean="0"/>
              <a:t>Lyly, John (c.1554-1606). </a:t>
            </a:r>
            <a:r>
              <a:rPr lang="en-IN" u="sng" dirty="0" err="1" smtClean="0"/>
              <a:t>Endimion</a:t>
            </a:r>
            <a:r>
              <a:rPr lang="en-IN" dirty="0" smtClean="0"/>
              <a:t> (1588)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TROILUS AND CRESSIEDA</a:t>
            </a:r>
            <a:endParaRPr lang="en-US" dirty="0" smtClean="0"/>
          </a:p>
          <a:p>
            <a:pPr lvl="0"/>
            <a:r>
              <a:rPr lang="en-IN" dirty="0" smtClean="0"/>
              <a:t>Homer (c. 900.BC). </a:t>
            </a:r>
            <a:r>
              <a:rPr lang="en-IN" u="sng" dirty="0" smtClean="0"/>
              <a:t>Iliad</a:t>
            </a:r>
            <a:r>
              <a:rPr lang="en-IN" dirty="0" smtClean="0"/>
              <a:t> (English translation in 1598 by George Chapman)</a:t>
            </a:r>
            <a:endParaRPr lang="en-US" dirty="0" smtClean="0"/>
          </a:p>
          <a:p>
            <a:pPr lvl="0"/>
            <a:r>
              <a:rPr lang="en-IN" dirty="0" smtClean="0"/>
              <a:t>Chaucer, Geoffrey (c.1340-1400). </a:t>
            </a:r>
            <a:r>
              <a:rPr lang="en-IN" u="sng" dirty="0" smtClean="0"/>
              <a:t>Troilus and Criseyde</a:t>
            </a:r>
            <a:r>
              <a:rPr lang="en-IN" dirty="0" smtClean="0"/>
              <a:t> (c. 1385)</a:t>
            </a:r>
            <a:endParaRPr lang="en-US" dirty="0" smtClean="0"/>
          </a:p>
          <a:p>
            <a:pPr lvl="0"/>
            <a:r>
              <a:rPr lang="en-IN" dirty="0" smtClean="0"/>
              <a:t>Caxton, William (c.1421-91). </a:t>
            </a:r>
            <a:r>
              <a:rPr lang="en-IN" u="sng" dirty="0" err="1" smtClean="0"/>
              <a:t>Recuyell</a:t>
            </a:r>
            <a:r>
              <a:rPr lang="en-IN" u="sng" dirty="0" smtClean="0"/>
              <a:t> of the </a:t>
            </a:r>
            <a:r>
              <a:rPr lang="en-IN" u="sng" dirty="0" err="1" smtClean="0"/>
              <a:t>Historyes</a:t>
            </a:r>
            <a:r>
              <a:rPr lang="en-IN" u="sng" dirty="0" smtClean="0"/>
              <a:t> of </a:t>
            </a:r>
            <a:r>
              <a:rPr lang="en-IN" u="sng" dirty="0" err="1" smtClean="0"/>
              <a:t>Troye</a:t>
            </a:r>
            <a:r>
              <a:rPr lang="en-IN" dirty="0" smtClean="0"/>
              <a:t>) (1475, 5th ed. 1596)</a:t>
            </a:r>
            <a:endParaRPr lang="en-US" dirty="0" smtClean="0"/>
          </a:p>
          <a:p>
            <a:pPr lvl="0"/>
            <a:r>
              <a:rPr lang="en-IN" dirty="0" smtClean="0"/>
              <a:t>Lydgate, John (c.1370-1449). </a:t>
            </a:r>
            <a:r>
              <a:rPr lang="en-IN" u="sng" dirty="0" smtClean="0"/>
              <a:t>The Troy Book</a:t>
            </a:r>
            <a:r>
              <a:rPr lang="en-IN" dirty="0" smtClean="0"/>
              <a:t> (1412-20, 1555 </a:t>
            </a:r>
            <a:r>
              <a:rPr lang="en-IN" dirty="0" err="1" smtClean="0"/>
              <a:t>ed</a:t>
            </a:r>
            <a:r>
              <a:rPr lang="en-IN" dirty="0" smtClean="0"/>
              <a:t>)</a:t>
            </a:r>
          </a:p>
          <a:p>
            <a:r>
              <a:rPr lang="en-US" b="1" dirty="0" smtClean="0"/>
              <a:t>ALL’S WELL THAT END’S WELL</a:t>
            </a:r>
            <a:endParaRPr lang="en-US" dirty="0" smtClean="0"/>
          </a:p>
          <a:p>
            <a:pPr lvl="0"/>
            <a:r>
              <a:rPr lang="en-IN" dirty="0" smtClean="0"/>
              <a:t>Painter, William (1540-94). </a:t>
            </a:r>
            <a:r>
              <a:rPr lang="en-IN" u="sng" dirty="0" smtClean="0"/>
              <a:t>The Palace of Pleasure</a:t>
            </a:r>
            <a:r>
              <a:rPr lang="en-IN" dirty="0" smtClean="0"/>
              <a:t> (1566-7)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PLAYS: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953000"/>
          </a:xfrm>
        </p:spPr>
        <p:txBody>
          <a:bodyPr>
            <a:normAutofit/>
          </a:bodyPr>
          <a:lstStyle/>
          <a:p>
            <a:r>
              <a:rPr lang="en-IN" b="1" dirty="0" smtClean="0"/>
              <a:t>HENRY  - VI Part – II</a:t>
            </a:r>
            <a:endParaRPr lang="en-US" b="1" dirty="0" smtClean="0"/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Hall, Edward (1498-1547).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Union of the Two Noble and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Illustre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Families of Lancaster and York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(3rd. ed., 1550)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err="1" smtClean="0">
                <a:latin typeface="+mj-lt"/>
                <a:ea typeface="Tahoma" pitchFamily="34" charset="0"/>
                <a:cs typeface="Times New Roman" pitchFamily="18" charset="0"/>
              </a:rPr>
              <a:t>Fabyan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, Robert (?-1513).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New Chronicles of England and France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(1516)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Holinshed, Raphael (c. 1528-c. 1580).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Chronicles of England, Scotland and Ireland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. (2nd ed., 1587)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Grafton, Richard (c.1512-c.1572).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A Chronicle at Large of History of the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Affayres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of England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(1516)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err="1" smtClean="0">
                <a:latin typeface="+mj-lt"/>
                <a:ea typeface="Tahoma" pitchFamily="34" charset="0"/>
                <a:cs typeface="Times New Roman" pitchFamily="18" charset="0"/>
              </a:rPr>
              <a:t>Hardyng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, John (1378-c.1465).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Chrocicle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 of John </a:t>
            </a:r>
            <a:r>
              <a:rPr lang="en-IN" sz="2400" u="sng" dirty="0" err="1" smtClean="0">
                <a:latin typeface="+mj-lt"/>
                <a:ea typeface="Tahoma" pitchFamily="34" charset="0"/>
                <a:cs typeface="Times New Roman" pitchFamily="18" charset="0"/>
              </a:rPr>
              <a:t>Hardyng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(1543)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pPr lvl="0"/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Foxe, John (1516-87). </a:t>
            </a:r>
            <a:r>
              <a:rPr lang="en-IN" sz="2400" u="sng" dirty="0" smtClean="0">
                <a:latin typeface="+mj-lt"/>
                <a:ea typeface="Tahoma" pitchFamily="34" charset="0"/>
                <a:cs typeface="Times New Roman" pitchFamily="18" charset="0"/>
              </a:rPr>
              <a:t>The Book of Martyrs</a:t>
            </a:r>
            <a:r>
              <a:rPr lang="en-IN" sz="2400" dirty="0" smtClean="0">
                <a:latin typeface="+mj-lt"/>
                <a:ea typeface="Tahoma" pitchFamily="34" charset="0"/>
                <a:cs typeface="Times New Roman" pitchFamily="18" charset="0"/>
              </a:rPr>
              <a:t> (4th ed., 1583)</a:t>
            </a:r>
            <a:endParaRPr lang="en-US" sz="2400" dirty="0" smtClean="0">
              <a:latin typeface="+mj-lt"/>
              <a:ea typeface="Tahoma" pitchFamily="34" charset="0"/>
              <a:cs typeface="Times New Roman" pitchFamily="18" charset="0"/>
            </a:endParaRPr>
          </a:p>
          <a:p>
            <a:endParaRPr lang="en-US" sz="2400" dirty="0">
              <a:latin typeface="+mj-lt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09600"/>
            <a:ext cx="8610600" cy="44196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MEASURE FOR MEASURE </a:t>
            </a:r>
            <a:endParaRPr lang="en-US" sz="2600" dirty="0" smtClean="0"/>
          </a:p>
          <a:p>
            <a:pPr lvl="0"/>
            <a:r>
              <a:rPr lang="en-IN" sz="2600" dirty="0" err="1" smtClean="0"/>
              <a:t>Geroge</a:t>
            </a:r>
            <a:r>
              <a:rPr lang="en-IN" sz="2600" dirty="0" smtClean="0"/>
              <a:t> Whetstone (c.1544-87). </a:t>
            </a:r>
            <a:r>
              <a:rPr lang="en-IN" sz="2600" u="sng" dirty="0" smtClean="0"/>
              <a:t>Promos and Cassandra</a:t>
            </a:r>
            <a:r>
              <a:rPr lang="en-IN" sz="2600" dirty="0" smtClean="0"/>
              <a:t> (1578)</a:t>
            </a:r>
            <a:endParaRPr lang="en-US" sz="2600" dirty="0" smtClean="0"/>
          </a:p>
          <a:p>
            <a:pPr lvl="0"/>
            <a:r>
              <a:rPr lang="en-IN" sz="2600" dirty="0" err="1" smtClean="0"/>
              <a:t>Cinthio</a:t>
            </a:r>
            <a:r>
              <a:rPr lang="en-IN" sz="2600" dirty="0" smtClean="0"/>
              <a:t>, Giovanni Battista Giraldi.1504-73). </a:t>
            </a:r>
            <a:r>
              <a:rPr lang="en-IN" sz="2600" u="sng" dirty="0" err="1" smtClean="0"/>
              <a:t>Hecatommithi</a:t>
            </a:r>
            <a:r>
              <a:rPr lang="en-IN" sz="2600" dirty="0" smtClean="0"/>
              <a:t> (1565. No English translations have found, therefore, Shakespeare probably read it either in Italian or French.)</a:t>
            </a:r>
            <a:endParaRPr lang="en-US" sz="2600" dirty="0" smtClean="0"/>
          </a:p>
          <a:p>
            <a:pPr lvl="0"/>
            <a:r>
              <a:rPr lang="en-IN" sz="2600" dirty="0" err="1" smtClean="0"/>
              <a:t>Cinthio</a:t>
            </a:r>
            <a:r>
              <a:rPr lang="en-IN" sz="2600" dirty="0" smtClean="0"/>
              <a:t>, Giovanni Battista Giraldi.1504-73) </a:t>
            </a:r>
            <a:r>
              <a:rPr lang="en-IN" sz="2600" u="sng" dirty="0" err="1" smtClean="0"/>
              <a:t>Epitia</a:t>
            </a:r>
            <a:r>
              <a:rPr lang="en-IN" sz="2600" dirty="0" smtClean="0"/>
              <a:t> (1583. No English translations have found, therefore, Shakespeare probably read it either in Italian or French..)</a:t>
            </a:r>
            <a:endParaRPr lang="en-US" sz="2600" dirty="0" smtClean="0"/>
          </a:p>
          <a:p>
            <a:pPr lvl="0"/>
            <a:r>
              <a:rPr lang="en-IN" sz="2600" dirty="0" err="1" smtClean="0"/>
              <a:t>Barnabe</a:t>
            </a:r>
            <a:r>
              <a:rPr lang="en-IN" sz="2600" dirty="0" smtClean="0"/>
              <a:t> Riche (c.1540-1617). </a:t>
            </a:r>
            <a:r>
              <a:rPr lang="en-IN" sz="2600" u="sng" dirty="0" smtClean="0"/>
              <a:t>The Adventures of </a:t>
            </a:r>
            <a:r>
              <a:rPr lang="en-IN" sz="2600" u="sng" dirty="0" err="1" smtClean="0"/>
              <a:t>Brusanus</a:t>
            </a:r>
            <a:r>
              <a:rPr lang="en-IN" sz="2600" u="sng" dirty="0" smtClean="0"/>
              <a:t>, prince of </a:t>
            </a:r>
            <a:r>
              <a:rPr lang="en-IN" sz="2600" u="sng" dirty="0" err="1" smtClean="0"/>
              <a:t>Hungaria</a:t>
            </a:r>
            <a:r>
              <a:rPr lang="en-IN" sz="2600" dirty="0" smtClean="0"/>
              <a:t> (1592)--</a:t>
            </a:r>
            <a:r>
              <a:rPr lang="en-IN" sz="2600" dirty="0" err="1" smtClean="0"/>
              <a:t>Lucio's</a:t>
            </a:r>
            <a:r>
              <a:rPr lang="en-IN" sz="2600" dirty="0" smtClean="0"/>
              <a:t> interactions with the disguised Duke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OTHELLO</a:t>
            </a:r>
            <a:endParaRPr lang="en-US" dirty="0" smtClean="0"/>
          </a:p>
          <a:p>
            <a:pPr lvl="0"/>
            <a:r>
              <a:rPr lang="en-IN" dirty="0" err="1" smtClean="0"/>
              <a:t>Cinthio</a:t>
            </a:r>
            <a:r>
              <a:rPr lang="en-IN" dirty="0" smtClean="0"/>
              <a:t> (Giovanni Battista Giraldi.1504-73). </a:t>
            </a:r>
            <a:r>
              <a:rPr lang="en-IN" u="sng" dirty="0" err="1" smtClean="0"/>
              <a:t>Hecatommithi</a:t>
            </a:r>
            <a:r>
              <a:rPr lang="en-IN" dirty="0" smtClean="0"/>
              <a:t> (1565. No English translations have found, therefore, Shakespeare probably read it either in Italian or French.) Book 2, 7th story of "</a:t>
            </a:r>
            <a:r>
              <a:rPr lang="en-IN" dirty="0" err="1" smtClean="0"/>
              <a:t>Disdemona</a:t>
            </a:r>
            <a:r>
              <a:rPr lang="en-IN" dirty="0" smtClean="0"/>
              <a:t> and the Moor"</a:t>
            </a:r>
            <a:endParaRPr lang="en-US" dirty="0" smtClean="0"/>
          </a:p>
          <a:p>
            <a:pPr lvl="0"/>
            <a:r>
              <a:rPr lang="en-IN" dirty="0" smtClean="0"/>
              <a:t>Pliny, the Elder (23-79). </a:t>
            </a:r>
            <a:r>
              <a:rPr lang="en-IN" u="sng" dirty="0" err="1" smtClean="0"/>
              <a:t>Naturalia</a:t>
            </a:r>
            <a:r>
              <a:rPr lang="en-IN" u="sng" dirty="0" smtClean="0"/>
              <a:t> </a:t>
            </a:r>
            <a:r>
              <a:rPr lang="en-IN" u="sng" dirty="0" err="1" smtClean="0"/>
              <a:t>Historia</a:t>
            </a:r>
            <a:r>
              <a:rPr lang="en-IN" dirty="0" smtClean="0"/>
              <a:t> (Philemon Holland's translation in 1601)</a:t>
            </a:r>
            <a:endParaRPr lang="en-US" dirty="0" smtClean="0"/>
          </a:p>
          <a:p>
            <a:pPr lvl="0"/>
            <a:r>
              <a:rPr lang="en-IN" dirty="0" err="1" smtClean="0"/>
              <a:t>Africanus</a:t>
            </a:r>
            <a:r>
              <a:rPr lang="en-IN" dirty="0" smtClean="0"/>
              <a:t>, Leo. </a:t>
            </a:r>
            <a:r>
              <a:rPr lang="en-IN" u="sng" dirty="0" smtClean="0"/>
              <a:t>A Geographical History of Africa</a:t>
            </a:r>
            <a:r>
              <a:rPr lang="en-IN" dirty="0" smtClean="0"/>
              <a:t> (English translation by John </a:t>
            </a:r>
            <a:r>
              <a:rPr lang="en-IN" dirty="0" err="1" smtClean="0"/>
              <a:t>Pory</a:t>
            </a:r>
            <a:r>
              <a:rPr lang="en-IN" dirty="0" smtClean="0"/>
              <a:t>, 1600)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KING LEAR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True Chronicle History of King </a:t>
            </a:r>
            <a:r>
              <a:rPr lang="en-IN" u="sng" dirty="0" err="1" smtClean="0"/>
              <a:t>Leir</a:t>
            </a:r>
            <a:r>
              <a:rPr lang="en-IN" dirty="0" smtClean="0"/>
              <a:t> (c. 1590)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Sidney, Philip (1554-86). </a:t>
            </a:r>
            <a:r>
              <a:rPr lang="en-IN" u="sng" dirty="0" smtClean="0"/>
              <a:t>The Arcadia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r>
              <a:rPr lang="en-IN" dirty="0" smtClean="0"/>
              <a:t>Spenser, Edmund (c.1552-99). </a:t>
            </a:r>
            <a:r>
              <a:rPr lang="en-IN" u="sng" dirty="0" smtClean="0"/>
              <a:t>The Faerie </a:t>
            </a:r>
            <a:r>
              <a:rPr lang="en-IN" u="sng" dirty="0" err="1" smtClean="0"/>
              <a:t>Queene</a:t>
            </a:r>
            <a:r>
              <a:rPr lang="en-IN" dirty="0" smtClean="0"/>
              <a:t> (1590)</a:t>
            </a:r>
          </a:p>
          <a:p>
            <a:r>
              <a:rPr lang="en-US" b="1" dirty="0" smtClean="0"/>
              <a:t>MACBETH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Buchanan, George (1506-82) (1582)</a:t>
            </a:r>
            <a:endParaRPr lang="en-US" dirty="0" smtClean="0"/>
          </a:p>
          <a:p>
            <a:pPr lvl="0"/>
            <a:r>
              <a:rPr lang="en-IN" dirty="0" smtClean="0"/>
              <a:t>Seneca, </a:t>
            </a:r>
            <a:r>
              <a:rPr lang="en-IN" dirty="0" err="1" smtClean="0"/>
              <a:t>Lucius</a:t>
            </a:r>
            <a:r>
              <a:rPr lang="en-IN" dirty="0" smtClean="0"/>
              <a:t> </a:t>
            </a:r>
            <a:r>
              <a:rPr lang="en-IN" dirty="0" err="1" smtClean="0"/>
              <a:t>Annaeus</a:t>
            </a:r>
            <a:r>
              <a:rPr lang="en-IN" dirty="0" smtClean="0"/>
              <a:t> (4BC. - AD 65). </a:t>
            </a:r>
            <a:r>
              <a:rPr lang="en-IN" u="sng" dirty="0" smtClean="0"/>
              <a:t>Hercules </a:t>
            </a:r>
            <a:r>
              <a:rPr lang="en-IN" u="sng" dirty="0" err="1" smtClean="0"/>
              <a:t>Furens</a:t>
            </a:r>
            <a:r>
              <a:rPr lang="en-IN" dirty="0" smtClean="0"/>
              <a:t> and </a:t>
            </a:r>
            <a:r>
              <a:rPr lang="en-IN" u="sng" dirty="0" smtClean="0"/>
              <a:t>Agamemnon</a:t>
            </a:r>
            <a:r>
              <a:rPr lang="en-IN" dirty="0" smtClean="0"/>
              <a:t> (English translation in 1565)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ANTONY AND CLEOPATRA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translation in 1579)</a:t>
            </a:r>
            <a:endParaRPr lang="en-US" dirty="0" smtClean="0"/>
          </a:p>
          <a:p>
            <a:pPr lvl="0"/>
            <a:r>
              <a:rPr lang="en-IN" dirty="0" smtClean="0"/>
              <a:t>Appian [</a:t>
            </a:r>
            <a:r>
              <a:rPr lang="en-IN" dirty="0" err="1" smtClean="0"/>
              <a:t>Appianos</a:t>
            </a:r>
            <a:r>
              <a:rPr lang="en-IN" dirty="0" smtClean="0"/>
              <a:t>] (2nd century). </a:t>
            </a:r>
            <a:r>
              <a:rPr lang="en-IN" u="sng" dirty="0" smtClean="0"/>
              <a:t>Civil Wars</a:t>
            </a:r>
            <a:r>
              <a:rPr lang="en-IN" dirty="0" smtClean="0"/>
              <a:t> (English translation in 1578)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Tragedy of Cleopatra</a:t>
            </a:r>
            <a:r>
              <a:rPr lang="en-IN" dirty="0" smtClean="0"/>
              <a:t> (c. 1594)</a:t>
            </a:r>
            <a:endParaRPr lang="en-US" dirty="0" smtClean="0"/>
          </a:p>
          <a:p>
            <a:r>
              <a:rPr lang="en-US" b="1" dirty="0" smtClean="0"/>
              <a:t>CORIOLANUS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err="1" smtClean="0"/>
              <a:t>Livius</a:t>
            </a:r>
            <a:r>
              <a:rPr lang="en-IN" dirty="0" smtClean="0"/>
              <a:t>, Titus or Livy (59BC-AD17). </a:t>
            </a:r>
            <a:r>
              <a:rPr lang="en-IN" u="sng" dirty="0" err="1" smtClean="0"/>
              <a:t>Ab</a:t>
            </a:r>
            <a:r>
              <a:rPr lang="en-IN" u="sng" dirty="0" smtClean="0"/>
              <a:t> </a:t>
            </a:r>
            <a:r>
              <a:rPr lang="en-IN" u="sng" dirty="0" err="1" smtClean="0"/>
              <a:t>Urbe</a:t>
            </a:r>
            <a:r>
              <a:rPr lang="en-IN" u="sng" dirty="0" smtClean="0"/>
              <a:t> Condita </a:t>
            </a:r>
            <a:r>
              <a:rPr lang="en-IN" u="sng" dirty="0" err="1" smtClean="0"/>
              <a:t>Libri</a:t>
            </a:r>
            <a:r>
              <a:rPr lang="en-IN" dirty="0" smtClean="0"/>
              <a:t> (Philemon Holland's English translation as </a:t>
            </a:r>
            <a:r>
              <a:rPr lang="en-IN" u="sng" dirty="0" smtClean="0"/>
              <a:t>The </a:t>
            </a:r>
            <a:r>
              <a:rPr lang="en-IN" u="sng" dirty="0" err="1" smtClean="0"/>
              <a:t>Romane</a:t>
            </a:r>
            <a:r>
              <a:rPr lang="en-IN" u="sng" dirty="0" smtClean="0"/>
              <a:t> </a:t>
            </a:r>
            <a:r>
              <a:rPr lang="en-IN" u="sng" dirty="0" err="1" smtClean="0"/>
              <a:t>Historie</a:t>
            </a:r>
            <a:r>
              <a:rPr lang="en-IN" dirty="0" smtClean="0"/>
              <a:t> in 1600.)</a:t>
            </a:r>
            <a:endParaRPr lang="en-US" dirty="0" smtClean="0"/>
          </a:p>
          <a:p>
            <a:pPr lvl="0"/>
            <a:r>
              <a:rPr lang="en-IN" dirty="0" smtClean="0"/>
              <a:t>Camden, William (1551-1623). </a:t>
            </a:r>
            <a:r>
              <a:rPr lang="en-IN" u="sng" dirty="0" err="1" smtClean="0"/>
              <a:t>Remaines</a:t>
            </a:r>
            <a:r>
              <a:rPr lang="en-IN" u="sng" dirty="0" smtClean="0"/>
              <a:t> of Greater </a:t>
            </a:r>
            <a:r>
              <a:rPr lang="en-IN" u="sng" dirty="0" err="1" smtClean="0"/>
              <a:t>Worke</a:t>
            </a:r>
            <a:r>
              <a:rPr lang="en-IN" u="sng" dirty="0" smtClean="0"/>
              <a:t> Concerning Britain</a:t>
            </a:r>
            <a:r>
              <a:rPr lang="en-IN" dirty="0" smtClean="0"/>
              <a:t> (1605)</a:t>
            </a:r>
            <a:endParaRPr lang="en-US" dirty="0" smtClean="0"/>
          </a:p>
          <a:p>
            <a:pPr lvl="0"/>
            <a:r>
              <a:rPr lang="en-IN" dirty="0" err="1" smtClean="0"/>
              <a:t>Averell</a:t>
            </a:r>
            <a:r>
              <a:rPr lang="en-IN" dirty="0" smtClean="0"/>
              <a:t>, William </a:t>
            </a:r>
            <a:r>
              <a:rPr lang="en-IN" u="sng" dirty="0" smtClean="0"/>
              <a:t>A </a:t>
            </a:r>
            <a:r>
              <a:rPr lang="en-IN" u="sng" dirty="0" err="1" smtClean="0"/>
              <a:t>Marvaillous</a:t>
            </a:r>
            <a:r>
              <a:rPr lang="en-IN" u="sng" dirty="0" smtClean="0"/>
              <a:t> Combat of Contrarieties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18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TIMON OF ATHENS </a:t>
            </a:r>
            <a:endParaRPr lang="en-US" dirty="0" smtClean="0"/>
          </a:p>
          <a:p>
            <a:pPr lvl="0"/>
            <a:r>
              <a:rPr lang="en-IN" dirty="0" smtClean="0"/>
              <a:t>Plutarch (c.46-120).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</a:t>
            </a:r>
            <a:endParaRPr lang="en-US" dirty="0" smtClean="0"/>
          </a:p>
          <a:p>
            <a:pPr lvl="0"/>
            <a:r>
              <a:rPr lang="en-IN" dirty="0" smtClean="0"/>
              <a:t>Lucian (c. 120-180). </a:t>
            </a:r>
            <a:r>
              <a:rPr lang="en-IN" u="sng" dirty="0" err="1" smtClean="0"/>
              <a:t>Timon</a:t>
            </a:r>
            <a:r>
              <a:rPr lang="en-IN" u="sng" dirty="0" smtClean="0"/>
              <a:t>, the Misanthrope</a:t>
            </a:r>
            <a:r>
              <a:rPr lang="en-IN" dirty="0" smtClean="0"/>
              <a:t> (No English translation which Shakespeare could use is found.)</a:t>
            </a:r>
            <a:endParaRPr lang="en-US" dirty="0" smtClean="0"/>
          </a:p>
          <a:p>
            <a:pPr lvl="0"/>
            <a:r>
              <a:rPr lang="en-IN" dirty="0" smtClean="0"/>
              <a:t>John Lyly (c.1554-1606). </a:t>
            </a:r>
            <a:r>
              <a:rPr lang="en-IN" u="sng" dirty="0" err="1" smtClean="0"/>
              <a:t>Campaspe</a:t>
            </a:r>
            <a:r>
              <a:rPr lang="en-IN" dirty="0" smtClean="0"/>
              <a:t> (c. 1584)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err="1" smtClean="0"/>
              <a:t>Timon</a:t>
            </a:r>
            <a:r>
              <a:rPr lang="en-IN" dirty="0" smtClean="0"/>
              <a:t>. (c. 1602)</a:t>
            </a:r>
          </a:p>
          <a:p>
            <a:r>
              <a:rPr lang="en-US" b="1" dirty="0" smtClean="0"/>
              <a:t>PERICLES</a:t>
            </a:r>
            <a:endParaRPr lang="en-US" dirty="0" smtClean="0"/>
          </a:p>
          <a:p>
            <a:pPr lvl="0"/>
            <a:r>
              <a:rPr lang="en-IN" dirty="0" smtClean="0"/>
              <a:t>Gower, John (c. 1330-1408) </a:t>
            </a:r>
            <a:r>
              <a:rPr lang="en-IN" u="sng" dirty="0" err="1" smtClean="0"/>
              <a:t>Confessio</a:t>
            </a:r>
            <a:r>
              <a:rPr lang="en-IN" u="sng" dirty="0" smtClean="0"/>
              <a:t> </a:t>
            </a:r>
            <a:r>
              <a:rPr lang="en-IN" u="sng" dirty="0" err="1" smtClean="0"/>
              <a:t>Amantis</a:t>
            </a:r>
            <a:r>
              <a:rPr lang="en-IN" dirty="0" smtClean="0"/>
              <a:t>. (1554 </a:t>
            </a:r>
            <a:r>
              <a:rPr lang="en-IN" dirty="0" err="1" smtClean="0"/>
              <a:t>ed</a:t>
            </a:r>
            <a:r>
              <a:rPr lang="en-IN" dirty="0" smtClean="0"/>
              <a:t>) which was from the medieval collection of Latin tales, </a:t>
            </a:r>
            <a:r>
              <a:rPr lang="en-IN" u="sng" dirty="0" err="1" smtClean="0"/>
              <a:t>Gesta</a:t>
            </a:r>
            <a:r>
              <a:rPr lang="en-IN" u="sng" dirty="0" smtClean="0"/>
              <a:t> </a:t>
            </a:r>
            <a:r>
              <a:rPr lang="en-IN" u="sng" dirty="0" err="1" smtClean="0"/>
              <a:t>Romanorum</a:t>
            </a:r>
            <a:r>
              <a:rPr lang="en-IN" dirty="0" smtClean="0"/>
              <a:t> (c. 1340)</a:t>
            </a:r>
            <a:endParaRPr lang="en-US" dirty="0" smtClean="0"/>
          </a:p>
          <a:p>
            <a:pPr lvl="0"/>
            <a:r>
              <a:rPr lang="en-IN" dirty="0" smtClean="0"/>
              <a:t>Twine, </a:t>
            </a:r>
            <a:r>
              <a:rPr lang="en-IN" dirty="0" err="1" smtClean="0"/>
              <a:t>Lurence</a:t>
            </a:r>
            <a:r>
              <a:rPr lang="en-IN" dirty="0" smtClean="0"/>
              <a:t> (active 1564-1576) </a:t>
            </a:r>
            <a:r>
              <a:rPr lang="en-IN" u="sng" dirty="0" smtClean="0"/>
              <a:t>The </a:t>
            </a:r>
            <a:r>
              <a:rPr lang="en-IN" u="sng" dirty="0" err="1" smtClean="0"/>
              <a:t>patterne</a:t>
            </a:r>
            <a:r>
              <a:rPr lang="en-IN" u="sng" dirty="0" smtClean="0"/>
              <a:t> of </a:t>
            </a:r>
            <a:r>
              <a:rPr lang="en-IN" u="sng" dirty="0" err="1" smtClean="0"/>
              <a:t>Painefull</a:t>
            </a:r>
            <a:r>
              <a:rPr lang="en-IN" u="sng" dirty="0" smtClean="0"/>
              <a:t> Adventures</a:t>
            </a:r>
            <a:r>
              <a:rPr lang="en-IN" dirty="0" smtClean="0"/>
              <a:t> (1594, 1607)</a:t>
            </a:r>
            <a:endParaRPr lang="en-US" dirty="0" smtClean="0"/>
          </a:p>
          <a:p>
            <a:pPr lvl="0"/>
            <a:r>
              <a:rPr lang="en-IN" dirty="0" smtClean="0"/>
              <a:t>Sidney, Philip (1554-86). </a:t>
            </a:r>
            <a:r>
              <a:rPr lang="en-IN" u="sng" dirty="0" smtClean="0"/>
              <a:t>The Arcadia</a:t>
            </a:r>
            <a:r>
              <a:rPr lang="en-IN" dirty="0" smtClean="0"/>
              <a:t> (1590)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CYMBELINE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William Baldwin </a:t>
            </a:r>
            <a:r>
              <a:rPr lang="en-IN" dirty="0" err="1" smtClean="0"/>
              <a:t>ed</a:t>
            </a:r>
            <a:r>
              <a:rPr lang="en-IN" dirty="0" smtClean="0"/>
              <a:t>).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err="1" smtClean="0"/>
              <a:t>Frederyke</a:t>
            </a:r>
            <a:r>
              <a:rPr lang="en-IN" u="sng" dirty="0" smtClean="0"/>
              <a:t> of </a:t>
            </a:r>
            <a:r>
              <a:rPr lang="en-IN" u="sng" dirty="0" err="1" smtClean="0"/>
              <a:t>Jennen</a:t>
            </a:r>
            <a:r>
              <a:rPr lang="en-IN" dirty="0" smtClean="0"/>
              <a:t> 3rd ed., (1560)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Rare Triumphs of Love and Fortune</a:t>
            </a:r>
            <a:r>
              <a:rPr lang="en-IN" dirty="0" smtClean="0"/>
              <a:t> (performed 158, printed 1589)</a:t>
            </a:r>
            <a:endParaRPr lang="en-US" dirty="0" smtClean="0"/>
          </a:p>
          <a:p>
            <a:pPr lvl="0"/>
            <a:r>
              <a:rPr lang="en-IN" dirty="0" smtClean="0"/>
              <a:t>Boccaccio, Giovanni (1313-75). </a:t>
            </a:r>
            <a:r>
              <a:rPr lang="en-IN" u="sng" dirty="0" err="1" smtClean="0"/>
              <a:t>Decameron</a:t>
            </a:r>
            <a:r>
              <a:rPr lang="en-IN" dirty="0" smtClean="0"/>
              <a:t> 2nd Day, 9th story</a:t>
            </a:r>
          </a:p>
          <a:p>
            <a:r>
              <a:rPr lang="en-US" b="1" dirty="0" smtClean="0"/>
              <a:t>THE WINTER’S TALE</a:t>
            </a:r>
            <a:endParaRPr lang="en-US" dirty="0" smtClean="0"/>
          </a:p>
          <a:p>
            <a:pPr lvl="0"/>
            <a:r>
              <a:rPr lang="en-IN" dirty="0" smtClean="0"/>
              <a:t>Robert Greene (c.1558-92). </a:t>
            </a:r>
            <a:r>
              <a:rPr lang="en-IN" u="sng" dirty="0" err="1" smtClean="0"/>
              <a:t>Pandosto</a:t>
            </a:r>
            <a:r>
              <a:rPr lang="en-IN" dirty="0" smtClean="0"/>
              <a:t> (1588)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TEMPEST</a:t>
            </a:r>
            <a:endParaRPr lang="en-US" dirty="0" smtClean="0"/>
          </a:p>
          <a:p>
            <a:pPr lvl="0"/>
            <a:r>
              <a:rPr lang="en-IN" dirty="0" smtClean="0"/>
              <a:t>Strachey, William (c.1567-c.1634) (dated 15.Jul.1610, printed 1625)</a:t>
            </a:r>
            <a:endParaRPr lang="en-US" dirty="0" smtClean="0"/>
          </a:p>
          <a:p>
            <a:pPr lvl="0"/>
            <a:r>
              <a:rPr lang="en-IN" dirty="0" err="1" smtClean="0"/>
              <a:t>Jourdain</a:t>
            </a:r>
            <a:r>
              <a:rPr lang="en-IN" dirty="0" smtClean="0"/>
              <a:t>, Sylvester (?-1650). </a:t>
            </a:r>
            <a:r>
              <a:rPr lang="en-IN" u="sng" dirty="0" smtClean="0"/>
              <a:t>A Discovery of the Bermudas</a:t>
            </a:r>
            <a:r>
              <a:rPr lang="en-IN" dirty="0" smtClean="0"/>
              <a:t> (1610)</a:t>
            </a:r>
            <a:endParaRPr lang="en-US" dirty="0" smtClean="0"/>
          </a:p>
          <a:p>
            <a:pPr lvl="0"/>
            <a:r>
              <a:rPr lang="en-IN" dirty="0" err="1" smtClean="0"/>
              <a:t>Jourdain</a:t>
            </a:r>
            <a:r>
              <a:rPr lang="en-IN" dirty="0" smtClean="0"/>
              <a:t>, Sylvester (?-1650) </a:t>
            </a:r>
            <a:r>
              <a:rPr lang="en-IN" u="sng" dirty="0" smtClean="0"/>
              <a:t>The True Declaration of the Estate of </a:t>
            </a:r>
            <a:r>
              <a:rPr lang="en-IN" u="sng" dirty="0" err="1" smtClean="0"/>
              <a:t>Colonie</a:t>
            </a:r>
            <a:r>
              <a:rPr lang="en-IN" u="sng" dirty="0" smtClean="0"/>
              <a:t> in </a:t>
            </a:r>
            <a:r>
              <a:rPr lang="en-IN" u="sng" dirty="0" err="1" smtClean="0"/>
              <a:t>virginia</a:t>
            </a:r>
            <a:r>
              <a:rPr lang="en-IN" dirty="0" smtClean="0"/>
              <a:t> (1610)</a:t>
            </a:r>
          </a:p>
          <a:p>
            <a:r>
              <a:rPr lang="en-US" b="1" dirty="0" smtClean="0"/>
              <a:t>HENRY VIII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Foxe, John (1516-87). </a:t>
            </a:r>
            <a:r>
              <a:rPr lang="en-IN" u="sng" dirty="0" smtClean="0"/>
              <a:t>The Book of Martyrs</a:t>
            </a:r>
            <a:r>
              <a:rPr lang="en-IN" dirty="0" smtClean="0"/>
              <a:t> (4th ed., 1583)</a:t>
            </a:r>
          </a:p>
          <a:p>
            <a:pPr lvl="0"/>
            <a:endParaRPr lang="en-IN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TWO NOBLE KINSMAN</a:t>
            </a:r>
            <a:endParaRPr lang="en-US" dirty="0" smtClean="0"/>
          </a:p>
          <a:p>
            <a:pPr lvl="0"/>
            <a:r>
              <a:rPr lang="en-IN" dirty="0" smtClean="0"/>
              <a:t>Chaucer, Geoffrey (c. 1340-1400). </a:t>
            </a:r>
            <a:r>
              <a:rPr lang="en-IN" u="sng" dirty="0" smtClean="0"/>
              <a:t>The Canterbury Tales</a:t>
            </a:r>
            <a:r>
              <a:rPr lang="en-IN" dirty="0" smtClean="0"/>
              <a:t> (c.1482)</a:t>
            </a:r>
            <a:endParaRPr lang="en-US" dirty="0" smtClean="0"/>
          </a:p>
          <a:p>
            <a:pPr lvl="0"/>
            <a:r>
              <a:rPr lang="en-IN" dirty="0" smtClean="0"/>
              <a:t>Plutarch (c. 46-120). </a:t>
            </a:r>
            <a:r>
              <a:rPr lang="en-IN" u="sng" dirty="0" smtClean="0"/>
              <a:t>Lives</a:t>
            </a:r>
            <a:r>
              <a:rPr lang="en-IN" dirty="0" smtClean="0"/>
              <a:t> (Thomas North's English translation in 1579)--</a:t>
            </a:r>
            <a:r>
              <a:rPr lang="en-IN" dirty="0" err="1" smtClean="0"/>
              <a:t>Theseus</a:t>
            </a:r>
            <a:r>
              <a:rPr lang="en-IN" dirty="0" smtClean="0"/>
              <a:t>' depiction esp.1.1.</a:t>
            </a:r>
            <a:endParaRPr lang="en-US" dirty="0" smtClean="0"/>
          </a:p>
          <a:p>
            <a:pPr lvl="0"/>
            <a:r>
              <a:rPr lang="en-IN" dirty="0" smtClean="0"/>
              <a:t>Beaumont, Francis (c. 1584-1616) (</a:t>
            </a:r>
            <a:r>
              <a:rPr lang="en-IN" u="sng" dirty="0" smtClean="0"/>
              <a:t>the Masque of the Inner Temple and Gray's Inn</a:t>
            </a:r>
            <a:r>
              <a:rPr lang="en-IN" dirty="0" smtClean="0"/>
              <a:t>) (1613)</a:t>
            </a:r>
          </a:p>
          <a:p>
            <a:r>
              <a:rPr lang="en-US" b="1" dirty="0" smtClean="0"/>
              <a:t>EDWARD III</a:t>
            </a:r>
            <a:endParaRPr lang="en-US" dirty="0" smtClean="0"/>
          </a:p>
          <a:p>
            <a:r>
              <a:rPr lang="en-IN" dirty="0" smtClean="0"/>
              <a:t>	Partly written by William Shakespeare </a:t>
            </a:r>
            <a:endParaRPr lang="en-US" dirty="0" smtClean="0"/>
          </a:p>
          <a:p>
            <a:pPr lvl="0"/>
            <a:r>
              <a:rPr lang="en-IN" dirty="0" smtClean="0"/>
              <a:t>Froissart, Jean (c.1337-1410). </a:t>
            </a:r>
            <a:r>
              <a:rPr lang="en-IN" u="sng" dirty="0" err="1" smtClean="0"/>
              <a:t>Chroniques</a:t>
            </a:r>
            <a:r>
              <a:rPr lang="en-IN" dirty="0" smtClean="0"/>
              <a:t> (c.1495) (John </a:t>
            </a:r>
            <a:r>
              <a:rPr lang="en-IN" dirty="0" err="1" smtClean="0"/>
              <a:t>Bourchier's</a:t>
            </a:r>
            <a:r>
              <a:rPr lang="en-IN" dirty="0" smtClean="0"/>
              <a:t> English translation in 1523-5)</a:t>
            </a:r>
            <a:endParaRPr lang="en-US" dirty="0" smtClean="0"/>
          </a:p>
          <a:p>
            <a:pPr lvl="0"/>
            <a:r>
              <a:rPr lang="en-IN" dirty="0" smtClean="0"/>
              <a:t>Painter, William (1540-94). </a:t>
            </a:r>
            <a:r>
              <a:rPr lang="en-IN" u="sng" dirty="0" smtClean="0"/>
              <a:t>The Palace of Pleasure</a:t>
            </a:r>
            <a:r>
              <a:rPr lang="en-IN" dirty="0" smtClean="0"/>
              <a:t> (1566-7)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endParaRPr lang="en-IN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HENRY - VI - Part – III</a:t>
            </a:r>
            <a:endParaRPr lang="en-US" dirty="0" smtClean="0"/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Hall, Edward (1498-1547).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Union of the Two Noble and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Illustre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Families of Lancaster and York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(3rd. ed., 1550)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Holinshed, Raphael (c. 1528-c. 1580).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Chronicles of England, Scotland and Ireland</a:t>
            </a:r>
            <a:r>
              <a:rPr lang="en-IN" sz="2600" dirty="0" smtClean="0">
                <a:latin typeface="+mj-lt"/>
                <a:cs typeface="Times New Roman" pitchFamily="18" charset="0"/>
              </a:rPr>
              <a:t>. (2nd ed., 1587)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William Baldwin ed.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Mirror for Magistrates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(1559 ed.)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Edmund Spenser (c.1552-99).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Faerie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Queene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(1590) - descriptions of the sun at 2.1.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Brooke, Arthur (?-1563).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Tragical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History of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Romeus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and Juliet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(English translation in 1562) - Queen Margaret's speech at 5.4.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lvl="0" algn="just"/>
            <a:r>
              <a:rPr lang="en-IN" sz="2600" dirty="0" smtClean="0">
                <a:latin typeface="+mj-lt"/>
                <a:cs typeface="Times New Roman" pitchFamily="18" charset="0"/>
              </a:rPr>
              <a:t>Kyd, Thomas (1558-94) 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The Spanish Tragedy </a:t>
            </a:r>
            <a:r>
              <a:rPr lang="en-IN" sz="2600" dirty="0" smtClean="0">
                <a:latin typeface="+mj-lt"/>
                <a:cs typeface="Times New Roman" pitchFamily="18" charset="0"/>
              </a:rPr>
              <a:t>(1588-9) and 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Soliman</a:t>
            </a:r>
            <a:r>
              <a:rPr lang="en-IN" sz="2600" u="sng" dirty="0" smtClean="0">
                <a:latin typeface="+mj-lt"/>
                <a:cs typeface="Times New Roman" pitchFamily="18" charset="0"/>
              </a:rPr>
              <a:t> and </a:t>
            </a:r>
            <a:r>
              <a:rPr lang="en-IN" sz="2600" u="sng" dirty="0" err="1" smtClean="0">
                <a:latin typeface="+mj-lt"/>
                <a:cs typeface="Times New Roman" pitchFamily="18" charset="0"/>
              </a:rPr>
              <a:t>Perseda</a:t>
            </a:r>
            <a:r>
              <a:rPr lang="en-IN" sz="2600" dirty="0" smtClean="0">
                <a:latin typeface="+mj-lt"/>
                <a:cs typeface="Times New Roman" pitchFamily="18" charset="0"/>
              </a:rPr>
              <a:t> (1590</a:t>
            </a:r>
            <a:r>
              <a:rPr lang="en-US" sz="2600" dirty="0" smtClean="0">
                <a:latin typeface="+mj-lt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85000" lnSpcReduction="20000"/>
          </a:bodyPr>
          <a:lstStyle/>
          <a:p>
            <a:r>
              <a:rPr lang="en-IN" sz="2900" b="1" dirty="0" smtClean="0"/>
              <a:t>HENRY  - VI - Part  I </a:t>
            </a:r>
            <a:endParaRPr lang="en-US" sz="2900" dirty="0" smtClean="0"/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Hall, Edward (1498-1547). </a:t>
            </a:r>
            <a:r>
              <a:rPr lang="en-IN" sz="2900" u="sng" dirty="0" smtClean="0">
                <a:cs typeface="Times New Roman" pitchFamily="18" charset="0"/>
              </a:rPr>
              <a:t>The Union of the Two Noble and </a:t>
            </a:r>
            <a:r>
              <a:rPr lang="en-IN" sz="2900" u="sng" dirty="0" err="1" smtClean="0">
                <a:cs typeface="Times New Roman" pitchFamily="18" charset="0"/>
              </a:rPr>
              <a:t>Illustre</a:t>
            </a:r>
            <a:r>
              <a:rPr lang="en-IN" sz="2900" u="sng" dirty="0" smtClean="0">
                <a:cs typeface="Times New Roman" pitchFamily="18" charset="0"/>
              </a:rPr>
              <a:t> Families of Lancaster and York</a:t>
            </a:r>
            <a:r>
              <a:rPr lang="en-IN" sz="2900" dirty="0" smtClean="0">
                <a:cs typeface="Times New Roman" pitchFamily="18" charset="0"/>
              </a:rPr>
              <a:t> (3rd. ed., 1550)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Holinshed, Raphael (c. 1528-c. 1580). </a:t>
            </a:r>
            <a:r>
              <a:rPr lang="en-IN" sz="2900" u="sng" dirty="0" smtClean="0">
                <a:cs typeface="Times New Roman" pitchFamily="18" charset="0"/>
              </a:rPr>
              <a:t>The Chronicles of England, Scotland and Ireland</a:t>
            </a:r>
            <a:r>
              <a:rPr lang="en-IN" sz="2900" dirty="0" smtClean="0">
                <a:cs typeface="Times New Roman" pitchFamily="18" charset="0"/>
              </a:rPr>
              <a:t>. (2nd ed., 1587)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err="1" smtClean="0">
                <a:cs typeface="Times New Roman" pitchFamily="18" charset="0"/>
              </a:rPr>
              <a:t>Fabyan</a:t>
            </a:r>
            <a:r>
              <a:rPr lang="en-IN" sz="2900" dirty="0" smtClean="0">
                <a:cs typeface="Times New Roman" pitchFamily="18" charset="0"/>
              </a:rPr>
              <a:t>, Robert (?-1513). </a:t>
            </a:r>
            <a:r>
              <a:rPr lang="en-IN" sz="2900" u="sng" dirty="0" smtClean="0">
                <a:cs typeface="Times New Roman" pitchFamily="18" charset="0"/>
              </a:rPr>
              <a:t>New Chronicles of England and France</a:t>
            </a:r>
            <a:r>
              <a:rPr lang="en-IN" sz="2900" dirty="0" smtClean="0">
                <a:cs typeface="Times New Roman" pitchFamily="18" charset="0"/>
              </a:rPr>
              <a:t>) (1516)</a:t>
            </a:r>
            <a:endParaRPr lang="en-US" sz="2900" dirty="0" smtClean="0">
              <a:cs typeface="Times New Roman" pitchFamily="18" charset="0"/>
            </a:endParaRPr>
          </a:p>
          <a:p>
            <a:pPr algn="just"/>
            <a:r>
              <a:rPr lang="en-US" sz="2900" b="1" dirty="0" smtClean="0"/>
              <a:t>RICHARD  III</a:t>
            </a:r>
            <a:endParaRPr lang="en-US" sz="2900" dirty="0" smtClean="0"/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Holinshed, Raphael (c. 1528-c. 1580). </a:t>
            </a:r>
            <a:r>
              <a:rPr lang="en-IN" sz="2900" u="sng" dirty="0" smtClean="0">
                <a:cs typeface="Times New Roman" pitchFamily="18" charset="0"/>
              </a:rPr>
              <a:t>The Chronicles of England, Scotland and Ireland</a:t>
            </a:r>
            <a:r>
              <a:rPr lang="en-IN" sz="2900" dirty="0" smtClean="0">
                <a:cs typeface="Times New Roman" pitchFamily="18" charset="0"/>
              </a:rPr>
              <a:t>. (2nd ed., 1587)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Hall, Edward (1498-1547). </a:t>
            </a:r>
            <a:r>
              <a:rPr lang="en-IN" sz="2900" u="sng" dirty="0" smtClean="0">
                <a:cs typeface="Times New Roman" pitchFamily="18" charset="0"/>
              </a:rPr>
              <a:t>The Union of the Two Noble and </a:t>
            </a:r>
            <a:r>
              <a:rPr lang="en-IN" sz="2900" u="sng" dirty="0" err="1" smtClean="0">
                <a:cs typeface="Times New Roman" pitchFamily="18" charset="0"/>
              </a:rPr>
              <a:t>Illustre</a:t>
            </a:r>
            <a:r>
              <a:rPr lang="en-IN" sz="2900" u="sng" dirty="0" smtClean="0">
                <a:cs typeface="Times New Roman" pitchFamily="18" charset="0"/>
              </a:rPr>
              <a:t> Families of Lancaster and York</a:t>
            </a:r>
            <a:r>
              <a:rPr lang="en-IN" sz="2900" dirty="0" smtClean="0">
                <a:cs typeface="Times New Roman" pitchFamily="18" charset="0"/>
              </a:rPr>
              <a:t> (1587 edition)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More, Thomas. </a:t>
            </a:r>
            <a:r>
              <a:rPr lang="en-IN" sz="2900" u="sng" dirty="0" smtClean="0">
                <a:cs typeface="Times New Roman" pitchFamily="18" charset="0"/>
              </a:rPr>
              <a:t>History of King Richard the </a:t>
            </a:r>
            <a:r>
              <a:rPr lang="en-IN" sz="2900" u="sng" dirty="0" err="1" smtClean="0">
                <a:cs typeface="Times New Roman" pitchFamily="18" charset="0"/>
              </a:rPr>
              <a:t>Thirde</a:t>
            </a:r>
            <a:r>
              <a:rPr lang="en-IN" sz="2900" dirty="0" smtClean="0">
                <a:cs typeface="Times New Roman" pitchFamily="18" charset="0"/>
              </a:rPr>
              <a:t>. (1543)</a:t>
            </a:r>
            <a:endParaRPr lang="en-US" sz="2900" dirty="0" smtClean="0">
              <a:cs typeface="Times New Roman" pitchFamily="18" charset="0"/>
            </a:endParaRPr>
          </a:p>
          <a:p>
            <a:pPr lvl="0" algn="just"/>
            <a:r>
              <a:rPr lang="en-IN" sz="2900" dirty="0" smtClean="0">
                <a:cs typeface="Times New Roman" pitchFamily="18" charset="0"/>
              </a:rPr>
              <a:t>William Baldwin ed. </a:t>
            </a:r>
            <a:r>
              <a:rPr lang="en-IN" sz="2900" u="sng" dirty="0" smtClean="0">
                <a:cs typeface="Times New Roman" pitchFamily="18" charset="0"/>
              </a:rPr>
              <a:t>The Mirror for Magistrates</a:t>
            </a:r>
            <a:r>
              <a:rPr lang="en-IN" sz="2900" dirty="0" smtClean="0">
                <a:cs typeface="Times New Roman" pitchFamily="18" charset="0"/>
              </a:rPr>
              <a:t> (1559 ed.) </a:t>
            </a:r>
            <a:endParaRPr lang="en-US" sz="2900" dirty="0" smtClean="0">
              <a:cs typeface="Times New Roman" pitchFamily="18" charset="0"/>
            </a:endParaRPr>
          </a:p>
          <a:p>
            <a:pPr algn="just"/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COMEDY OF ERRORS</a:t>
            </a:r>
            <a:endParaRPr lang="en-US" dirty="0" smtClean="0"/>
          </a:p>
          <a:p>
            <a:pPr lvl="0"/>
            <a:r>
              <a:rPr lang="en-IN" dirty="0" smtClean="0"/>
              <a:t>Plautus (c.254-184 BC). </a:t>
            </a:r>
            <a:r>
              <a:rPr lang="en-IN" u="sng" dirty="0" err="1" smtClean="0"/>
              <a:t>Menaechmi</a:t>
            </a:r>
            <a:r>
              <a:rPr lang="en-IN" dirty="0" smtClean="0"/>
              <a:t> (</a:t>
            </a:r>
            <a:r>
              <a:rPr lang="en-IN" dirty="0" err="1" smtClean="0"/>
              <a:t>perfromed</a:t>
            </a:r>
            <a:r>
              <a:rPr lang="en-IN" dirty="0" smtClean="0"/>
              <a:t> 1592 with English translation by William Warner, printed 1595)</a:t>
            </a:r>
            <a:endParaRPr lang="en-US" dirty="0" smtClean="0"/>
          </a:p>
          <a:p>
            <a:pPr lvl="0"/>
            <a:r>
              <a:rPr lang="en-IN" dirty="0" smtClean="0"/>
              <a:t>Plautus (c.254-184 BC). </a:t>
            </a:r>
            <a:r>
              <a:rPr lang="en-IN" u="sng" dirty="0" err="1" smtClean="0"/>
              <a:t>Amphitryon</a:t>
            </a:r>
            <a:r>
              <a:rPr lang="en-IN" dirty="0" smtClean="0"/>
              <a:t> (Latin)</a:t>
            </a:r>
            <a:endParaRPr lang="en-US" dirty="0" smtClean="0"/>
          </a:p>
          <a:p>
            <a:pPr lvl="0"/>
            <a:r>
              <a:rPr lang="en-IN" dirty="0" smtClean="0"/>
              <a:t>George Gascoigne (1542-77). </a:t>
            </a:r>
            <a:r>
              <a:rPr lang="en-IN" u="sng" dirty="0" smtClean="0"/>
              <a:t>Supposes</a:t>
            </a:r>
            <a:r>
              <a:rPr lang="en-IN" dirty="0" smtClean="0"/>
              <a:t> (performed 1566, published 1573, 1587. Translation of Italian drama , </a:t>
            </a:r>
            <a:r>
              <a:rPr lang="en-IN" u="sng" dirty="0" smtClean="0"/>
              <a:t>I </a:t>
            </a:r>
            <a:r>
              <a:rPr lang="en-IN" u="sng" dirty="0" err="1" smtClean="0"/>
              <a:t>suppositi</a:t>
            </a:r>
            <a:r>
              <a:rPr lang="en-IN" u="sng" dirty="0" smtClean="0"/>
              <a:t> </a:t>
            </a:r>
            <a:r>
              <a:rPr lang="en-IN" dirty="0" smtClean="0"/>
              <a:t>(1509)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IN" dirty="0" smtClean="0"/>
          </a:p>
          <a:p>
            <a:r>
              <a:rPr lang="en-US" b="1" dirty="0" smtClean="0"/>
              <a:t>TITUS ANDRONICUS </a:t>
            </a:r>
            <a:endParaRPr lang="en-US" dirty="0" smtClean="0"/>
          </a:p>
          <a:p>
            <a:pPr lvl="0"/>
            <a:r>
              <a:rPr lang="en-IN" dirty="0" smtClean="0"/>
              <a:t>a chapbook of "Titus Andronicus" sold by chapmen.</a:t>
            </a:r>
            <a:endParaRPr lang="en-US" dirty="0" smtClean="0"/>
          </a:p>
          <a:p>
            <a:pPr lvl="0"/>
            <a:r>
              <a:rPr lang="en-IN" dirty="0" smtClean="0"/>
              <a:t>Ovid (43 BC- AD18). </a:t>
            </a:r>
            <a:r>
              <a:rPr lang="en-IN" u="sng" dirty="0" smtClean="0"/>
              <a:t>Metamorphoses</a:t>
            </a:r>
            <a:r>
              <a:rPr lang="en-IN" dirty="0" smtClean="0"/>
              <a:t> (Arthur Golding's English translation in 1567)</a:t>
            </a:r>
            <a:endParaRPr lang="en-US" dirty="0" smtClean="0"/>
          </a:p>
          <a:p>
            <a:pPr lvl="0"/>
            <a:r>
              <a:rPr lang="en-IN" dirty="0" smtClean="0"/>
              <a:t>Seneca, </a:t>
            </a:r>
            <a:r>
              <a:rPr lang="en-IN" dirty="0" err="1" smtClean="0"/>
              <a:t>Lucius</a:t>
            </a:r>
            <a:r>
              <a:rPr lang="en-IN" dirty="0" smtClean="0"/>
              <a:t> </a:t>
            </a:r>
            <a:r>
              <a:rPr lang="en-IN" dirty="0" err="1" smtClean="0"/>
              <a:t>Annaeus</a:t>
            </a:r>
            <a:r>
              <a:rPr lang="en-IN" dirty="0" smtClean="0"/>
              <a:t> (4. BC-AD65). </a:t>
            </a:r>
            <a:r>
              <a:rPr lang="en-IN" u="sng" dirty="0" smtClean="0"/>
              <a:t>Thyestes</a:t>
            </a:r>
            <a:r>
              <a:rPr lang="en-IN" dirty="0" smtClean="0"/>
              <a:t> (English translation in 1560)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TAMING OF THE SHREW</a:t>
            </a:r>
            <a:endParaRPr lang="en-US" dirty="0" smtClean="0"/>
          </a:p>
          <a:p>
            <a:pPr lvl="0"/>
            <a:r>
              <a:rPr lang="en-IN" dirty="0" smtClean="0"/>
              <a:t>Anonymous ballad.</a:t>
            </a:r>
            <a:r>
              <a:rPr lang="en-IN" i="1" dirty="0" smtClean="0"/>
              <a:t> </a:t>
            </a:r>
            <a:r>
              <a:rPr lang="en-IN" u="sng" dirty="0" smtClean="0"/>
              <a:t>A Merry Jest of a </a:t>
            </a:r>
            <a:r>
              <a:rPr lang="en-IN" u="sng" dirty="0" err="1" smtClean="0"/>
              <a:t>Shrewede</a:t>
            </a:r>
            <a:r>
              <a:rPr lang="en-IN" u="sng" dirty="0" smtClean="0"/>
              <a:t> and </a:t>
            </a:r>
            <a:r>
              <a:rPr lang="en-IN" u="sng" dirty="0" err="1" smtClean="0"/>
              <a:t>Curste</a:t>
            </a:r>
            <a:r>
              <a:rPr lang="en-IN" u="sng" dirty="0" smtClean="0"/>
              <a:t> </a:t>
            </a:r>
            <a:r>
              <a:rPr lang="en-IN" u="sng" dirty="0" err="1" smtClean="0"/>
              <a:t>Wyfe</a:t>
            </a:r>
            <a:r>
              <a:rPr lang="en-IN" dirty="0" smtClean="0"/>
              <a:t> (printed 1550)</a:t>
            </a:r>
            <a:endParaRPr lang="en-US" dirty="0" smtClean="0"/>
          </a:p>
          <a:p>
            <a:pPr lvl="0"/>
            <a:r>
              <a:rPr lang="en-IN" dirty="0" smtClean="0"/>
              <a:t>Gascoigne, George (1542-77). </a:t>
            </a:r>
            <a:r>
              <a:rPr lang="en-IN" u="sng" dirty="0" smtClean="0"/>
              <a:t>Supposes</a:t>
            </a:r>
            <a:r>
              <a:rPr lang="en-IN" dirty="0" smtClean="0"/>
              <a:t> (performed 1566, published 1573, 1587. Translation of Italian drama , </a:t>
            </a:r>
            <a:r>
              <a:rPr lang="en-IN" u="sng" dirty="0" smtClean="0"/>
              <a:t>I </a:t>
            </a:r>
            <a:r>
              <a:rPr lang="en-IN" u="sng" dirty="0" err="1" smtClean="0"/>
              <a:t>suppositi</a:t>
            </a:r>
            <a:r>
              <a:rPr lang="en-IN" u="sng" dirty="0" smtClean="0"/>
              <a:t> </a:t>
            </a:r>
            <a:r>
              <a:rPr lang="en-IN" dirty="0" smtClean="0"/>
              <a:t>(1509)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Taming of a Shrew</a:t>
            </a:r>
            <a:r>
              <a:rPr lang="en-IN" dirty="0" smtClean="0"/>
              <a:t> (1594) SR(2.May.1594)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IN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TWO GENTLEMAN  OF VERONA</a:t>
            </a:r>
            <a:endParaRPr lang="en-US" dirty="0" smtClean="0"/>
          </a:p>
          <a:p>
            <a:pPr lvl="0"/>
            <a:r>
              <a:rPr lang="en-IN" dirty="0" smtClean="0"/>
              <a:t>Giovanni Boccaccio (1313-75). </a:t>
            </a:r>
            <a:r>
              <a:rPr lang="en-IN" u="sng" dirty="0" smtClean="0"/>
              <a:t>Decameron</a:t>
            </a:r>
            <a:r>
              <a:rPr lang="en-IN" dirty="0" smtClean="0"/>
              <a:t>10th day, the story of "Titus and </a:t>
            </a:r>
            <a:r>
              <a:rPr lang="en-IN" dirty="0" err="1" smtClean="0"/>
              <a:t>Gisippus</a:t>
            </a:r>
            <a:r>
              <a:rPr lang="en-IN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Elyot, Thomas (c.1490-1546). </a:t>
            </a:r>
            <a:r>
              <a:rPr lang="en-IN" u="sng" dirty="0" smtClean="0"/>
              <a:t>The </a:t>
            </a:r>
            <a:r>
              <a:rPr lang="en-IN" u="sng" dirty="0" err="1" smtClean="0"/>
              <a:t>Boke</a:t>
            </a:r>
            <a:r>
              <a:rPr lang="en-IN" u="sng" dirty="0" smtClean="0"/>
              <a:t> named the </a:t>
            </a:r>
            <a:r>
              <a:rPr lang="en-IN" u="sng" dirty="0" err="1" smtClean="0"/>
              <a:t>Governour</a:t>
            </a:r>
            <a:r>
              <a:rPr lang="en-IN" dirty="0" smtClean="0"/>
              <a:t>(1531)</a:t>
            </a:r>
            <a:endParaRPr lang="en-US" dirty="0" smtClean="0"/>
          </a:p>
          <a:p>
            <a:pPr lvl="0"/>
            <a:r>
              <a:rPr lang="en-IN" dirty="0" err="1" smtClean="0"/>
              <a:t>Montemayor</a:t>
            </a:r>
            <a:r>
              <a:rPr lang="en-IN" dirty="0" smtClean="0"/>
              <a:t>, Jorge de (c.1521-61). </a:t>
            </a:r>
            <a:r>
              <a:rPr lang="en-IN" u="sng" dirty="0" smtClean="0"/>
              <a:t>Diana </a:t>
            </a:r>
            <a:r>
              <a:rPr lang="en-IN" u="sng" dirty="0" err="1" smtClean="0"/>
              <a:t>Enamorada</a:t>
            </a:r>
            <a:r>
              <a:rPr lang="en-IN" dirty="0" smtClean="0"/>
              <a:t> (1542, English translation in 1582. publication in 1598) the story of "Felix and </a:t>
            </a:r>
            <a:r>
              <a:rPr lang="en-IN" dirty="0" err="1" smtClean="0"/>
              <a:t>Felismena</a:t>
            </a:r>
            <a:r>
              <a:rPr lang="en-IN" dirty="0" smtClean="0"/>
              <a:t>"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The History of Felix and </a:t>
            </a:r>
            <a:r>
              <a:rPr lang="en-IN" u="sng" dirty="0" err="1" smtClean="0"/>
              <a:t>Philiomena</a:t>
            </a:r>
            <a:r>
              <a:rPr lang="en-IN" dirty="0" smtClean="0"/>
              <a:t> (the record of the performance in 1585)</a:t>
            </a:r>
            <a:endParaRPr lang="en-US" dirty="0" smtClean="0"/>
          </a:p>
          <a:p>
            <a:pPr lvl="0"/>
            <a:r>
              <a:rPr lang="en-IN" dirty="0" smtClean="0"/>
              <a:t>Brooke, Arthur (?-1563). </a:t>
            </a:r>
            <a:r>
              <a:rPr lang="en-IN" u="sng" dirty="0" smtClean="0"/>
              <a:t>The </a:t>
            </a:r>
            <a:r>
              <a:rPr lang="en-IN" u="sng" dirty="0" err="1" smtClean="0"/>
              <a:t>Tragical</a:t>
            </a:r>
            <a:r>
              <a:rPr lang="en-IN" u="sng" dirty="0" smtClean="0"/>
              <a:t> History of </a:t>
            </a:r>
            <a:r>
              <a:rPr lang="en-IN" u="sng" dirty="0" err="1" smtClean="0"/>
              <a:t>Romeus</a:t>
            </a:r>
            <a:r>
              <a:rPr lang="en-IN" u="sng" dirty="0" smtClean="0"/>
              <a:t> and Juliet</a:t>
            </a:r>
            <a:r>
              <a:rPr lang="en-IN" dirty="0" smtClean="0"/>
              <a:t> (English translation in 1562)</a:t>
            </a:r>
            <a:endParaRPr lang="en-US" dirty="0" smtClean="0"/>
          </a:p>
          <a:p>
            <a:pPr lvl="0"/>
            <a:r>
              <a:rPr lang="en-IN" dirty="0" smtClean="0"/>
              <a:t>Lyly, John (c.1554-1606). </a:t>
            </a:r>
            <a:r>
              <a:rPr lang="en-IN" u="sng" dirty="0" err="1" smtClean="0"/>
              <a:t>Euphues</a:t>
            </a:r>
            <a:r>
              <a:rPr lang="en-IN" dirty="0" smtClean="0"/>
              <a:t> (1578)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276600"/>
          </a:xfrm>
        </p:spPr>
        <p:txBody>
          <a:bodyPr/>
          <a:lstStyle/>
          <a:p>
            <a:r>
              <a:rPr lang="en-US" b="1" dirty="0" smtClean="0"/>
              <a:t>LOVE’S LABOURS’S LOST</a:t>
            </a:r>
            <a:endParaRPr lang="en-US" dirty="0" smtClean="0"/>
          </a:p>
          <a:p>
            <a:pPr lvl="0"/>
            <a:r>
              <a:rPr lang="en-IN" dirty="0" smtClean="0"/>
              <a:t>No written source for the plot has been found.</a:t>
            </a:r>
            <a:endParaRPr lang="en-US" dirty="0" smtClean="0"/>
          </a:p>
          <a:p>
            <a:pPr lvl="0"/>
            <a:r>
              <a:rPr lang="en-IN" dirty="0" smtClean="0"/>
              <a:t>the influence of Commedia </a:t>
            </a:r>
            <a:r>
              <a:rPr lang="en-IN" dirty="0" err="1" smtClean="0"/>
              <a:t>dell'arte</a:t>
            </a:r>
            <a:endParaRPr lang="en-US" dirty="0" smtClean="0"/>
          </a:p>
          <a:p>
            <a:r>
              <a:rPr lang="en-US" b="1" dirty="0" smtClean="0"/>
              <a:t>ROMEO AND JULIET</a:t>
            </a:r>
            <a:endParaRPr lang="en-US" dirty="0" smtClean="0"/>
          </a:p>
          <a:p>
            <a:pPr lvl="0"/>
            <a:r>
              <a:rPr lang="en-IN" dirty="0" smtClean="0"/>
              <a:t>Brooke, Arthur (?-1563). </a:t>
            </a:r>
            <a:r>
              <a:rPr lang="en-IN" u="sng" dirty="0" smtClean="0"/>
              <a:t>The </a:t>
            </a:r>
            <a:r>
              <a:rPr lang="en-IN" u="sng" dirty="0" err="1" smtClean="0"/>
              <a:t>Tragical</a:t>
            </a:r>
            <a:r>
              <a:rPr lang="en-IN" u="sng" dirty="0" smtClean="0"/>
              <a:t> History of </a:t>
            </a:r>
            <a:r>
              <a:rPr lang="en-IN" u="sng" dirty="0" err="1" smtClean="0"/>
              <a:t>Romeus</a:t>
            </a:r>
            <a:r>
              <a:rPr lang="en-IN" u="sng" dirty="0" smtClean="0"/>
              <a:t> and Juliet</a:t>
            </a:r>
            <a:r>
              <a:rPr lang="en-IN" dirty="0" smtClean="0"/>
              <a:t> (English translation in 1562)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RICHARD  II</a:t>
            </a:r>
            <a:endParaRPr lang="en-US" dirty="0" smtClean="0"/>
          </a:p>
          <a:p>
            <a:pPr lvl="0"/>
            <a:r>
              <a:rPr lang="en-IN" dirty="0" smtClean="0"/>
              <a:t>Hall, Edward (1498-1547). </a:t>
            </a:r>
            <a:r>
              <a:rPr lang="en-IN" u="sng" dirty="0" smtClean="0"/>
              <a:t>The Union of the Two Noble and </a:t>
            </a:r>
            <a:r>
              <a:rPr lang="en-IN" u="sng" dirty="0" err="1" smtClean="0"/>
              <a:t>Illustre</a:t>
            </a:r>
            <a:r>
              <a:rPr lang="en-IN" u="sng" dirty="0" smtClean="0"/>
              <a:t> Families of Lancaster and York</a:t>
            </a:r>
            <a:r>
              <a:rPr lang="en-IN" dirty="0" smtClean="0"/>
              <a:t> (3rd. ed., 1550)</a:t>
            </a:r>
            <a:endParaRPr lang="en-US" dirty="0" smtClean="0"/>
          </a:p>
          <a:p>
            <a:pPr lvl="0"/>
            <a:r>
              <a:rPr lang="en-IN" dirty="0" smtClean="0"/>
              <a:t>Holinshed, Raphael (c. 1528-c. 1580). </a:t>
            </a:r>
            <a:r>
              <a:rPr lang="en-IN" u="sng" dirty="0" smtClean="0"/>
              <a:t>The Chronicles of England, Scotland and Ireland</a:t>
            </a:r>
            <a:r>
              <a:rPr lang="en-IN" dirty="0" smtClean="0"/>
              <a:t>. (2nd ed., 1587)</a:t>
            </a:r>
            <a:endParaRPr lang="en-US" dirty="0" smtClean="0"/>
          </a:p>
          <a:p>
            <a:pPr lvl="0"/>
            <a:r>
              <a:rPr lang="en-IN" dirty="0" smtClean="0"/>
              <a:t>Anonymous. </a:t>
            </a:r>
            <a:r>
              <a:rPr lang="en-IN" u="sng" dirty="0" smtClean="0"/>
              <a:t>Thomas of Woodstock</a:t>
            </a:r>
            <a:r>
              <a:rPr lang="en-IN" dirty="0" smtClean="0"/>
              <a:t> (c. 1592)</a:t>
            </a:r>
            <a:endParaRPr lang="en-US" dirty="0" smtClean="0"/>
          </a:p>
          <a:p>
            <a:pPr lvl="0"/>
            <a:r>
              <a:rPr lang="en-IN" dirty="0" smtClean="0"/>
              <a:t>Froissart, Jean(c.1337-1410). </a:t>
            </a:r>
            <a:r>
              <a:rPr lang="en-IN" u="sng" dirty="0" err="1" smtClean="0"/>
              <a:t>Chroniques</a:t>
            </a:r>
            <a:r>
              <a:rPr lang="en-IN" dirty="0" smtClean="0"/>
              <a:t> (1495?)(John </a:t>
            </a:r>
            <a:r>
              <a:rPr lang="en-IN" dirty="0" err="1" smtClean="0"/>
              <a:t>Bourchier's</a:t>
            </a:r>
            <a:r>
              <a:rPr lang="en-IN" dirty="0" smtClean="0"/>
              <a:t> English translation in 1523-5)</a:t>
            </a:r>
            <a:endParaRPr lang="en-US" dirty="0" smtClean="0"/>
          </a:p>
          <a:p>
            <a:pPr lvl="0"/>
            <a:r>
              <a:rPr lang="en-IN" dirty="0" smtClean="0"/>
              <a:t>William Baldwin ed. </a:t>
            </a:r>
            <a:r>
              <a:rPr lang="en-IN" u="sng" dirty="0" smtClean="0"/>
              <a:t>The Mirror for Magistrates</a:t>
            </a:r>
            <a:r>
              <a:rPr lang="en-IN" dirty="0" smtClean="0"/>
              <a:t> (1559 ed.)</a:t>
            </a:r>
            <a:endParaRPr lang="en-US" dirty="0" smtClean="0"/>
          </a:p>
          <a:p>
            <a:pPr lvl="0"/>
            <a:r>
              <a:rPr lang="en-IN" dirty="0" smtClean="0"/>
              <a:t>Daniel, Samuel (c.1562-1619). </a:t>
            </a:r>
            <a:r>
              <a:rPr lang="en-IN" u="sng" dirty="0" smtClean="0"/>
              <a:t>The Civil Wars between the Two Houses of Lancaster and York</a:t>
            </a:r>
            <a:r>
              <a:rPr lang="en-IN" dirty="0" smtClean="0"/>
              <a:t> (1595-1609)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320</Words>
  <Application>Microsoft Office PowerPoint</Application>
  <PresentationFormat>On-screen Show (4:3)</PresentationFormat>
  <Paragraphs>192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Topic: Sources of Shakespeare’s Plays Subject: Shakespeare(17UENC61)</vt:lpstr>
      <vt:lpstr>PLAYS: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Sources of Shakespeare’s plays, Sonnets and Poems Subject: Shakespeare(17UENC61)</dc:title>
  <dc:creator>Mathan</dc:creator>
  <cp:lastModifiedBy>Dotnet</cp:lastModifiedBy>
  <cp:revision>58</cp:revision>
  <dcterms:created xsi:type="dcterms:W3CDTF">2021-01-25T08:55:48Z</dcterms:created>
  <dcterms:modified xsi:type="dcterms:W3CDTF">2023-02-03T12:26:12Z</dcterms:modified>
</cp:coreProperties>
</file>