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0B33FE7-11DD-4692-8A6B-B98F8E00DE73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7B5F5-958A-41D1-B406-37C75B9418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3FE7-11DD-4692-8A6B-B98F8E00DE73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B5F5-958A-41D1-B406-37C75B9418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0B33FE7-11DD-4692-8A6B-B98F8E00DE73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3F7B5F5-958A-41D1-B406-37C75B9418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3FE7-11DD-4692-8A6B-B98F8E00DE73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7B5F5-958A-41D1-B406-37C75B9418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3FE7-11DD-4692-8A6B-B98F8E00DE73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3F7B5F5-958A-41D1-B406-37C75B9418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0B33FE7-11DD-4692-8A6B-B98F8E00DE73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7B5F5-958A-41D1-B406-37C75B9418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0B33FE7-11DD-4692-8A6B-B98F8E00DE73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7B5F5-958A-41D1-B406-37C75B9418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3FE7-11DD-4692-8A6B-B98F8E00DE73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7B5F5-958A-41D1-B406-37C75B9418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3FE7-11DD-4692-8A6B-B98F8E00DE73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7B5F5-958A-41D1-B406-37C75B9418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3FE7-11DD-4692-8A6B-B98F8E00DE73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7B5F5-958A-41D1-B406-37C75B9418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0B33FE7-11DD-4692-8A6B-B98F8E00DE73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3F7B5F5-958A-41D1-B406-37C75B9418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B33FE7-11DD-4692-8A6B-B98F8E00DE73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7B5F5-958A-41D1-B406-37C75B9418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82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English for enrichment- I</a:t>
            </a:r>
            <a:br>
              <a:rPr lang="en-US" dirty="0" smtClean="0"/>
            </a:br>
            <a:r>
              <a:rPr lang="en-US" dirty="0" smtClean="0"/>
              <a:t>unit – iv grammar</a:t>
            </a:r>
            <a:br>
              <a:rPr lang="en-US" dirty="0" smtClean="0"/>
            </a:br>
            <a:r>
              <a:rPr lang="en-US" dirty="0" smtClean="0"/>
              <a:t>Topic: Pronoun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429000"/>
            <a:ext cx="7543800" cy="19812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Mathan</a:t>
            </a:r>
            <a:r>
              <a:rPr lang="en-US" dirty="0" smtClean="0"/>
              <a:t> M</a:t>
            </a:r>
          </a:p>
          <a:p>
            <a:pPr algn="ctr"/>
            <a:r>
              <a:rPr lang="en-US" dirty="0" smtClean="0"/>
              <a:t>Assistant professor </a:t>
            </a:r>
            <a:r>
              <a:rPr lang="en-US" dirty="0" smtClean="0"/>
              <a:t>of English</a:t>
            </a:r>
          </a:p>
          <a:p>
            <a:pPr algn="ctr"/>
            <a:r>
              <a:rPr lang="en-US" dirty="0" err="1" smtClean="0"/>
              <a:t>Hajee</a:t>
            </a:r>
            <a:r>
              <a:rPr lang="en-US" dirty="0" smtClean="0"/>
              <a:t> </a:t>
            </a:r>
            <a:r>
              <a:rPr lang="en-US" dirty="0" err="1" smtClean="0"/>
              <a:t>karutha</a:t>
            </a:r>
            <a:r>
              <a:rPr lang="en-US" dirty="0" smtClean="0"/>
              <a:t> </a:t>
            </a:r>
            <a:r>
              <a:rPr lang="en-US" dirty="0" err="1" smtClean="0"/>
              <a:t>Rowther</a:t>
            </a:r>
            <a:r>
              <a:rPr lang="en-US" dirty="0" smtClean="0"/>
              <a:t> </a:t>
            </a:r>
            <a:r>
              <a:rPr lang="en-US" dirty="0" err="1" smtClean="0"/>
              <a:t>Howdia</a:t>
            </a:r>
            <a:r>
              <a:rPr lang="en-US" dirty="0" smtClean="0"/>
              <a:t> College(Autonomous)</a:t>
            </a:r>
          </a:p>
          <a:p>
            <a:pPr algn="ctr"/>
            <a:r>
              <a:rPr lang="en-US" dirty="0" err="1" smtClean="0"/>
              <a:t>Uthamapalayam</a:t>
            </a:r>
            <a:r>
              <a:rPr lang="en-US" smtClean="0"/>
              <a:t>- 625533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the  correct relative pronoun </a:t>
            </a:r>
            <a:br>
              <a:rPr lang="en-US" dirty="0" smtClean="0"/>
            </a:br>
            <a:r>
              <a:rPr lang="en-US" dirty="0" smtClean="0"/>
              <a:t>who/which/that/whom/whose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 man </a:t>
            </a:r>
            <a:r>
              <a:rPr lang="en-US" u="sng" dirty="0" smtClean="0"/>
              <a:t>who</a:t>
            </a:r>
            <a:r>
              <a:rPr lang="en-US" dirty="0" smtClean="0"/>
              <a:t> came first in the 100-metre race broke the world record.</a:t>
            </a:r>
          </a:p>
          <a:p>
            <a:pPr lvl="0"/>
            <a:r>
              <a:rPr lang="en-US" dirty="0" smtClean="0"/>
              <a:t>At the zoo, there is a parrot </a:t>
            </a:r>
            <a:r>
              <a:rPr lang="en-US" u="sng" dirty="0" smtClean="0"/>
              <a:t>which </a:t>
            </a:r>
            <a:r>
              <a:rPr lang="en-US" dirty="0" smtClean="0"/>
              <a:t>can talk to the people.</a:t>
            </a:r>
          </a:p>
          <a:p>
            <a:pPr lvl="0"/>
            <a:r>
              <a:rPr lang="en-US" dirty="0" smtClean="0"/>
              <a:t>Do you know the woman </a:t>
            </a:r>
            <a:r>
              <a:rPr lang="en-US" u="sng" dirty="0" smtClean="0"/>
              <a:t>whose</a:t>
            </a:r>
            <a:r>
              <a:rPr lang="en-US" dirty="0" smtClean="0"/>
              <a:t> son is a famous actor?</a:t>
            </a:r>
          </a:p>
          <a:p>
            <a:pPr lvl="0"/>
            <a:r>
              <a:rPr lang="en-US" dirty="0" smtClean="0"/>
              <a:t>I really like the suit </a:t>
            </a:r>
            <a:r>
              <a:rPr lang="en-US" u="sng" dirty="0" smtClean="0"/>
              <a:t>that </a:t>
            </a:r>
            <a:r>
              <a:rPr lang="en-US" dirty="0" smtClean="0"/>
              <a:t>you bought for the wedding!</a:t>
            </a:r>
          </a:p>
          <a:p>
            <a:pPr lvl="0"/>
            <a:r>
              <a:rPr lang="en-US" dirty="0" smtClean="0"/>
              <a:t>It was my brother </a:t>
            </a:r>
            <a:r>
              <a:rPr lang="en-US" u="sng" dirty="0" smtClean="0"/>
              <a:t>whom</a:t>
            </a:r>
            <a:r>
              <a:rPr lang="en-US" dirty="0" smtClean="0"/>
              <a:t> I entrusted with looking after my baby.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Did you see the car </a:t>
            </a:r>
            <a:r>
              <a:rPr lang="en-US" u="sng" dirty="0" smtClean="0"/>
              <a:t>that </a:t>
            </a:r>
            <a:r>
              <a:rPr lang="en-US" dirty="0" smtClean="0"/>
              <a:t>was driving much too fast?</a:t>
            </a:r>
          </a:p>
          <a:p>
            <a:pPr lvl="0"/>
            <a:r>
              <a:rPr lang="en-US" dirty="0" smtClean="0"/>
              <a:t>It was very sad to see the bird </a:t>
            </a:r>
            <a:r>
              <a:rPr lang="en-US" u="sng" dirty="0" smtClean="0"/>
              <a:t>whose</a:t>
            </a:r>
            <a:r>
              <a:rPr lang="en-US" dirty="0" smtClean="0"/>
              <a:t>  wing was broken.</a:t>
            </a:r>
          </a:p>
          <a:p>
            <a:pPr lvl="0"/>
            <a:r>
              <a:rPr lang="en-US" dirty="0" smtClean="0"/>
              <a:t>Today, I saw the woman</a:t>
            </a:r>
            <a:r>
              <a:rPr lang="en-US" u="sng" dirty="0" smtClean="0"/>
              <a:t> who</a:t>
            </a:r>
            <a:r>
              <a:rPr lang="en-US" dirty="0" smtClean="0"/>
              <a:t> always helps grandma with her shopping.</a:t>
            </a:r>
          </a:p>
          <a:p>
            <a:pPr lvl="0"/>
            <a:r>
              <a:rPr lang="en-US" dirty="0" smtClean="0"/>
              <a:t>Do you like the new plants </a:t>
            </a:r>
            <a:r>
              <a:rPr lang="en-US" u="sng" dirty="0" smtClean="0"/>
              <a:t>which</a:t>
            </a:r>
            <a:r>
              <a:rPr lang="en-US" dirty="0" smtClean="0"/>
              <a:t> I bought for the living room?</a:t>
            </a:r>
          </a:p>
          <a:p>
            <a:pPr lvl="0"/>
            <a:r>
              <a:rPr lang="en-US" dirty="0" smtClean="0"/>
              <a:t>I was offered a job by the manager of the company,</a:t>
            </a:r>
            <a:r>
              <a:rPr lang="en-US" u="sng" dirty="0" smtClean="0"/>
              <a:t> who</a:t>
            </a:r>
            <a:r>
              <a:rPr lang="en-US" dirty="0" smtClean="0"/>
              <a:t> I met at the interview.</a:t>
            </a:r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Look at that dog </a:t>
            </a:r>
            <a:r>
              <a:rPr lang="en-US" u="sng" dirty="0" smtClean="0"/>
              <a:t>which </a:t>
            </a:r>
            <a:r>
              <a:rPr lang="en-US" dirty="0" smtClean="0"/>
              <a:t>is chasing its own tail!</a:t>
            </a:r>
          </a:p>
          <a:p>
            <a:pPr lvl="0"/>
            <a:r>
              <a:rPr lang="en-US" dirty="0" smtClean="0"/>
              <a:t>Becky and Amy are two sisters </a:t>
            </a:r>
            <a:r>
              <a:rPr lang="en-US" u="sng" dirty="0" smtClean="0"/>
              <a:t>whose</a:t>
            </a:r>
            <a:r>
              <a:rPr lang="en-US" dirty="0" smtClean="0"/>
              <a:t> faces look very much alike.</a:t>
            </a:r>
          </a:p>
          <a:p>
            <a:pPr lvl="0"/>
            <a:r>
              <a:rPr lang="en-US" dirty="0" smtClean="0"/>
              <a:t>This is the newest phone </a:t>
            </a:r>
            <a:r>
              <a:rPr lang="en-US" u="sng" dirty="0" smtClean="0"/>
              <a:t>that</a:t>
            </a:r>
            <a:r>
              <a:rPr lang="en-US" dirty="0" smtClean="0"/>
              <a:t> you can buy in the shops.</a:t>
            </a:r>
          </a:p>
          <a:p>
            <a:pPr lvl="0"/>
            <a:r>
              <a:rPr lang="en-US" dirty="0" smtClean="0"/>
              <a:t>Harriet Shaw was the name of the girl </a:t>
            </a:r>
            <a:r>
              <a:rPr lang="en-US" u="sng" dirty="0" smtClean="0"/>
              <a:t>whom</a:t>
            </a:r>
            <a:r>
              <a:rPr lang="en-US" dirty="0" smtClean="0"/>
              <a:t> he wanted to give a valentine’s present to.</a:t>
            </a:r>
          </a:p>
          <a:p>
            <a:pPr lvl="0"/>
            <a:r>
              <a:rPr lang="en-US" dirty="0" smtClean="0"/>
              <a:t>I need someone </a:t>
            </a:r>
            <a:r>
              <a:rPr lang="en-US" u="sng" dirty="0" smtClean="0"/>
              <a:t>who</a:t>
            </a:r>
            <a:r>
              <a:rPr lang="en-US" dirty="0" smtClean="0"/>
              <a:t> can fix my washing machine.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5334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Pronoun is a word that stands for a noun. </a:t>
            </a:r>
          </a:p>
          <a:p>
            <a:pPr>
              <a:buNone/>
            </a:pPr>
            <a:r>
              <a:rPr lang="en-US" sz="4000" dirty="0" smtClean="0"/>
              <a:t>		</a:t>
            </a:r>
            <a:r>
              <a:rPr lang="en-US" sz="4000" dirty="0" smtClean="0">
                <a:solidFill>
                  <a:srgbClr val="C00000"/>
                </a:solidFill>
              </a:rPr>
              <a:t>Ravi</a:t>
            </a:r>
            <a:r>
              <a:rPr lang="en-US" sz="4000" dirty="0" smtClean="0"/>
              <a:t> is a driver.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He </a:t>
            </a:r>
            <a:r>
              <a:rPr lang="en-US" sz="4000" dirty="0" smtClean="0"/>
              <a:t>is thirty years old. </a:t>
            </a:r>
          </a:p>
          <a:p>
            <a:pPr>
              <a:buNone/>
            </a:pPr>
            <a:r>
              <a:rPr lang="en-US" sz="4000" dirty="0" smtClean="0"/>
              <a:t>		</a:t>
            </a:r>
            <a:r>
              <a:rPr lang="en-US" sz="4000" dirty="0" err="1" smtClean="0">
                <a:solidFill>
                  <a:srgbClr val="C00000"/>
                </a:solidFill>
              </a:rPr>
              <a:t>Lata</a:t>
            </a:r>
            <a:r>
              <a:rPr lang="en-US" sz="4000" dirty="0" smtClean="0"/>
              <a:t> is a teacher.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She </a:t>
            </a:r>
            <a:r>
              <a:rPr lang="en-US" sz="4000" dirty="0" smtClean="0"/>
              <a:t>has two children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en-US" sz="3000" dirty="0" smtClean="0"/>
              <a:t>Personal Pronoun </a:t>
            </a:r>
          </a:p>
          <a:p>
            <a:pPr lvl="1">
              <a:buNone/>
            </a:pPr>
            <a:r>
              <a:rPr lang="en-US" sz="3000" dirty="0" smtClean="0"/>
              <a:t>		 	singular 			Plural </a:t>
            </a:r>
          </a:p>
          <a:p>
            <a:pPr lvl="1">
              <a:buNone/>
            </a:pPr>
            <a:r>
              <a:rPr lang="en-US" sz="3000" dirty="0" smtClean="0"/>
              <a:t>		</a:t>
            </a:r>
            <a:r>
              <a:rPr lang="en-US" sz="3000" u="sng" dirty="0" smtClean="0"/>
              <a:t>First person</a:t>
            </a:r>
          </a:p>
          <a:p>
            <a:pPr lvl="1">
              <a:buNone/>
            </a:pPr>
            <a:r>
              <a:rPr lang="en-US" sz="3000" dirty="0" smtClean="0"/>
              <a:t>			     I				  WE</a:t>
            </a:r>
          </a:p>
          <a:p>
            <a:pPr lvl="1">
              <a:buNone/>
            </a:pPr>
            <a:r>
              <a:rPr lang="en-US" sz="3000" dirty="0" smtClean="0"/>
              <a:t>		</a:t>
            </a:r>
            <a:r>
              <a:rPr lang="en-US" sz="3000" u="sng" dirty="0" smtClean="0"/>
              <a:t>Second Person</a:t>
            </a:r>
          </a:p>
          <a:p>
            <a:pPr lvl="1">
              <a:buNone/>
            </a:pPr>
            <a:r>
              <a:rPr lang="en-US" sz="3000" dirty="0" smtClean="0"/>
              <a:t>			  YOU			  </a:t>
            </a:r>
            <a:r>
              <a:rPr lang="en-US" sz="3000" dirty="0" err="1" smtClean="0"/>
              <a:t>YOU</a:t>
            </a:r>
            <a:endParaRPr lang="en-US" sz="3000" dirty="0" smtClean="0"/>
          </a:p>
          <a:p>
            <a:pPr lvl="1">
              <a:buNone/>
            </a:pPr>
            <a:r>
              <a:rPr lang="en-US" sz="3000" dirty="0" smtClean="0"/>
              <a:t>		</a:t>
            </a:r>
            <a:r>
              <a:rPr lang="en-US" sz="3000" u="sng" dirty="0" smtClean="0"/>
              <a:t>Third Person</a:t>
            </a:r>
          </a:p>
          <a:p>
            <a:pPr lvl="1">
              <a:buNone/>
            </a:pPr>
            <a:r>
              <a:rPr lang="en-US" sz="3000" dirty="0" smtClean="0"/>
              <a:t>			   HE,</a:t>
            </a:r>
          </a:p>
          <a:p>
            <a:pPr lvl="1">
              <a:buNone/>
            </a:pPr>
            <a:r>
              <a:rPr lang="en-US" sz="3000" dirty="0" smtClean="0"/>
              <a:t>			  SHE,				   THEY</a:t>
            </a:r>
          </a:p>
          <a:p>
            <a:pPr lvl="1">
              <a:buNone/>
            </a:pPr>
            <a:r>
              <a:rPr lang="en-US" sz="3000" dirty="0" smtClean="0"/>
              <a:t>			    IT. </a:t>
            </a:r>
          </a:p>
          <a:p>
            <a:pPr lvl="1">
              <a:buNone/>
            </a:pPr>
            <a:r>
              <a:rPr lang="en-US" sz="3000" dirty="0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Personal pronouns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-1" y="1523999"/>
          <a:ext cx="9144001" cy="52882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4712"/>
                <a:gridCol w="979131"/>
                <a:gridCol w="125112"/>
                <a:gridCol w="935615"/>
                <a:gridCol w="1022648"/>
                <a:gridCol w="1017208"/>
                <a:gridCol w="859460"/>
                <a:gridCol w="125112"/>
                <a:gridCol w="973691"/>
                <a:gridCol w="935615"/>
                <a:gridCol w="905697"/>
              </a:tblGrid>
              <a:tr h="891999"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Subject </a:t>
                      </a:r>
                      <a:endParaRPr lang="en-US" sz="2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Object </a:t>
                      </a:r>
                      <a:endParaRPr lang="en-US" sz="2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Possessive</a:t>
                      </a:r>
                      <a:r>
                        <a:rPr lang="en-US" sz="2500" baseline="0" dirty="0" smtClean="0"/>
                        <a:t> pronoun</a:t>
                      </a:r>
                      <a:endParaRPr lang="en-US" sz="2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smtClean="0"/>
                        <a:t>Possessive Adjective</a:t>
                      </a:r>
                      <a:endParaRPr lang="en-US" sz="2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3428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FF0000"/>
                          </a:solidFill>
                        </a:rPr>
                        <a:t>Singular</a:t>
                      </a:r>
                      <a:r>
                        <a:rPr lang="en-US" sz="17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B050"/>
                          </a:solidFill>
                        </a:rPr>
                        <a:t>Plural</a:t>
                      </a:r>
                      <a:endParaRPr lang="en-US" sz="17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FF0000"/>
                          </a:solidFill>
                        </a:rPr>
                        <a:t>Singular</a:t>
                      </a:r>
                      <a:endParaRPr lang="en-US" sz="1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rgbClr val="00B050"/>
                          </a:solidFill>
                        </a:rPr>
                        <a:t>Plural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FF0000"/>
                          </a:solidFill>
                        </a:rPr>
                        <a:t>Singular</a:t>
                      </a:r>
                      <a:endParaRPr lang="en-US" sz="1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rgbClr val="00B050"/>
                          </a:solidFill>
                        </a:rPr>
                        <a:t>Plural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FF0000"/>
                          </a:solidFill>
                        </a:rPr>
                        <a:t>Singular</a:t>
                      </a:r>
                      <a:endParaRPr lang="en-US" sz="1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rgbClr val="00B050"/>
                          </a:solidFill>
                        </a:rPr>
                        <a:t>Plural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5128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en-US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00B050"/>
                          </a:solidFill>
                        </a:rPr>
                        <a:t>we</a:t>
                      </a:r>
                      <a:endParaRPr lang="en-US" sz="3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US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00B050"/>
                          </a:solidFill>
                        </a:rPr>
                        <a:t>us</a:t>
                      </a:r>
                      <a:endParaRPr lang="en-US" sz="3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solidFill>
                            <a:srgbClr val="FF0000"/>
                          </a:solidFill>
                        </a:rPr>
                        <a:t>mine</a:t>
                      </a:r>
                    </a:p>
                    <a:p>
                      <a:pPr algn="ctr"/>
                      <a:endParaRPr lang="en-US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00B050"/>
                          </a:solidFill>
                        </a:rPr>
                        <a:t>ours</a:t>
                      </a:r>
                      <a:endParaRPr lang="en-US" sz="3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</a:rPr>
                        <a:t>my</a:t>
                      </a:r>
                      <a:endParaRPr lang="en-US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00B050"/>
                          </a:solidFill>
                        </a:rPr>
                        <a:t>our</a:t>
                      </a:r>
                      <a:endParaRPr lang="en-US" sz="3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5128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II Person</a:t>
                      </a:r>
                      <a:endParaRPr lang="en-US" sz="3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002060"/>
                          </a:solidFill>
                        </a:rPr>
                        <a:t>you</a:t>
                      </a:r>
                      <a:endParaRPr lang="en-US" sz="3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5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002060"/>
                          </a:solidFill>
                        </a:rPr>
                        <a:t>you</a:t>
                      </a:r>
                      <a:endParaRPr lang="en-US" sz="3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5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002060"/>
                          </a:solidFill>
                        </a:rPr>
                        <a:t>yours</a:t>
                      </a:r>
                      <a:endParaRPr lang="en-US" sz="3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5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002060"/>
                          </a:solidFill>
                        </a:rPr>
                        <a:t>your</a:t>
                      </a:r>
                      <a:endParaRPr lang="en-US" sz="3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5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3428">
                <a:tc rowSpan="3"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III Person</a:t>
                      </a:r>
                      <a:endParaRPr lang="en-US" sz="3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</a:rPr>
                        <a:t>he</a:t>
                      </a:r>
                      <a:endParaRPr lang="en-US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300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en-US" sz="3000" dirty="0" smtClean="0">
                          <a:solidFill>
                            <a:srgbClr val="00B050"/>
                          </a:solidFill>
                        </a:rPr>
                        <a:t>they</a:t>
                      </a:r>
                      <a:endParaRPr lang="en-US" sz="3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</a:rPr>
                        <a:t>him</a:t>
                      </a:r>
                      <a:endParaRPr lang="en-US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300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en-US" sz="3000" dirty="0" smtClean="0">
                          <a:solidFill>
                            <a:srgbClr val="00B050"/>
                          </a:solidFill>
                        </a:rPr>
                        <a:t>them</a:t>
                      </a:r>
                      <a:endParaRPr lang="en-US" sz="3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</a:rPr>
                        <a:t>his</a:t>
                      </a:r>
                      <a:endParaRPr lang="en-US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endParaRPr lang="en-US" sz="300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en-US" sz="3000" dirty="0" smtClean="0">
                          <a:solidFill>
                            <a:srgbClr val="00B050"/>
                          </a:solidFill>
                        </a:rPr>
                        <a:t>Theirs</a:t>
                      </a:r>
                      <a:endParaRPr lang="en-US" sz="3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 hMerge="1">
                  <a:txBody>
                    <a:bodyPr/>
                    <a:lstStyle/>
                    <a:p>
                      <a:endParaRPr lang="en-US" sz="25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</a:rPr>
                        <a:t>his</a:t>
                      </a:r>
                      <a:endParaRPr lang="en-US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300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en-US" sz="3000" dirty="0" smtClean="0">
                          <a:solidFill>
                            <a:srgbClr val="00B050"/>
                          </a:solidFill>
                        </a:rPr>
                        <a:t>their</a:t>
                      </a:r>
                      <a:endParaRPr lang="en-US" sz="3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3428">
                <a:tc vMerge="1">
                  <a:txBody>
                    <a:bodyPr/>
                    <a:lstStyle/>
                    <a:p>
                      <a:endParaRPr lang="en-US" sz="25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</a:rPr>
                        <a:t>She </a:t>
                      </a:r>
                      <a:endParaRPr lang="en-US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5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</a:rPr>
                        <a:t>her</a:t>
                      </a:r>
                      <a:endParaRPr lang="en-US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25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</a:rPr>
                        <a:t>hers</a:t>
                      </a:r>
                      <a:endParaRPr lang="en-US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en-US" sz="25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</a:rPr>
                        <a:t>her</a:t>
                      </a:r>
                      <a:endParaRPr lang="en-US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25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3428">
                <a:tc vMerge="1">
                  <a:txBody>
                    <a:bodyPr/>
                    <a:lstStyle/>
                    <a:p>
                      <a:endParaRPr lang="en-US" sz="25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</a:rPr>
                        <a:t>It </a:t>
                      </a:r>
                      <a:endParaRPr lang="en-US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5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</a:rPr>
                        <a:t>it</a:t>
                      </a:r>
                      <a:endParaRPr lang="en-US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25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</a:rPr>
                        <a:t>its</a:t>
                      </a:r>
                      <a:endParaRPr lang="en-US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en-US" sz="25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</a:rPr>
                        <a:t>its</a:t>
                      </a:r>
                      <a:endParaRPr lang="en-US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25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Reflexive Pronoun</a:t>
            </a:r>
          </a:p>
          <a:p>
            <a:pPr lvl="1">
              <a:buNone/>
            </a:pPr>
            <a:r>
              <a:rPr lang="en-US" sz="3500" dirty="0" smtClean="0"/>
              <a:t>	Action is done to the doer</a:t>
            </a:r>
          </a:p>
          <a:p>
            <a:pPr lvl="1">
              <a:buNone/>
            </a:pPr>
            <a:r>
              <a:rPr lang="en-US" sz="3500" dirty="0" smtClean="0"/>
              <a:t>	</a:t>
            </a:r>
            <a:r>
              <a:rPr lang="en-US" sz="3500" i="1" dirty="0" smtClean="0">
                <a:solidFill>
                  <a:schemeClr val="accent2">
                    <a:lumMod val="75000"/>
                  </a:schemeClr>
                </a:solidFill>
              </a:rPr>
              <a:t>myself, ourselves, yourself, yourselves, himself, herself, itself, themselves</a:t>
            </a:r>
          </a:p>
          <a:p>
            <a:pPr lvl="1">
              <a:buNone/>
            </a:pPr>
            <a:r>
              <a:rPr lang="en-US" sz="3500" i="1" dirty="0" smtClean="0">
                <a:solidFill>
                  <a:schemeClr val="accent2">
                    <a:lumMod val="75000"/>
                  </a:schemeClr>
                </a:solidFill>
              </a:rPr>
              <a:t>			</a:t>
            </a:r>
            <a:r>
              <a:rPr lang="en-US" sz="3500" dirty="0" smtClean="0"/>
              <a:t>Ex: I hurt </a:t>
            </a:r>
            <a:r>
              <a:rPr lang="en-US" sz="3500" i="1" dirty="0" smtClean="0">
                <a:solidFill>
                  <a:schemeClr val="accent5">
                    <a:lumMod val="75000"/>
                  </a:schemeClr>
                </a:solidFill>
              </a:rPr>
              <a:t>myself</a:t>
            </a:r>
          </a:p>
          <a:p>
            <a:r>
              <a:rPr lang="en-US" sz="3500" dirty="0" smtClean="0"/>
              <a:t>Emphatic pronouns</a:t>
            </a:r>
          </a:p>
          <a:p>
            <a:pPr lvl="1">
              <a:buNone/>
            </a:pPr>
            <a:r>
              <a:rPr lang="en-US" sz="3500" dirty="0" smtClean="0"/>
              <a:t>	I </a:t>
            </a:r>
            <a:r>
              <a:rPr lang="en-US" sz="3500" i="1" dirty="0" smtClean="0">
                <a:solidFill>
                  <a:schemeClr val="accent5">
                    <a:lumMod val="75000"/>
                  </a:schemeClr>
                </a:solidFill>
              </a:rPr>
              <a:t>myself </a:t>
            </a:r>
            <a:r>
              <a:rPr lang="en-US" sz="3500" dirty="0" smtClean="0"/>
              <a:t>saw her going to the school</a:t>
            </a:r>
            <a:endParaRPr lang="en-US" sz="35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Demonstrative Pronouns</a:t>
            </a:r>
          </a:p>
          <a:p>
            <a:pPr>
              <a:buNone/>
            </a:pPr>
            <a:r>
              <a:rPr lang="en-US" sz="3500" dirty="0" smtClean="0"/>
              <a:t>		</a:t>
            </a:r>
            <a:r>
              <a:rPr lang="en-US" sz="3500" i="1" dirty="0" smtClean="0">
                <a:solidFill>
                  <a:schemeClr val="accent4">
                    <a:lumMod val="75000"/>
                  </a:schemeClr>
                </a:solidFill>
              </a:rPr>
              <a:t>this, that, these, those </a:t>
            </a:r>
            <a:endParaRPr lang="en-US" sz="3500" dirty="0" smtClean="0"/>
          </a:p>
          <a:p>
            <a:pPr>
              <a:buNone/>
            </a:pPr>
            <a:r>
              <a:rPr lang="en-US" sz="3500" i="1" dirty="0" smtClean="0">
                <a:solidFill>
                  <a:schemeClr val="accent4">
                    <a:lumMod val="75000"/>
                  </a:schemeClr>
                </a:solidFill>
              </a:rPr>
              <a:t>			</a:t>
            </a:r>
            <a:r>
              <a:rPr lang="en-US" sz="3500" i="1" dirty="0" smtClean="0"/>
              <a:t>They answer the question ‘which?’</a:t>
            </a:r>
          </a:p>
          <a:p>
            <a:pPr>
              <a:buNone/>
            </a:pPr>
            <a:r>
              <a:rPr lang="en-US" sz="3500" i="1" dirty="0" smtClean="0"/>
              <a:t>		</a:t>
            </a:r>
            <a:r>
              <a:rPr lang="en-US" sz="3500" i="1" dirty="0" smtClean="0">
                <a:solidFill>
                  <a:schemeClr val="accent1">
                    <a:lumMod val="75000"/>
                  </a:schemeClr>
                </a:solidFill>
              </a:rPr>
              <a:t>This</a:t>
            </a:r>
            <a:r>
              <a:rPr lang="en-US" sz="3500" i="1" dirty="0" smtClean="0"/>
              <a:t> </a:t>
            </a:r>
            <a:r>
              <a:rPr lang="en-US" sz="3500" dirty="0" smtClean="0"/>
              <a:t>is new pen 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Indefinite pronouns</a:t>
            </a:r>
          </a:p>
          <a:p>
            <a:pPr>
              <a:buNone/>
            </a:pPr>
            <a:r>
              <a:rPr lang="en-US" dirty="0" smtClean="0"/>
              <a:t>		The indefinite pronouns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are one, some, few, every one, everybody and many.</a:t>
            </a:r>
          </a:p>
          <a:p>
            <a:pPr>
              <a:buNone/>
            </a:pPr>
            <a:r>
              <a:rPr lang="en-US" dirty="0" smtClean="0"/>
              <a:t>		do not specify the nouns ; stand for</a:t>
            </a:r>
          </a:p>
          <a:p>
            <a:pPr>
              <a:buNone/>
            </a:pPr>
            <a:r>
              <a:rPr lang="en-US" dirty="0" smtClean="0"/>
              <a:t>			Ex: </a:t>
            </a:r>
            <a:r>
              <a:rPr lang="en-US" i="1" dirty="0" smtClean="0">
                <a:solidFill>
                  <a:srgbClr val="0070C0"/>
                </a:solidFill>
              </a:rPr>
              <a:t>Some</a:t>
            </a:r>
            <a:r>
              <a:rPr lang="en-US" dirty="0" smtClean="0"/>
              <a:t> were released later</a:t>
            </a:r>
          </a:p>
          <a:p>
            <a:r>
              <a:rPr lang="en-US" dirty="0" smtClean="0"/>
              <a:t>Distributive pronouns</a:t>
            </a:r>
          </a:p>
          <a:p>
            <a:pPr lvl="1"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each, either, neither </a:t>
            </a:r>
          </a:p>
          <a:p>
            <a:pPr>
              <a:buNone/>
            </a:pPr>
            <a:r>
              <a:rPr lang="en-US" dirty="0" smtClean="0"/>
              <a:t>		refer people </a:t>
            </a:r>
            <a:r>
              <a:rPr lang="en-US" smtClean="0"/>
              <a:t>or things </a:t>
            </a:r>
            <a:r>
              <a:rPr lang="en-US" dirty="0" smtClean="0"/>
              <a:t>individually</a:t>
            </a:r>
          </a:p>
          <a:p>
            <a:pPr>
              <a:buNone/>
            </a:pPr>
            <a:r>
              <a:rPr lang="en-US" dirty="0" smtClean="0"/>
              <a:t>		always in the singular form </a:t>
            </a:r>
          </a:p>
          <a:p>
            <a:pPr>
              <a:buNone/>
            </a:pPr>
            <a:r>
              <a:rPr lang="en-US" dirty="0" smtClean="0"/>
              <a:t>		Followed by a singular verb</a:t>
            </a:r>
          </a:p>
          <a:p>
            <a:pPr>
              <a:buNone/>
            </a:pPr>
            <a:r>
              <a:rPr lang="en-US" dirty="0" smtClean="0"/>
              <a:t>			Ex: </a:t>
            </a:r>
            <a:r>
              <a:rPr lang="en-US" dirty="0" smtClean="0">
                <a:solidFill>
                  <a:srgbClr val="0070C0"/>
                </a:solidFill>
              </a:rPr>
              <a:t>Each </a:t>
            </a:r>
            <a:r>
              <a:rPr lang="en-US" dirty="0" smtClean="0"/>
              <a:t>of them </a:t>
            </a:r>
            <a:r>
              <a:rPr lang="en-US" dirty="0" smtClean="0">
                <a:solidFill>
                  <a:srgbClr val="00B050"/>
                </a:solidFill>
              </a:rPr>
              <a:t>has</a:t>
            </a:r>
            <a:r>
              <a:rPr lang="en-US" dirty="0" smtClean="0"/>
              <a:t> a stick in hand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Interrogative pronouns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who, whom, whose, what, which</a:t>
            </a:r>
          </a:p>
          <a:p>
            <a:pPr lvl="1">
              <a:buNone/>
            </a:pPr>
            <a:r>
              <a:rPr lang="en-US" dirty="0" smtClean="0"/>
              <a:t>			used for asking questions 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Who</a:t>
            </a:r>
            <a:r>
              <a:rPr lang="en-US" dirty="0" smtClean="0"/>
              <a:t> is that tall man?</a:t>
            </a:r>
          </a:p>
          <a:p>
            <a:r>
              <a:rPr lang="en-US" dirty="0" smtClean="0"/>
              <a:t>Relative pronouns</a:t>
            </a:r>
          </a:p>
          <a:p>
            <a:pPr lvl="2">
              <a:buNone/>
            </a:pPr>
            <a:r>
              <a:rPr lang="en-US" sz="2600" dirty="0" smtClean="0"/>
              <a:t>	</a:t>
            </a:r>
            <a:r>
              <a:rPr lang="en-US" sz="2400" dirty="0" smtClean="0"/>
              <a:t>Used to join two sentences </a:t>
            </a:r>
            <a:endParaRPr lang="en-US" sz="2600" dirty="0" smtClean="0"/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who, Whom, whose, which, that</a:t>
            </a:r>
          </a:p>
          <a:p>
            <a:pPr lvl="1">
              <a:buNone/>
            </a:pPr>
            <a:r>
              <a:rPr lang="en-US" dirty="0" smtClean="0"/>
              <a:t>			This is the boy </a:t>
            </a:r>
            <a:r>
              <a:rPr lang="en-US" dirty="0" smtClean="0">
                <a:solidFill>
                  <a:srgbClr val="0070C0"/>
                </a:solidFill>
              </a:rPr>
              <a:t>who </a:t>
            </a:r>
            <a:r>
              <a:rPr lang="en-US" dirty="0" smtClean="0"/>
              <a:t>got first prize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Who</a:t>
            </a:r>
            <a:r>
              <a:rPr lang="en-US" dirty="0" smtClean="0"/>
              <a:t> is used for </a:t>
            </a:r>
            <a:r>
              <a:rPr lang="en-US" dirty="0" smtClean="0">
                <a:solidFill>
                  <a:srgbClr val="C00000"/>
                </a:solidFill>
              </a:rPr>
              <a:t>human beings or animals 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Which</a:t>
            </a:r>
            <a:r>
              <a:rPr lang="en-US" dirty="0" smtClean="0"/>
              <a:t> is used for</a:t>
            </a:r>
            <a:r>
              <a:rPr lang="en-US" dirty="0" smtClean="0">
                <a:solidFill>
                  <a:srgbClr val="C00000"/>
                </a:solidFill>
              </a:rPr>
              <a:t> things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That </a:t>
            </a:r>
            <a:r>
              <a:rPr lang="en-US" dirty="0" smtClean="0"/>
              <a:t>may be used for human beings animals and things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325</TotalTime>
  <Words>133</Words>
  <Application>Microsoft Office PowerPoint</Application>
  <PresentationFormat>On-screen Show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English for enrichment- I unit – iv grammar Topic: Pronoun</vt:lpstr>
      <vt:lpstr>Pronoun</vt:lpstr>
      <vt:lpstr>Kinds of pronoun</vt:lpstr>
      <vt:lpstr>Forms of Personal pronouns</vt:lpstr>
      <vt:lpstr>Slide 5</vt:lpstr>
      <vt:lpstr>Slide 6</vt:lpstr>
      <vt:lpstr>Slide 7</vt:lpstr>
      <vt:lpstr>Slide 8</vt:lpstr>
      <vt:lpstr>Slide 9</vt:lpstr>
      <vt:lpstr>Write the  correct relative pronoun  who/which/that/whom/whose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enrichment- I unit – iv grammar NOUNS AND ITS KINDS</dc:title>
  <dc:creator>Mathan</dc:creator>
  <cp:lastModifiedBy>Mathan</cp:lastModifiedBy>
  <cp:revision>115</cp:revision>
  <dcterms:created xsi:type="dcterms:W3CDTF">2020-09-17T11:26:21Z</dcterms:created>
  <dcterms:modified xsi:type="dcterms:W3CDTF">2021-01-25T08:54:42Z</dcterms:modified>
</cp:coreProperties>
</file>