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5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9" autoAdjust="0"/>
  </p:normalViewPr>
  <p:slideViewPr>
    <p:cSldViewPr showGuides="1">
      <p:cViewPr varScale="1">
        <p:scale>
          <a:sx n="82" d="100"/>
          <a:sy n="82" d="100"/>
        </p:scale>
        <p:origin x="147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ushad" userId="20a6c43bf21cf1f8" providerId="LiveId" clId="{6E5062F5-08B0-4AB5-8DDB-0C66C5150764}"/>
    <pc:docChg chg="undo custSel modSld">
      <pc:chgData name="Noushad" userId="20a6c43bf21cf1f8" providerId="LiveId" clId="{6E5062F5-08B0-4AB5-8DDB-0C66C5150764}" dt="2021-01-25T12:53:57.728" v="51" actId="27636"/>
      <pc:docMkLst>
        <pc:docMk/>
      </pc:docMkLst>
      <pc:sldChg chg="modSp mod">
        <pc:chgData name="Noushad" userId="20a6c43bf21cf1f8" providerId="LiveId" clId="{6E5062F5-08B0-4AB5-8DDB-0C66C5150764}" dt="2021-01-25T12:50:21.330" v="17" actId="20577"/>
        <pc:sldMkLst>
          <pc:docMk/>
          <pc:sldMk cId="0" sldId="257"/>
        </pc:sldMkLst>
        <pc:spChg chg="mod">
          <ac:chgData name="Noushad" userId="20a6c43bf21cf1f8" providerId="LiveId" clId="{6E5062F5-08B0-4AB5-8DDB-0C66C5150764}" dt="2021-01-25T12:50:21.330" v="17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Noushad" userId="20a6c43bf21cf1f8" providerId="LiveId" clId="{6E5062F5-08B0-4AB5-8DDB-0C66C5150764}" dt="2021-01-25T12:50:59.196" v="18" actId="2711"/>
        <pc:sldMkLst>
          <pc:docMk/>
          <pc:sldMk cId="0" sldId="258"/>
        </pc:sldMkLst>
        <pc:spChg chg="mod">
          <ac:chgData name="Noushad" userId="20a6c43bf21cf1f8" providerId="LiveId" clId="{6E5062F5-08B0-4AB5-8DDB-0C66C5150764}" dt="2021-01-25T12:50:59.196" v="18" actId="2711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Noushad" userId="20a6c43bf21cf1f8" providerId="LiveId" clId="{6E5062F5-08B0-4AB5-8DDB-0C66C5150764}" dt="2021-01-25T12:51:28.094" v="22" actId="255"/>
        <pc:sldMkLst>
          <pc:docMk/>
          <pc:sldMk cId="0" sldId="259"/>
        </pc:sldMkLst>
        <pc:spChg chg="mod">
          <ac:chgData name="Noushad" userId="20a6c43bf21cf1f8" providerId="LiveId" clId="{6E5062F5-08B0-4AB5-8DDB-0C66C5150764}" dt="2021-01-25T12:51:28.094" v="22" actId="255"/>
          <ac:spMkLst>
            <pc:docMk/>
            <pc:sldMk cId="0" sldId="259"/>
            <ac:spMk id="3" creationId="{00000000-0000-0000-0000-000000000000}"/>
          </ac:spMkLst>
        </pc:spChg>
        <pc:picChg chg="mod">
          <ac:chgData name="Noushad" userId="20a6c43bf21cf1f8" providerId="LiveId" clId="{6E5062F5-08B0-4AB5-8DDB-0C66C5150764}" dt="2021-01-25T12:51:18.312" v="20" actId="1076"/>
          <ac:picMkLst>
            <pc:docMk/>
            <pc:sldMk cId="0" sldId="259"/>
            <ac:picMk id="5" creationId="{00000000-0000-0000-0000-000000000000}"/>
          </ac:picMkLst>
        </pc:picChg>
      </pc:sldChg>
      <pc:sldChg chg="modSp mod">
        <pc:chgData name="Noushad" userId="20a6c43bf21cf1f8" providerId="LiveId" clId="{6E5062F5-08B0-4AB5-8DDB-0C66C5150764}" dt="2021-01-25T12:51:47.636" v="25" actId="27636"/>
        <pc:sldMkLst>
          <pc:docMk/>
          <pc:sldMk cId="0" sldId="261"/>
        </pc:sldMkLst>
        <pc:spChg chg="mod">
          <ac:chgData name="Noushad" userId="20a6c43bf21cf1f8" providerId="LiveId" clId="{6E5062F5-08B0-4AB5-8DDB-0C66C5150764}" dt="2021-01-25T12:51:47.636" v="25" actId="27636"/>
          <ac:spMkLst>
            <pc:docMk/>
            <pc:sldMk cId="0" sldId="261"/>
            <ac:spMk id="3" creationId="{00000000-0000-0000-0000-000000000000}"/>
          </ac:spMkLst>
        </pc:spChg>
      </pc:sldChg>
      <pc:sldChg chg="modSp mod">
        <pc:chgData name="Noushad" userId="20a6c43bf21cf1f8" providerId="LiveId" clId="{6E5062F5-08B0-4AB5-8DDB-0C66C5150764}" dt="2021-01-25T12:52:02.821" v="28" actId="2711"/>
        <pc:sldMkLst>
          <pc:docMk/>
          <pc:sldMk cId="0" sldId="262"/>
        </pc:sldMkLst>
        <pc:spChg chg="mod">
          <ac:chgData name="Noushad" userId="20a6c43bf21cf1f8" providerId="LiveId" clId="{6E5062F5-08B0-4AB5-8DDB-0C66C5150764}" dt="2021-01-25T12:52:02.821" v="28" actId="2711"/>
          <ac:spMkLst>
            <pc:docMk/>
            <pc:sldMk cId="0" sldId="262"/>
            <ac:spMk id="3" creationId="{00000000-0000-0000-0000-000000000000}"/>
          </ac:spMkLst>
        </pc:spChg>
      </pc:sldChg>
      <pc:sldChg chg="modSp mod">
        <pc:chgData name="Noushad" userId="20a6c43bf21cf1f8" providerId="LiveId" clId="{6E5062F5-08B0-4AB5-8DDB-0C66C5150764}" dt="2021-01-25T12:52:21.390" v="31" actId="14100"/>
        <pc:sldMkLst>
          <pc:docMk/>
          <pc:sldMk cId="0" sldId="263"/>
        </pc:sldMkLst>
        <pc:spChg chg="mod">
          <ac:chgData name="Noushad" userId="20a6c43bf21cf1f8" providerId="LiveId" clId="{6E5062F5-08B0-4AB5-8DDB-0C66C5150764}" dt="2021-01-25T12:52:21.390" v="31" actId="14100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Noushad" userId="20a6c43bf21cf1f8" providerId="LiveId" clId="{6E5062F5-08B0-4AB5-8DDB-0C66C5150764}" dt="2021-01-25T12:53:17.539" v="44" actId="14100"/>
        <pc:sldMkLst>
          <pc:docMk/>
          <pc:sldMk cId="0" sldId="264"/>
        </pc:sldMkLst>
        <pc:spChg chg="mod">
          <ac:chgData name="Noushad" userId="20a6c43bf21cf1f8" providerId="LiveId" clId="{6E5062F5-08B0-4AB5-8DDB-0C66C5150764}" dt="2021-01-25T12:53:17.539" v="44" actId="14100"/>
          <ac:spMkLst>
            <pc:docMk/>
            <pc:sldMk cId="0" sldId="264"/>
            <ac:spMk id="3" creationId="{00000000-0000-0000-0000-000000000000}"/>
          </ac:spMkLst>
        </pc:spChg>
      </pc:sldChg>
      <pc:sldChg chg="modSp mod">
        <pc:chgData name="Noushad" userId="20a6c43bf21cf1f8" providerId="LiveId" clId="{6E5062F5-08B0-4AB5-8DDB-0C66C5150764}" dt="2021-01-25T12:53:36.205" v="47" actId="2711"/>
        <pc:sldMkLst>
          <pc:docMk/>
          <pc:sldMk cId="0" sldId="265"/>
        </pc:sldMkLst>
        <pc:spChg chg="mod">
          <ac:chgData name="Noushad" userId="20a6c43bf21cf1f8" providerId="LiveId" clId="{6E5062F5-08B0-4AB5-8DDB-0C66C5150764}" dt="2021-01-25T12:53:36.205" v="47" actId="2711"/>
          <ac:spMkLst>
            <pc:docMk/>
            <pc:sldMk cId="0" sldId="265"/>
            <ac:spMk id="3" creationId="{00000000-0000-0000-0000-000000000000}"/>
          </ac:spMkLst>
        </pc:spChg>
      </pc:sldChg>
      <pc:sldChg chg="modSp mod">
        <pc:chgData name="Noushad" userId="20a6c43bf21cf1f8" providerId="LiveId" clId="{6E5062F5-08B0-4AB5-8DDB-0C66C5150764}" dt="2021-01-25T12:53:57.728" v="51" actId="27636"/>
        <pc:sldMkLst>
          <pc:docMk/>
          <pc:sldMk cId="0" sldId="266"/>
        </pc:sldMkLst>
        <pc:spChg chg="mod">
          <ac:chgData name="Noushad" userId="20a6c43bf21cf1f8" providerId="LiveId" clId="{6E5062F5-08B0-4AB5-8DDB-0C66C5150764}" dt="2021-01-25T12:53:57.728" v="51" actId="27636"/>
          <ac:spMkLst>
            <pc:docMk/>
            <pc:sldMk cId="0" sldId="26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E3B1F-9851-4393-8E00-F549CFD64E4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E9211-449F-4C6C-9AEB-665E1D972B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E9211-449F-4C6C-9AEB-665E1D972B5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FCB6208D-13A2-4159-ADA3-AB32725A4A98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6341C89-FF55-4A19-9689-75A253FA41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208D-13A2-4159-ADA3-AB32725A4A98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41C89-FF55-4A19-9689-75A253FA4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208D-13A2-4159-ADA3-AB32725A4A98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41C89-FF55-4A19-9689-75A253FA4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208D-13A2-4159-ADA3-AB32725A4A98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41C89-FF55-4A19-9689-75A253FA4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FCB6208D-13A2-4159-ADA3-AB32725A4A98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6341C89-FF55-4A19-9689-75A253FA41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208D-13A2-4159-ADA3-AB32725A4A98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36341C89-FF55-4A19-9689-75A253FA41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208D-13A2-4159-ADA3-AB32725A4A98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36341C89-FF55-4A19-9689-75A253FA4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208D-13A2-4159-ADA3-AB32725A4A98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41C89-FF55-4A19-9689-75A253FA41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208D-13A2-4159-ADA3-AB32725A4A98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41C89-FF55-4A19-9689-75A253FA4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FCB6208D-13A2-4159-ADA3-AB32725A4A98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6341C89-FF55-4A19-9689-75A253FA41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FCB6208D-13A2-4159-ADA3-AB32725A4A98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6341C89-FF55-4A19-9689-75A253FA41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CB6208D-13A2-4159-ADA3-AB32725A4A98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6341C89-FF55-4A19-9689-75A253FA41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b8baec8be1c5057ac42f20f09b415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905000"/>
            <a:ext cx="8763000" cy="43434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7F5A35"/>
                </a:solidFill>
                <a:latin typeface="Rockwell" pitchFamily="18" charset="0"/>
              </a:rPr>
              <a:t>     ABSURDISM</a:t>
            </a:r>
            <a:br>
              <a:rPr lang="en-US" dirty="0">
                <a:solidFill>
                  <a:srgbClr val="7F5A35"/>
                </a:solidFill>
                <a:latin typeface="Rockwell" pitchFamily="18" charset="0"/>
              </a:rPr>
            </a:br>
            <a:br>
              <a:rPr lang="en-US" dirty="0">
                <a:solidFill>
                  <a:srgbClr val="7F5A35"/>
                </a:solidFill>
                <a:latin typeface="Rockwell" pitchFamily="18" charset="0"/>
              </a:rPr>
            </a:br>
            <a:br>
              <a:rPr lang="en-US" dirty="0">
                <a:solidFill>
                  <a:srgbClr val="7F5A35"/>
                </a:solidFill>
                <a:latin typeface="Rockwell" pitchFamily="18" charset="0"/>
              </a:rPr>
            </a:br>
            <a:r>
              <a:rPr lang="en-US" sz="2000" dirty="0">
                <a:solidFill>
                  <a:srgbClr val="7F5A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NOUSHAD PM</a:t>
            </a:r>
            <a:br>
              <a:rPr lang="en-US" sz="2000" dirty="0">
                <a:solidFill>
                  <a:srgbClr val="7F5A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7F5A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English</a:t>
            </a:r>
            <a:br>
              <a:rPr lang="en-US" sz="2000" dirty="0">
                <a:solidFill>
                  <a:srgbClr val="7F5A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7F5A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HKRH College</a:t>
            </a:r>
            <a:br>
              <a:rPr lang="en-US" sz="2000" dirty="0">
                <a:solidFill>
                  <a:srgbClr val="7F5A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err="1">
                <a:solidFill>
                  <a:srgbClr val="7F5A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Uthamapalayam</a:t>
            </a:r>
            <a:br>
              <a:rPr lang="en-US" sz="2000" dirty="0">
                <a:solidFill>
                  <a:srgbClr val="7F5A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7F5A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bb8baec8be1c5057ac42f20f09b415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Features of Absurdism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6280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sz="2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absurd play includes conventional speech, slogans, technical jargon and clichés in order to make people aware of the possibility of moving beyond common speech conventions and communicating more authentically.</a:t>
            </a:r>
          </a:p>
          <a:p>
            <a:pPr fontAlgn="base"/>
            <a:r>
              <a:rPr lang="en-US" sz="2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Objects hold a more significant position than the language.</a:t>
            </a:r>
          </a:p>
          <a:p>
            <a:pPr fontAlgn="base"/>
            <a:r>
              <a:rPr lang="en-US" sz="2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 is fascinated by death which permanently replaces dreams and illusions.</a:t>
            </a:r>
          </a:p>
          <a:p>
            <a:pPr fontAlgn="base"/>
            <a:r>
              <a:rPr lang="en-US" sz="2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is no action or plot. What happens is very little as nothing meaningful can happen.</a:t>
            </a:r>
          </a:p>
          <a:p>
            <a:pPr fontAlgn="base"/>
            <a:r>
              <a:rPr lang="en-US" sz="2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final situation is absurd or comic.</a:t>
            </a:r>
          </a:p>
          <a:p>
            <a:pPr marL="0" lvl="3" indent="0">
              <a:buClr>
                <a:srgbClr val="7F5A35"/>
              </a:buClr>
              <a:buNone/>
            </a:pPr>
            <a:r>
              <a:rPr lang="en-US" sz="2600" dirty="0">
                <a:solidFill>
                  <a:schemeClr val="tx2">
                    <a:lumMod val="25000"/>
                  </a:schemeClr>
                </a:solidFill>
              </a:rPr>
              <a:t>	</a:t>
            </a:r>
          </a:p>
          <a:p>
            <a:pPr marL="0" lvl="3" indent="0">
              <a:buClr>
                <a:srgbClr val="7F5A35"/>
              </a:buClr>
              <a:buNone/>
            </a:pPr>
            <a:r>
              <a:rPr lang="en-US" sz="3200" dirty="0">
                <a:solidFill>
                  <a:schemeClr val="tx2">
                    <a:lumMod val="25000"/>
                  </a:schemeClr>
                </a:solidFill>
              </a:rPr>
              <a:t>	</a:t>
            </a:r>
          </a:p>
          <a:p>
            <a:pPr marL="0" lvl="3" indent="0">
              <a:buClr>
                <a:srgbClr val="7F5A35"/>
              </a:buClr>
              <a:buNone/>
            </a:pPr>
            <a:endParaRPr lang="en-US" sz="3200" dirty="0">
              <a:solidFill>
                <a:schemeClr val="tx2">
                  <a:lumMod val="25000"/>
                </a:schemeClr>
              </a:solidFill>
            </a:endParaRPr>
          </a:p>
          <a:p>
            <a:pPr marL="0" lvl="3" indent="0">
              <a:buClr>
                <a:srgbClr val="7F5A35"/>
              </a:buClr>
              <a:buNone/>
            </a:pPr>
            <a:endParaRPr lang="en-US" sz="32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CFAEC-850F-41C8-8FD9-904019DA8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C2387-6DFF-4AE3-A142-CEE96ADBA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       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79470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bb8baec8be1c5057ac42f20f09b415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F5A35"/>
                </a:solidFill>
                <a:latin typeface="Rockwell" pitchFamily="18" charset="0"/>
              </a:rPr>
              <a:t>ABSURDISM</a:t>
            </a:r>
            <a:endParaRPr lang="en-US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1720"/>
            <a:ext cx="8229600" cy="4526280"/>
          </a:xfrm>
        </p:spPr>
        <p:txBody>
          <a:bodyPr>
            <a:normAutofit/>
          </a:bodyPr>
          <a:lstStyle/>
          <a:p>
            <a:r>
              <a:rPr lang="en-US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Absurdist Fiction is a genre of literature that arose in the 1950s and 1960s predominantly by post-war disillusionment.</a:t>
            </a:r>
          </a:p>
          <a:p>
            <a:r>
              <a:rPr lang="en-US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Absurdist fiction takes form most commonly in a 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novel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poem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or 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film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that focuses on the experiences of characters in situations where they cannot find any inherent 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purpose in life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most often represented by ultimately meaningless actions and events that call into question the certainty of existential concepts such as truth or value.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bb8baec8be1c5057ac42f20f09b415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major practitioners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534400" cy="4526280"/>
          </a:xfrm>
        </p:spPr>
        <p:txBody>
          <a:bodyPr>
            <a:normAutofit/>
          </a:bodyPr>
          <a:lstStyle/>
          <a:p>
            <a:pPr marL="0" lvl="3" indent="0"/>
            <a:r>
              <a:rPr lang="en-US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writers most commonly associated With </a:t>
            </a:r>
            <a:r>
              <a:rPr lang="en-US" sz="24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Absurdism</a:t>
            </a:r>
            <a:r>
              <a:rPr lang="en-US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are </a:t>
            </a:r>
          </a:p>
          <a:p>
            <a:pPr marL="0" lvl="3" indent="0"/>
            <a:r>
              <a:rPr lang="en-US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Samuel Beckett, </a:t>
            </a:r>
          </a:p>
          <a:p>
            <a:pPr marL="0" lvl="3" indent="0"/>
            <a:r>
              <a:rPr lang="en-US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Eugène Ionesco, </a:t>
            </a:r>
          </a:p>
          <a:p>
            <a:pPr marL="0" lvl="3" indent="0"/>
            <a:r>
              <a:rPr lang="en-US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Jean Genet, </a:t>
            </a:r>
          </a:p>
          <a:p>
            <a:pPr marL="0" lvl="3" indent="0"/>
            <a:r>
              <a:rPr lang="en-US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Arthur </a:t>
            </a:r>
            <a:r>
              <a:rPr lang="en-US" sz="2400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Adamov</a:t>
            </a:r>
            <a:r>
              <a:rPr lang="en-US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lvl="3" indent="0"/>
            <a:r>
              <a:rPr lang="en-US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Harold Pinter, and Edward Albee, </a:t>
            </a:r>
            <a:endParaRPr lang="en-US" sz="27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bb8baec8be1c5057ac42f20f09b415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/>
          <a:lstStyle/>
          <a:p>
            <a:pPr algn="l"/>
            <a:r>
              <a:rPr lang="en-IN" b="1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             Historical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Although the roots of Absurdism can be traced to the beginning of the twentieth century, the movement reached its peak in the years immediately followed by the World War II</a:t>
            </a:r>
            <a:endParaRPr lang="en-US" sz="24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bb8baec8be1c5057ac42f20f09b415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1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algn="l"/>
            <a:r>
              <a:rPr lang="en-IN" b="0" i="0" dirty="0">
                <a:solidFill>
                  <a:srgbClr val="000000"/>
                </a:solidFill>
                <a:effectLst/>
                <a:latin typeface="Linux Libertine"/>
              </a:rPr>
              <a:t>                                    Ideology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6280"/>
          </a:xfrm>
        </p:spPr>
        <p:txBody>
          <a:bodyPr>
            <a:normAutofit fontScale="92500" lnSpcReduction="20000"/>
          </a:bodyPr>
          <a:lstStyle/>
          <a:p>
            <a:pPr marL="0" lvl="3" indent="0"/>
            <a:r>
              <a:rPr lang="en-US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term ‘absurd’ has roots in the </a:t>
            </a:r>
            <a:r>
              <a:rPr lang="en-US" sz="2800" b="0" i="0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Latin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‘</a:t>
            </a:r>
            <a:r>
              <a:rPr lang="en-US" sz="2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absurdus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’ meaning ‘contrary to reason’ or ‘</a:t>
            </a:r>
            <a:r>
              <a:rPr lang="en-US" sz="2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inharmonious’The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term elaborates on the concept of the modern word corresponding to the identification of the irrational and incongruous nature of everyday life.</a:t>
            </a:r>
          </a:p>
          <a:p>
            <a:pPr marL="0" lvl="3" indent="0"/>
            <a:r>
              <a:rPr lang="en-US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concept of the </a:t>
            </a:r>
            <a:r>
              <a:rPr lang="en-US" sz="2800" b="0" i="0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Absurd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was used by Kierkegaard to term the point in which faith becomes indefensible, yet valid for those who employ it, and it </a:t>
            </a:r>
            <a:r>
              <a:rPr lang="en-US" sz="2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alone.Kierkegaard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heavily influenced the work of </a:t>
            </a:r>
            <a:r>
              <a:rPr lang="en-US" sz="2800" b="0" i="0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Jean-Paul Sartre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US" sz="2800" b="0" i="0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Albert Camus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800" b="0" i="0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Existentialism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as a philosophical approach or </a:t>
            </a:r>
            <a:r>
              <a:rPr lang="en-US" sz="2800" b="0" i="0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emphasises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single individual’s </a:t>
            </a:r>
            <a:r>
              <a:rPr lang="en-US" sz="2800" b="0" i="0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existence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and the concept of an individual as a free agent in determining their own meaning or purpose in life.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bb8baec8be1c5057ac42f20f09b415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IN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</a:t>
            </a:r>
            <a:r>
              <a:rPr lang="en-IN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Absurdist fiction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6280"/>
          </a:xfrm>
        </p:spPr>
        <p:txBody>
          <a:bodyPr>
            <a:normAutofit/>
          </a:bodyPr>
          <a:lstStyle/>
          <a:p>
            <a:pPr marL="0" lvl="3" indent="0">
              <a:buClr>
                <a:srgbClr val="7F5A35"/>
              </a:buClr>
              <a:buNone/>
            </a:pPr>
            <a:r>
              <a:rPr lang="en-US" sz="26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French writer </a:t>
            </a:r>
            <a:r>
              <a:rPr lang="en-US" sz="2600" b="0" i="0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Albert Camus</a:t>
            </a:r>
            <a:r>
              <a:rPr lang="en-US" sz="26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is the novelist that most </a:t>
            </a:r>
            <a:r>
              <a:rPr lang="en-US" sz="2600" b="0" i="0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literary critics</a:t>
            </a:r>
            <a:r>
              <a:rPr lang="en-US" sz="26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date the concept of Absurdist fiction to. Camus’ most famous novel </a:t>
            </a:r>
            <a:r>
              <a:rPr lang="en-US" sz="2600" b="0" i="1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L’Etranger</a:t>
            </a:r>
            <a:r>
              <a:rPr lang="en-US" sz="26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(The Stranger) (1942), and his philosophical essay, "</a:t>
            </a:r>
            <a:r>
              <a:rPr lang="en-US" sz="2600" b="0" i="0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Myth of Sisyphus</a:t>
            </a:r>
            <a:r>
              <a:rPr lang="en-US" sz="26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 (1942). </a:t>
            </a:r>
          </a:p>
          <a:p>
            <a:pPr marL="0" lvl="3" indent="0">
              <a:buClr>
                <a:srgbClr val="7F5A35"/>
              </a:buClr>
              <a:buNone/>
            </a:pPr>
            <a:r>
              <a:rPr lang="en-US" sz="26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600" b="0" i="0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Bohemian</a:t>
            </a:r>
            <a:r>
              <a:rPr lang="en-US" sz="26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German-speaking </a:t>
            </a:r>
            <a:r>
              <a:rPr lang="en-US" sz="2600" b="0" i="0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Franz Kafka</a:t>
            </a:r>
            <a:r>
              <a:rPr lang="en-US" sz="26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is another absurdist fiction novelist. Kafka’s novel </a:t>
            </a:r>
            <a:r>
              <a:rPr lang="en-US" sz="2600" b="0" i="1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Trial</a:t>
            </a:r>
            <a:r>
              <a:rPr lang="en-US" sz="26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was published in 1925 after Kafka’s death in 1924. Kafka’s novel encompasses mankind’s inability to engage in communication in a purposeless world.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 indent="0">
              <a:buClr>
                <a:srgbClr val="7F5A35"/>
              </a:buClr>
              <a:buNone/>
            </a:pPr>
            <a:endParaRPr lang="en-US" sz="32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bb8baec8be1c5057ac42f20f09b415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IN" b="0" i="0" dirty="0">
                <a:solidFill>
                  <a:srgbClr val="000000"/>
                </a:solidFill>
                <a:effectLst/>
                <a:latin typeface="Linux Libertine"/>
              </a:rPr>
              <a:t>                          Theatre of the Absurd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54880"/>
          </a:xfrm>
        </p:spPr>
        <p:txBody>
          <a:bodyPr>
            <a:noAutofit/>
          </a:bodyPr>
          <a:lstStyle/>
          <a:p>
            <a:pPr marL="0" lvl="3" indent="0">
              <a:buClr>
                <a:srgbClr val="7F5A35"/>
              </a:buClr>
              <a:buNone/>
            </a:pPr>
            <a:r>
              <a:rPr lang="en-US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Theatre of the Absurd is termed as a post-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World War One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designation for Absurdist Fiction plays, specifically those written by primarily 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playwrights in the late twentieth century, also as one for the style of theatre which has evolved from their work . </a:t>
            </a:r>
          </a:p>
          <a:p>
            <a:pPr marL="0" lvl="3" indent="0">
              <a:buClr>
                <a:srgbClr val="7F5A35"/>
              </a:buClr>
              <a:buNone/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Martin </a:t>
            </a:r>
            <a:r>
              <a:rPr lang="en-US" sz="2400" b="0" i="0" u="none" strike="noStrike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Esslin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 literary critic, coined the term ‘Theatre of the Absurd’ in his 1960 essay ‘Theatre of the absurd’. </a:t>
            </a:r>
            <a:r>
              <a:rPr lang="en-US" sz="2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Esslin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related these selected plays based on the broad theme of the 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Absurd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similar to the way 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Camus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used the term in his 1942 essay ‘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Myth of Sisyphus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.’ The ideology of the Theatre of the Absurd is drawn from 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Existentialism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and expresses the result of human existence becoming deprived of meaning or purpose and the result of all 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thus breaking down.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bb8baec8be1c5057ac42f20f09b415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algn="l"/>
            <a:r>
              <a:rPr lang="en-IN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</a:t>
            </a:r>
            <a:r>
              <a:rPr lang="en-IN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602480"/>
          </a:xfrm>
        </p:spPr>
        <p:txBody>
          <a:bodyPr>
            <a:normAutofit/>
          </a:bodyPr>
          <a:lstStyle/>
          <a:p>
            <a:pPr marL="0" lvl="3" indent="0">
              <a:buClr>
                <a:srgbClr val="7F5A35"/>
              </a:buClr>
              <a:buNone/>
            </a:pPr>
            <a:r>
              <a:rPr lang="en-US" sz="26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Theatre of the Absurd subverts conventional </a:t>
            </a:r>
            <a:r>
              <a:rPr lang="en-US" sz="26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theatrical</a:t>
            </a:r>
            <a:r>
              <a:rPr lang="en-US" sz="26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form audiences have come to expect when viewing a play. Movement of the plot is </a:t>
            </a:r>
            <a:r>
              <a:rPr lang="en-US" sz="26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en-US" sz="26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characters of Absurdist Theatre are mostly unfamiliar and strangely motivated, scenery is often unrecognizable and sometimes unchanging or desolate, and dialogue appears to be nonsense.</a:t>
            </a:r>
          </a:p>
          <a:p>
            <a:pPr marL="0" lvl="3" indent="0">
              <a:buClr>
                <a:srgbClr val="7F5A35"/>
              </a:buClr>
              <a:buNone/>
            </a:pPr>
            <a:r>
              <a:rPr lang="en-US" sz="26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Absurdist playwrights, </a:t>
            </a:r>
            <a:r>
              <a:rPr lang="en-US" sz="26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chaos</a:t>
            </a:r>
            <a:r>
              <a:rPr lang="en-US" sz="26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US" sz="26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irrationality</a:t>
            </a:r>
            <a:r>
              <a:rPr lang="en-US" sz="26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represent reality better than rationality and order. Plays can be both tragic and comic in nature, characteristic of the tragicomedy genre in theatre.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 indent="0">
              <a:buClr>
                <a:srgbClr val="7F5A35"/>
              </a:buClr>
              <a:buNone/>
            </a:pPr>
            <a:endParaRPr lang="en-US" sz="32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bb8baec8be1c5057ac42f20f09b415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Features of Absurdism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6280"/>
          </a:xfrm>
        </p:spPr>
        <p:txBody>
          <a:bodyPr>
            <a:normAutofit/>
          </a:bodyPr>
          <a:lstStyle/>
          <a:p>
            <a:pPr fontAlgn="base"/>
            <a:r>
              <a:rPr lang="en-US" sz="24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Absurd dramas are lyrical, like music: they describe an atmosphere and an experience of archetypal human situations.</a:t>
            </a:r>
          </a:p>
          <a:p>
            <a:pPr fontAlgn="base"/>
            <a:r>
              <a:rPr lang="en-US" sz="24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Life is essentially meaningless, hence sorrowful.</a:t>
            </a:r>
          </a:p>
          <a:p>
            <a:pPr fontAlgn="base"/>
            <a:r>
              <a:rPr lang="en-US" sz="24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is no hope because of the inevitable futility of man’s efforts.</a:t>
            </a:r>
          </a:p>
          <a:p>
            <a:pPr fontAlgn="base"/>
            <a:r>
              <a:rPr lang="en-US" sz="24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Reality cannot be borne unless relieved by illusions and dreams.</a:t>
            </a:r>
          </a:p>
          <a:p>
            <a:pPr marL="0" lvl="3" indent="0">
              <a:buClr>
                <a:srgbClr val="7F5A35"/>
              </a:buClr>
              <a:buNone/>
            </a:pPr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lvl="3" indent="0">
              <a:buClr>
                <a:srgbClr val="7F5A35"/>
              </a:buClr>
              <a:buNone/>
            </a:pPr>
            <a:r>
              <a:rPr lang="en-US" sz="3200" dirty="0">
                <a:solidFill>
                  <a:schemeClr val="tx2">
                    <a:lumMod val="25000"/>
                  </a:schemeClr>
                </a:solidFill>
              </a:rPr>
              <a:t>		</a:t>
            </a:r>
          </a:p>
          <a:p>
            <a:pPr marL="0" lvl="3" indent="0">
              <a:buClr>
                <a:srgbClr val="7F5A35"/>
              </a:buClr>
              <a:buNone/>
            </a:pPr>
            <a:endParaRPr lang="en-US" sz="3200" dirty="0">
              <a:solidFill>
                <a:schemeClr val="tx2">
                  <a:lumMod val="25000"/>
                </a:schemeClr>
              </a:solidFill>
            </a:endParaRPr>
          </a:p>
          <a:p>
            <a:pPr marL="0" lvl="3" indent="0">
              <a:buClr>
                <a:srgbClr val="7F5A35"/>
              </a:buClr>
              <a:buNone/>
            </a:pPr>
            <a:endParaRPr lang="en-US" sz="32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172</TotalTime>
  <Words>757</Words>
  <Application>Microsoft Office PowerPoint</Application>
  <PresentationFormat>On-screen Show (4:3)</PresentationFormat>
  <Paragraphs>46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Linux Libertine</vt:lpstr>
      <vt:lpstr>Rockwell</vt:lpstr>
      <vt:lpstr>Times New Roman</vt:lpstr>
      <vt:lpstr>Trebuchet MS</vt:lpstr>
      <vt:lpstr>Wingdings 2</vt:lpstr>
      <vt:lpstr>Foundry</vt:lpstr>
      <vt:lpstr>     ABSURDISM   NOUSHAD PM Department of English HKRH College Uthamapalayam Theni</vt:lpstr>
      <vt:lpstr>ABSURDISM</vt:lpstr>
      <vt:lpstr> major practitioners</vt:lpstr>
      <vt:lpstr>             Historical Context</vt:lpstr>
      <vt:lpstr>                                    Ideology</vt:lpstr>
      <vt:lpstr>                    Absurdist fiction</vt:lpstr>
      <vt:lpstr>                          Theatre of the Absurd</vt:lpstr>
      <vt:lpstr>                     Characteristics</vt:lpstr>
      <vt:lpstr>Features of Absurdism</vt:lpstr>
      <vt:lpstr>Features of Absurdism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 OF RESTORATION</dc:title>
  <dc:creator>Mathan</dc:creator>
  <cp:lastModifiedBy>Noushad</cp:lastModifiedBy>
  <cp:revision>45</cp:revision>
  <dcterms:created xsi:type="dcterms:W3CDTF">2020-08-11T13:57:35Z</dcterms:created>
  <dcterms:modified xsi:type="dcterms:W3CDTF">2021-01-25T12:54:01Z</dcterms:modified>
</cp:coreProperties>
</file>