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8" r:id="rId2"/>
    <p:sldId id="286" r:id="rId3"/>
    <p:sldId id="287" r:id="rId4"/>
    <p:sldId id="290" r:id="rId5"/>
    <p:sldId id="291" r:id="rId6"/>
    <p:sldId id="296" r:id="rId7"/>
    <p:sldId id="297" r:id="rId8"/>
    <p:sldId id="298" r:id="rId9"/>
    <p:sldId id="299" r:id="rId10"/>
    <p:sldId id="300" r:id="rId11"/>
    <p:sldId id="301" r:id="rId12"/>
    <p:sldId id="294" r:id="rId13"/>
    <p:sldId id="295" r:id="rId14"/>
    <p:sldId id="288" r:id="rId15"/>
    <p:sldId id="289" r:id="rId16"/>
    <p:sldId id="292" r:id="rId17"/>
    <p:sldId id="293" r:id="rId18"/>
    <p:sldId id="302" r:id="rId19"/>
    <p:sldId id="303" r:id="rId20"/>
    <p:sldId id="304" r:id="rId21"/>
    <p:sldId id="305" r:id="rId22"/>
  </p:sldIdLst>
  <p:sldSz cx="9144000" cy="5143500" type="screen16x9"/>
  <p:notesSz cx="6858000" cy="9144000"/>
  <p:embeddedFontLst>
    <p:embeddedFont>
      <p:font typeface="Blaak Black PERSONAL USE" pitchFamily="2" charset="0"/>
      <p:regular r:id="rId24"/>
      <p:italic r:id="rId25"/>
    </p:embeddedFont>
    <p:embeddedFont>
      <p:font typeface="Book Antiqua" panose="020406020503050303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  <p:embeddedFont>
      <p:font typeface="Tinos" panose="020B0604020202020204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Zantroke" panose="00000A03000000000000" pitchFamily="50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B47"/>
    <a:srgbClr val="312221"/>
    <a:srgbClr val="800000"/>
    <a:srgbClr val="666600"/>
    <a:srgbClr val="FF1493"/>
    <a:srgbClr val="4E3121"/>
    <a:srgbClr val="342E2E"/>
    <a:srgbClr val="2D1F1D"/>
    <a:srgbClr val="33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55B4AD-CE85-40A2-A75A-4A422B85DB8B}">
  <a:tblStyle styleId="{BD55B4AD-CE85-40A2-A75A-4A422B85D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62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478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58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99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91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29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20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907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988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39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865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277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83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11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85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52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0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4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1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44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648629" y="1306524"/>
            <a:ext cx="2359793" cy="2530451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661" y="1425601"/>
            <a:ext cx="2107731" cy="2292298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506548" cy="2989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312221"/>
                </a:solidFill>
              </a:rPr>
              <a:t>History of English Literature</a:t>
            </a:r>
            <a:endParaRPr sz="6000" dirty="0">
              <a:solidFill>
                <a:srgbClr val="312221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83E71-7793-43B5-8369-935BAED01388}"/>
              </a:ext>
            </a:extLst>
          </p:cNvPr>
          <p:cNvSpPr txBox="1"/>
          <p:nvPr/>
        </p:nvSpPr>
        <p:spPr>
          <a:xfrm>
            <a:off x="1708298" y="4039404"/>
            <a:ext cx="64078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Mr. S. </a:t>
            </a:r>
            <a:r>
              <a:rPr lang="en-US" sz="1050" b="1" dirty="0" err="1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Abubacker</a:t>
            </a:r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Siddiq, Assistant Professor of English, </a:t>
            </a:r>
          </a:p>
          <a:p>
            <a:r>
              <a:rPr lang="en-US" sz="1050" b="1" dirty="0" err="1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Hajee</a:t>
            </a:r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050" b="1" dirty="0" err="1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Karutha</a:t>
            </a:r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050" b="1" dirty="0" err="1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Rowther</a:t>
            </a:r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050" b="1" dirty="0" err="1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Howdia</a:t>
            </a:r>
            <a:r>
              <a:rPr lang="en-US" sz="1050" b="1" dirty="0">
                <a:solidFill>
                  <a:srgbClr val="242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College (Autonomous)</a:t>
            </a:r>
            <a:endParaRPr lang="en-IN" sz="1050" b="1" dirty="0">
              <a:solidFill>
                <a:srgbClr val="242B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en-IN" sz="1050" dirty="0">
              <a:solidFill>
                <a:srgbClr val="242B47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5. Which among the following is not listed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on the ‘four great motives for writings’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in George Orwell’s </a:t>
            </a:r>
            <a:r>
              <a:rPr lang="en" sz="3000" i="1" dirty="0">
                <a:solidFill>
                  <a:srgbClr val="002060"/>
                </a:solidFill>
              </a:rPr>
              <a:t>Why I Write </a:t>
            </a:r>
            <a:r>
              <a:rPr lang="en" sz="3000" dirty="0">
                <a:solidFill>
                  <a:srgbClr val="002060"/>
                </a:solidFill>
              </a:rPr>
              <a:t>?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Aesthetic enthusiasm 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Political Purpose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Sheer egoism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Cultural impulse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8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Cultural impulse</a:t>
            </a:r>
            <a:endParaRPr lang="en-IN" sz="2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1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6. _____________ served as a basis for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William Shakespeare’s </a:t>
            </a:r>
            <a:r>
              <a:rPr lang="en" sz="3000" i="1" dirty="0">
                <a:solidFill>
                  <a:srgbClr val="002060"/>
                </a:solidFill>
              </a:rPr>
              <a:t>The Winter’s </a:t>
            </a:r>
            <a:br>
              <a:rPr lang="en" sz="3000" i="1" dirty="0">
                <a:solidFill>
                  <a:srgbClr val="002060"/>
                </a:solidFill>
              </a:rPr>
            </a:br>
            <a:r>
              <a:rPr lang="en" sz="3000" i="1" dirty="0">
                <a:solidFill>
                  <a:srgbClr val="002060"/>
                </a:solidFill>
              </a:rPr>
              <a:t>    Tale</a:t>
            </a:r>
            <a:r>
              <a:rPr lang="en" sz="3000" dirty="0">
                <a:solidFill>
                  <a:srgbClr val="002060"/>
                </a:solidFill>
              </a:rPr>
              <a:t>.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Robert Greene’s </a:t>
            </a:r>
            <a:r>
              <a:rPr lang="en-US" sz="1800" b="1" i="1" dirty="0" err="1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Pandosto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Christopher Marlowe’s </a:t>
            </a:r>
            <a:r>
              <a:rPr lang="en-US" sz="1800" b="1" i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Tamburlaine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George Chapman’s </a:t>
            </a:r>
            <a:r>
              <a:rPr lang="en-US" sz="1800" b="1" i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The Widow’s Tears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George Peele’s </a:t>
            </a:r>
            <a:r>
              <a:rPr lang="en-US" sz="1800" b="1" i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The Old Wives’ Tale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Zantroke" panose="00000A03000000000000" pitchFamily="50" charset="0"/>
              </a:rPr>
              <a:t>Robert Greene’s </a:t>
            </a:r>
            <a:r>
              <a:rPr lang="en-US" sz="2800" i="1" dirty="0" err="1">
                <a:solidFill>
                  <a:srgbClr val="800000"/>
                </a:solidFill>
                <a:latin typeface="Zantroke" panose="00000A03000000000000" pitchFamily="50" charset="0"/>
              </a:rPr>
              <a:t>Pandosto</a:t>
            </a:r>
            <a:endParaRPr lang="en-IN" sz="2800" dirty="0">
              <a:solidFill>
                <a:srgbClr val="8000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7. Which among the following romantic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poems can be taken as a suitable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example of anthropomorphism?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Perfect Woman</a:t>
            </a:r>
            <a:endParaRPr lang="en-IN" sz="1800" b="1" i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To a Skylark</a:t>
            </a:r>
            <a:endParaRPr lang="en-IN" sz="1800" b="1" i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The Eve of St. Agnes</a:t>
            </a:r>
            <a:endParaRPr lang="en-IN" sz="1800" b="1" i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Kubla</a:t>
            </a:r>
            <a:r>
              <a:rPr lang="en-US" sz="1800" b="1" i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 Khan</a:t>
            </a:r>
            <a:endParaRPr lang="en-IN" sz="1800" b="1" i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2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666600"/>
                </a:solidFill>
                <a:latin typeface="Zantroke" panose="00000A03000000000000" pitchFamily="50" charset="0"/>
              </a:rPr>
              <a:t>To a Skylark</a:t>
            </a:r>
            <a:endParaRPr lang="en-IN" sz="2800" i="1" dirty="0">
              <a:solidFill>
                <a:srgbClr val="6666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8. The ‘Georgian Poetry’ takes its term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 from the King _____________. 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George II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George III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George IV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George V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ntroke" panose="00000A03000000000000" pitchFamily="50" charset="0"/>
              </a:rPr>
              <a:t>George V</a:t>
            </a:r>
            <a:endParaRPr lang="en-IN" sz="2800" dirty="0">
              <a:solidFill>
                <a:srgbClr val="FF00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9. John Gay’s </a:t>
            </a:r>
            <a:r>
              <a:rPr lang="en" sz="3000" i="1" dirty="0">
                <a:solidFill>
                  <a:srgbClr val="002060"/>
                </a:solidFill>
              </a:rPr>
              <a:t>The Shepherd’s Week</a:t>
            </a:r>
            <a:r>
              <a:rPr lang="en" sz="3000" dirty="0">
                <a:solidFill>
                  <a:srgbClr val="002060"/>
                </a:solidFill>
              </a:rPr>
              <a:t>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appeared in __________ mock pastorals.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three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four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five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six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8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ntroke" panose="00000A03000000000000" pitchFamily="50" charset="0"/>
              </a:rPr>
              <a:t>six</a:t>
            </a:r>
            <a:endParaRPr lang="en-IN" sz="2800" dirty="0">
              <a:solidFill>
                <a:srgbClr val="FF00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3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1. Which set of writers were remarked as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“</a:t>
            </a:r>
            <a:r>
              <a:rPr lang="en" sz="3000" i="1" dirty="0">
                <a:solidFill>
                  <a:srgbClr val="002060"/>
                </a:solidFill>
              </a:rPr>
              <a:t>lived in squares, painted in circles </a:t>
            </a:r>
            <a:br>
              <a:rPr lang="en" sz="3000" i="1" dirty="0">
                <a:solidFill>
                  <a:srgbClr val="002060"/>
                </a:solidFill>
              </a:rPr>
            </a:br>
            <a:r>
              <a:rPr lang="en" sz="3000" i="1" dirty="0">
                <a:solidFill>
                  <a:srgbClr val="002060"/>
                </a:solidFill>
              </a:rPr>
              <a:t>    and loved in triangles” </a:t>
            </a:r>
            <a:r>
              <a:rPr lang="en" sz="3000" dirty="0">
                <a:solidFill>
                  <a:srgbClr val="002060"/>
                </a:solidFill>
              </a:rPr>
              <a:t>?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The Bloomsbury Group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44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The Pre- Raphaelite Brotherhood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  <a:cs typeface="Tinos" panose="020B0604020202020204" charset="0"/>
              </a:rPr>
              <a:t>The Symbolists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  <a:cs typeface="Tinos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36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The Martian Poets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10. What is the sub-title of Benjamin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 Disraeli’s novel </a:t>
            </a:r>
            <a:r>
              <a:rPr lang="en" sz="3000" i="1" dirty="0">
                <a:solidFill>
                  <a:srgbClr val="002060"/>
                </a:solidFill>
              </a:rPr>
              <a:t>Coningsby</a:t>
            </a:r>
            <a:r>
              <a:rPr lang="en" sz="3000" dirty="0">
                <a:solidFill>
                  <a:srgbClr val="002060"/>
                </a:solidFill>
              </a:rPr>
              <a:t> ?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The Two Nations</a:t>
            </a:r>
            <a:endParaRPr lang="en-IN" sz="1800" b="1" i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The New Generation</a:t>
            </a:r>
            <a:endParaRPr lang="en-IN" sz="1800" b="1" i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A Tale of Passion</a:t>
            </a:r>
            <a:endParaRPr lang="en-IN" sz="1800" b="1" i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A Simple Tale</a:t>
            </a:r>
            <a:endParaRPr lang="en-IN" sz="1800" b="1" i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9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The New Generation</a:t>
            </a:r>
            <a:endParaRPr lang="en-IN" sz="2800" b="1" i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Zantroke" panose="00000A03000000000000" pitchFamily="50" charset="0"/>
              </a:rPr>
              <a:t>The Bloomsbury Group</a:t>
            </a:r>
            <a:endParaRPr lang="en-IN" sz="2800" dirty="0">
              <a:solidFill>
                <a:srgbClr val="8000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7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2. “Never speak disrespectfully of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Society, _____________. Only people who 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 can’t get into it do that.”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Millamant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Mrs. Malaprop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Mrs. Hardcastle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Algernon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2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Zantroke" panose="00000A03000000000000" pitchFamily="50" charset="0"/>
              </a:rPr>
              <a:t>Algernon</a:t>
            </a:r>
            <a:endParaRPr lang="en-IN" sz="2800" i="1" dirty="0">
              <a:solidFill>
                <a:srgbClr val="FF0000"/>
              </a:solidFill>
              <a:latin typeface="Zantroke" panose="00000A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3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3. Baillie Jarvie, Edie Ochiltree, Peter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Peebles are characters from __________.</a:t>
            </a:r>
            <a:br>
              <a:rPr lang="en" sz="3000" dirty="0">
                <a:solidFill>
                  <a:srgbClr val="002060"/>
                </a:solidFill>
              </a:rPr>
            </a:b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5917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Blaak Black PERSONAL USE" pitchFamily="2" charset="0"/>
                <a:ea typeface="Blaak Black PERSONAL USE" pitchFamily="2" charset="0"/>
              </a:rPr>
              <a:t>Jane Austen</a:t>
            </a:r>
            <a:endParaRPr lang="en-IN" sz="1800" b="1" dirty="0">
              <a:solidFill>
                <a:srgbClr val="80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Walter Scott</a:t>
            </a:r>
            <a:endParaRPr lang="en-IN" sz="1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1493"/>
                </a:solidFill>
                <a:latin typeface="Blaak Black PERSONAL USE" pitchFamily="2" charset="0"/>
                <a:ea typeface="Blaak Black PERSONAL USE" pitchFamily="2" charset="0"/>
              </a:rPr>
              <a:t>Maria Edgeworth</a:t>
            </a:r>
            <a:endParaRPr lang="en-IN" sz="1800" b="1" dirty="0">
              <a:solidFill>
                <a:srgbClr val="FF1493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Blaak Black PERSONAL USE" pitchFamily="2" charset="0"/>
                <a:ea typeface="Blaak Black PERSONAL USE" pitchFamily="2" charset="0"/>
              </a:rPr>
              <a:t>Henry Fielding</a:t>
            </a:r>
            <a:endParaRPr lang="en-IN" sz="1800" b="1" dirty="0">
              <a:solidFill>
                <a:srgbClr val="FF00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0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6600"/>
                </a:solidFill>
                <a:latin typeface="Blaak Black PERSONAL USE" pitchFamily="2" charset="0"/>
                <a:ea typeface="Blaak Black PERSONAL USE" pitchFamily="2" charset="0"/>
              </a:rPr>
              <a:t>Walter Scott</a:t>
            </a:r>
            <a:endParaRPr lang="en-IN" sz="2800" b="1" dirty="0">
              <a:solidFill>
                <a:srgbClr val="666600"/>
              </a:solidFill>
              <a:latin typeface="Blaak Black PERSONAL USE" pitchFamily="2" charset="0"/>
              <a:ea typeface="Blaak Black PERSONAL 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627588" y="1081690"/>
            <a:ext cx="670525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2060"/>
                </a:solidFill>
              </a:rPr>
              <a:t>4. James Joyce’s </a:t>
            </a:r>
            <a:r>
              <a:rPr lang="en" sz="3000" i="1" dirty="0">
                <a:solidFill>
                  <a:srgbClr val="002060"/>
                </a:solidFill>
              </a:rPr>
              <a:t>Ulysses</a:t>
            </a:r>
            <a:r>
              <a:rPr lang="en" sz="3000" dirty="0">
                <a:solidFill>
                  <a:srgbClr val="002060"/>
                </a:solidFill>
              </a:rPr>
              <a:t> chronicles the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story of a single day happening on </a:t>
            </a:r>
            <a:br>
              <a:rPr lang="en" sz="3000" dirty="0">
                <a:solidFill>
                  <a:srgbClr val="002060"/>
                </a:solidFill>
              </a:rPr>
            </a:br>
            <a:r>
              <a:rPr lang="en" sz="3000" dirty="0">
                <a:solidFill>
                  <a:srgbClr val="002060"/>
                </a:solidFill>
              </a:rPr>
              <a:t>    _____________.</a:t>
            </a:r>
            <a:endParaRPr sz="3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22870" y="2565264"/>
            <a:ext cx="5597014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8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b="1" baseline="30000" dirty="0">
                <a:solidFill>
                  <a:srgbClr val="8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8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April, 1904</a:t>
            </a:r>
            <a:endParaRPr lang="en-IN" sz="1800" b="1" dirty="0">
              <a:solidFill>
                <a:srgbClr val="8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A6E3C-7452-4F5C-A279-AD6C4AB44ED6}"/>
              </a:ext>
            </a:extLst>
          </p:cNvPr>
          <p:cNvSpPr txBox="1"/>
          <p:nvPr/>
        </p:nvSpPr>
        <p:spPr>
          <a:xfrm>
            <a:off x="2322870" y="2934596"/>
            <a:ext cx="5722375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b="1" baseline="30000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June, 1904</a:t>
            </a:r>
            <a:endParaRPr lang="en-IN" sz="1800" b="1" dirty="0">
              <a:solidFill>
                <a:srgbClr val="6666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2192-5620-4F60-B810-EFADA0BCA564}"/>
              </a:ext>
            </a:extLst>
          </p:cNvPr>
          <p:cNvSpPr txBox="1"/>
          <p:nvPr/>
        </p:nvSpPr>
        <p:spPr>
          <a:xfrm>
            <a:off x="2322870" y="3295592"/>
            <a:ext cx="5597014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149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800" b="1" baseline="30000" dirty="0">
                <a:solidFill>
                  <a:srgbClr val="FF149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FF149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September, 1904</a:t>
            </a:r>
            <a:endParaRPr lang="en-IN" sz="1800" b="1" dirty="0">
              <a:solidFill>
                <a:srgbClr val="FF14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A0C98-FC10-4AB0-8D99-45B49DE8A72B}"/>
              </a:ext>
            </a:extLst>
          </p:cNvPr>
          <p:cNvSpPr txBox="1"/>
          <p:nvPr/>
        </p:nvSpPr>
        <p:spPr>
          <a:xfrm>
            <a:off x="2322870" y="3662906"/>
            <a:ext cx="5530646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800" b="1" baseline="30000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December, 1904</a:t>
            </a:r>
            <a:endParaRPr lang="en-IN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 rot="16200000">
            <a:off x="976028" y="1867846"/>
            <a:ext cx="1934147" cy="567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10000"/>
                  </a:schemeClr>
                </a:solidFill>
              </a:rPr>
              <a:t>Answer:</a:t>
            </a:r>
            <a:endParaRPr sz="3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6CD8E-9BD5-4478-A983-FFC911583E26}"/>
              </a:ext>
            </a:extLst>
          </p:cNvPr>
          <p:cNvSpPr txBox="1"/>
          <p:nvPr/>
        </p:nvSpPr>
        <p:spPr>
          <a:xfrm>
            <a:off x="2315495" y="2151751"/>
            <a:ext cx="575187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b="1" baseline="30000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6666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June, 1904</a:t>
            </a:r>
            <a:endParaRPr lang="en-IN" sz="2800" b="1" dirty="0">
              <a:solidFill>
                <a:srgbClr val="6666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91740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378</Words>
  <Application>Microsoft Office PowerPoint</Application>
  <PresentationFormat>On-screen Show (16:9)</PresentationFormat>
  <Paragraphs>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Book Antiqua</vt:lpstr>
      <vt:lpstr>Blaak Black PERSONAL USE</vt:lpstr>
      <vt:lpstr>Zantroke</vt:lpstr>
      <vt:lpstr>Trebuchet MS</vt:lpstr>
      <vt:lpstr>Arial</vt:lpstr>
      <vt:lpstr>Oswald</vt:lpstr>
      <vt:lpstr>Calibri</vt:lpstr>
      <vt:lpstr>Tinos</vt:lpstr>
      <vt:lpstr>Quintus template</vt:lpstr>
      <vt:lpstr>History of English Literature</vt:lpstr>
      <vt:lpstr>1. Which set of writers were remarked as      “lived in squares, painted in circles      and loved in triangles” ?</vt:lpstr>
      <vt:lpstr>Answer:</vt:lpstr>
      <vt:lpstr>2. “Never speak disrespectfully of       Society, _____________. Only people who        can’t get into it do that.”</vt:lpstr>
      <vt:lpstr>Answer:</vt:lpstr>
      <vt:lpstr>3. Baillie Jarvie, Edie Ochiltree, Peter      Peebles are characters from __________. </vt:lpstr>
      <vt:lpstr>Answer:</vt:lpstr>
      <vt:lpstr>4. James Joyce’s Ulysses chronicles the      story of a single day happening on      _____________.</vt:lpstr>
      <vt:lpstr>Answer:</vt:lpstr>
      <vt:lpstr>5. Which among the following is not listed      on the ‘four great motives for writings’      in George Orwell’s Why I Write ?</vt:lpstr>
      <vt:lpstr>Answer:</vt:lpstr>
      <vt:lpstr>6. _____________ served as a basis for      William Shakespeare’s The Winter’s      Tale.</vt:lpstr>
      <vt:lpstr>Answer:</vt:lpstr>
      <vt:lpstr>7. Which among the following romantic       poems can be taken as a suitable       example of anthropomorphism?</vt:lpstr>
      <vt:lpstr>Answer:</vt:lpstr>
      <vt:lpstr>8. The ‘Georgian Poetry’ takes its term        from the King _____________. </vt:lpstr>
      <vt:lpstr>Answer:</vt:lpstr>
      <vt:lpstr>9. John Gay’s The Shepherd’s Week      appeared in __________ mock pastorals.</vt:lpstr>
      <vt:lpstr>Answer:</vt:lpstr>
      <vt:lpstr>10. What is the sub-title of Benjamin        Disraeli’s novel Coningsby ?</vt:lpstr>
      <vt:lpstr>Answer: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English Literature</dc:title>
  <dc:creator>Arrabbu</dc:creator>
  <cp:lastModifiedBy>Abu Sidi</cp:lastModifiedBy>
  <cp:revision>49</cp:revision>
  <dcterms:modified xsi:type="dcterms:W3CDTF">2021-01-26T13:57:10Z</dcterms:modified>
</cp:coreProperties>
</file>