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18728-6055-47C0-B0B1-B40465FB609B}" type="datetimeFigureOut">
              <a:rPr lang="en-US" smtClean="0"/>
              <a:t>1/29/2021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345C25-9BA1-4C21-B8D6-E881871F535D}" type="slidenum">
              <a:rPr lang="en-US" smtClean="0"/>
              <a:t>‹#›</a:t>
            </a:fld>
            <a:endParaRPr lang="en-US"/>
          </a:p>
        </p:txBody>
      </p:sp>
    </p:spTree>
    <p:extLst>
      <p:ext uri="{BB962C8B-B14F-4D97-AF65-F5344CB8AC3E}">
        <p14:creationId xmlns:p14="http://schemas.microsoft.com/office/powerpoint/2010/main" val="2747279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345C25-9BA1-4C21-B8D6-E881871F535D}" type="slidenum">
              <a:rPr lang="en-US" smtClean="0"/>
              <a:t>3</a:t>
            </a:fld>
            <a:endParaRPr lang="en-US" dirty="0"/>
          </a:p>
        </p:txBody>
      </p:sp>
    </p:spTree>
    <p:extLst>
      <p:ext uri="{BB962C8B-B14F-4D97-AF65-F5344CB8AC3E}">
        <p14:creationId xmlns:p14="http://schemas.microsoft.com/office/powerpoint/2010/main" val="2009035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B56D35-2101-4045-B652-A75AC2EA0C4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4172694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B56D35-2101-4045-B652-A75AC2EA0C4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2771767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B56D35-2101-4045-B652-A75AC2EA0C4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3585248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B56D35-2101-4045-B652-A75AC2EA0C4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1717375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B56D35-2101-4045-B652-A75AC2EA0C45}"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386549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B56D35-2101-4045-B652-A75AC2EA0C4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125677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B56D35-2101-4045-B652-A75AC2EA0C45}"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2584365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B56D35-2101-4045-B652-A75AC2EA0C45}"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1673477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56D35-2101-4045-B652-A75AC2EA0C45}"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219575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B56D35-2101-4045-B652-A75AC2EA0C4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377547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B56D35-2101-4045-B652-A75AC2EA0C45}"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ACC8A-BCAE-4933-81DE-9EEE1CBB6166}" type="slidenum">
              <a:rPr lang="en-US" smtClean="0"/>
              <a:t>‹#›</a:t>
            </a:fld>
            <a:endParaRPr lang="en-US"/>
          </a:p>
        </p:txBody>
      </p:sp>
    </p:spTree>
    <p:extLst>
      <p:ext uri="{BB962C8B-B14F-4D97-AF65-F5344CB8AC3E}">
        <p14:creationId xmlns:p14="http://schemas.microsoft.com/office/powerpoint/2010/main" val="3422724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56D35-2101-4045-B652-A75AC2EA0C45}" type="datetimeFigureOut">
              <a:rPr lang="en-US" smtClean="0"/>
              <a:t>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ACC8A-BCAE-4933-81DE-9EEE1CBB6166}" type="slidenum">
              <a:rPr lang="en-US" smtClean="0"/>
              <a:t>‹#›</a:t>
            </a:fld>
            <a:endParaRPr lang="en-US"/>
          </a:p>
        </p:txBody>
      </p:sp>
    </p:spTree>
    <p:extLst>
      <p:ext uri="{BB962C8B-B14F-4D97-AF65-F5344CB8AC3E}">
        <p14:creationId xmlns:p14="http://schemas.microsoft.com/office/powerpoint/2010/main" val="1294093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en-US" sz="3200" dirty="0"/>
              <a:t>COURSE:HISTORY OF EUROPE1453-1789 A.D</a:t>
            </a:r>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a:p>
            <a:pPr marL="0" indent="0">
              <a:buNone/>
            </a:pPr>
            <a:r>
              <a:rPr lang="en-US" b="1" dirty="0"/>
              <a:t>           TOPIC </a:t>
            </a:r>
            <a:r>
              <a:rPr lang="en-US" dirty="0"/>
              <a:t>:</a:t>
            </a:r>
            <a:r>
              <a:rPr lang="en-US" b="1" dirty="0">
                <a:solidFill>
                  <a:schemeClr val="accent2">
                    <a:lumMod val="75000"/>
                  </a:schemeClr>
                </a:solidFill>
              </a:rPr>
              <a:t>COUNTER REFORMATION</a:t>
            </a:r>
            <a:r>
              <a:rPr lang="en-US" dirty="0"/>
              <a:t>  </a:t>
            </a:r>
          </a:p>
          <a:p>
            <a:pPr marL="0" indent="0">
              <a:buNone/>
            </a:pPr>
            <a:r>
              <a:rPr lang="en-US" dirty="0"/>
              <a:t>           NAME : </a:t>
            </a:r>
            <a:r>
              <a:rPr lang="en-US" dirty="0" err="1"/>
              <a:t>Dr.M.AMZAD</a:t>
            </a:r>
            <a:r>
              <a:rPr lang="en-US" dirty="0"/>
              <a:t> ALI Ph.D.,</a:t>
            </a:r>
          </a:p>
          <a:p>
            <a:pPr marL="0" indent="0">
              <a:buNone/>
            </a:pPr>
            <a:r>
              <a:rPr lang="en-US" dirty="0"/>
              <a:t>           PROGRAMME: B.A.HISTORY</a:t>
            </a:r>
          </a:p>
          <a:p>
            <a:pPr marL="0" indent="0">
              <a:buNone/>
            </a:pPr>
            <a:r>
              <a:rPr lang="en-US" dirty="0"/>
              <a:t>           SEMESTER : IV</a:t>
            </a:r>
          </a:p>
          <a:p>
            <a:pPr marL="0" indent="0">
              <a:buNone/>
            </a:pPr>
            <a:r>
              <a:rPr lang="en-US" dirty="0"/>
              <a:t>           COURSE CODE : 17UHIC42 / 17UHVC42</a:t>
            </a:r>
          </a:p>
          <a:p>
            <a:pPr marL="0" indent="0">
              <a:buNone/>
            </a:pPr>
            <a:r>
              <a:rPr lang="en-US" dirty="0"/>
              <a:t>           PART : III CORE - IX</a:t>
            </a:r>
          </a:p>
        </p:txBody>
      </p:sp>
    </p:spTree>
    <p:extLst>
      <p:ext uri="{BB962C8B-B14F-4D97-AF65-F5344CB8AC3E}">
        <p14:creationId xmlns:p14="http://schemas.microsoft.com/office/powerpoint/2010/main" val="4248071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2">
                    <a:lumMod val="50000"/>
                  </a:schemeClr>
                </a:solidFill>
              </a:rPr>
              <a:t>WORKING OF JESUITS SOCIETY AND INGNATIUS LOYOLA</a:t>
            </a:r>
          </a:p>
        </p:txBody>
      </p:sp>
      <p:sp>
        <p:nvSpPr>
          <p:cNvPr id="3" name="Content Placeholder 2"/>
          <p:cNvSpPr>
            <a:spLocks noGrp="1"/>
          </p:cNvSpPr>
          <p:nvPr>
            <p:ph idx="1"/>
          </p:nvPr>
        </p:nvSpPr>
        <p:spPr/>
        <p:txBody>
          <a:bodyPr>
            <a:normAutofit fontScale="77500" lnSpcReduction="20000"/>
          </a:bodyPr>
          <a:lstStyle/>
          <a:p>
            <a:r>
              <a:rPr lang="en-US" b="1" i="1" dirty="0">
                <a:solidFill>
                  <a:schemeClr val="accent3">
                    <a:lumMod val="50000"/>
                  </a:schemeClr>
                </a:solidFill>
              </a:rPr>
              <a:t>Francis Javier and Iago got the support and cooperation of this institution at a very appropriate time. </a:t>
            </a:r>
          </a:p>
          <a:p>
            <a:r>
              <a:rPr lang="en-US" b="1" i="1" dirty="0">
                <a:solidFill>
                  <a:schemeClr val="accent3">
                    <a:lumMod val="50000"/>
                  </a:schemeClr>
                </a:solidFill>
              </a:rPr>
              <a:t>After getting his approval Loyola organized a powerful movement for the reformation of roman catholic religion. </a:t>
            </a:r>
          </a:p>
          <a:p>
            <a:r>
              <a:rPr lang="en-US" b="1" i="1" dirty="0">
                <a:solidFill>
                  <a:schemeClr val="accent3">
                    <a:lumMod val="50000"/>
                  </a:schemeClr>
                </a:solidFill>
              </a:rPr>
              <a:t>He organized his movement on military pattern. The chief characteristic of this society was complete surrender to the pope.</a:t>
            </a:r>
          </a:p>
          <a:p>
            <a:r>
              <a:rPr lang="en-US" b="1" i="1" dirty="0">
                <a:solidFill>
                  <a:schemeClr val="accent3">
                    <a:lumMod val="50000"/>
                  </a:schemeClr>
                </a:solidFill>
              </a:rPr>
              <a:t> Every members of this society accepted this book as his religious scripture. </a:t>
            </a:r>
          </a:p>
          <a:p>
            <a:r>
              <a:rPr lang="en-US" b="1" i="1" dirty="0">
                <a:solidFill>
                  <a:schemeClr val="accent3">
                    <a:lumMod val="50000"/>
                  </a:schemeClr>
                </a:solidFill>
              </a:rPr>
              <a:t>the handle of which was in the hands of the pope and its point could pierce anyone</a:t>
            </a:r>
          </a:p>
        </p:txBody>
      </p:sp>
    </p:spTree>
    <p:extLst>
      <p:ext uri="{BB962C8B-B14F-4D97-AF65-F5344CB8AC3E}">
        <p14:creationId xmlns:p14="http://schemas.microsoft.com/office/powerpoint/2010/main" val="588710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normAutofit/>
          </a:bodyPr>
          <a:lstStyle/>
          <a:p>
            <a:pPr marL="0" indent="0">
              <a:buNone/>
            </a:pPr>
            <a:r>
              <a:rPr lang="en-US" sz="3600" b="1" dirty="0">
                <a:solidFill>
                  <a:srgbClr val="FF0000"/>
                </a:solidFill>
              </a:rPr>
              <a:t>THE COMMITTEE DISCUSSIONS ARE</a:t>
            </a:r>
          </a:p>
          <a:p>
            <a:r>
              <a:rPr lang="en-US" b="1" i="1" dirty="0"/>
              <a:t>The religious authorities were directed.</a:t>
            </a:r>
          </a:p>
          <a:p>
            <a:r>
              <a:rPr lang="en-US" b="1" i="1" dirty="0"/>
              <a:t>The supremacy of the pope was accepted.</a:t>
            </a:r>
          </a:p>
          <a:p>
            <a:r>
              <a:rPr lang="en-US" b="1" i="1" dirty="0"/>
              <a:t>The seven Samskars were declared essential.</a:t>
            </a:r>
          </a:p>
          <a:p>
            <a:r>
              <a:rPr lang="en-US" b="1" i="1" dirty="0"/>
              <a:t>The religious provisions of the catholic were highlighted</a:t>
            </a:r>
          </a:p>
          <a:p>
            <a:pPr marL="0" indent="0">
              <a:buNone/>
            </a:pPr>
            <a:endParaRPr lang="en-US" dirty="0"/>
          </a:p>
        </p:txBody>
      </p:sp>
    </p:spTree>
    <p:extLst>
      <p:ext uri="{BB962C8B-B14F-4D97-AF65-F5344CB8AC3E}">
        <p14:creationId xmlns:p14="http://schemas.microsoft.com/office/powerpoint/2010/main" val="1018658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50000"/>
                  </a:schemeClr>
                </a:solidFill>
              </a:rPr>
              <a:t>INFLUENCE OF COUNCIL</a:t>
            </a:r>
          </a:p>
        </p:txBody>
      </p:sp>
      <p:sp>
        <p:nvSpPr>
          <p:cNvPr id="3" name="Content Placeholder 2"/>
          <p:cNvSpPr>
            <a:spLocks noGrp="1"/>
          </p:cNvSpPr>
          <p:nvPr>
            <p:ph idx="1"/>
          </p:nvPr>
        </p:nvSpPr>
        <p:spPr/>
        <p:txBody>
          <a:bodyPr>
            <a:normAutofit/>
          </a:bodyPr>
          <a:lstStyle/>
          <a:p>
            <a:r>
              <a:rPr lang="en-US" b="1" i="1" dirty="0"/>
              <a:t>The spirit of discipline purity and dutifulness was injected in to official of the church.</a:t>
            </a:r>
          </a:p>
          <a:p>
            <a:r>
              <a:rPr lang="en-US" b="1" i="1" dirty="0"/>
              <a:t>The sale of the indulgence was stopped .</a:t>
            </a:r>
          </a:p>
          <a:p>
            <a:r>
              <a:rPr lang="en-US" b="1" i="1" dirty="0"/>
              <a:t>The sale posts in the church was banned.</a:t>
            </a:r>
          </a:p>
          <a:p>
            <a:r>
              <a:rPr lang="en-US" b="1" i="1" dirty="0"/>
              <a:t>Many protestants rejoined the fold of Catholicism</a:t>
            </a:r>
          </a:p>
          <a:p>
            <a:r>
              <a:rPr lang="en-US" b="1" i="1" dirty="0"/>
              <a:t>The council of Trent provided a new vigour and power to catholic religion</a:t>
            </a:r>
          </a:p>
        </p:txBody>
      </p:sp>
    </p:spTree>
    <p:extLst>
      <p:ext uri="{BB962C8B-B14F-4D97-AF65-F5344CB8AC3E}">
        <p14:creationId xmlns:p14="http://schemas.microsoft.com/office/powerpoint/2010/main" val="4116655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50000"/>
                  </a:schemeClr>
                </a:solidFill>
              </a:rPr>
              <a:t>INQUISITION</a:t>
            </a:r>
          </a:p>
        </p:txBody>
      </p:sp>
      <p:sp>
        <p:nvSpPr>
          <p:cNvPr id="3" name="Content Placeholder 2"/>
          <p:cNvSpPr>
            <a:spLocks noGrp="1"/>
          </p:cNvSpPr>
          <p:nvPr>
            <p:ph idx="1"/>
          </p:nvPr>
        </p:nvSpPr>
        <p:spPr/>
        <p:txBody>
          <a:bodyPr>
            <a:normAutofit fontScale="92500" lnSpcReduction="20000"/>
          </a:bodyPr>
          <a:lstStyle/>
          <a:p>
            <a:r>
              <a:rPr lang="en-US" b="1" i="1" dirty="0">
                <a:solidFill>
                  <a:schemeClr val="tx2">
                    <a:lumMod val="60000"/>
                    <a:lumOff val="40000"/>
                  </a:schemeClr>
                </a:solidFill>
              </a:rPr>
              <a:t>According to the decision of the council of Trent, a list of the banned books was prepared in 1559</a:t>
            </a:r>
          </a:p>
          <a:p>
            <a:r>
              <a:rPr lang="en-US" b="1" i="1" dirty="0">
                <a:solidFill>
                  <a:schemeClr val="tx2">
                    <a:lumMod val="60000"/>
                    <a:lumOff val="40000"/>
                  </a:schemeClr>
                </a:solidFill>
              </a:rPr>
              <a:t> The study of which was prohibited for the roman Catholics.</a:t>
            </a:r>
          </a:p>
          <a:p>
            <a:r>
              <a:rPr lang="en-US" b="1" i="1" dirty="0">
                <a:solidFill>
                  <a:schemeClr val="tx2">
                    <a:lumMod val="60000"/>
                    <a:lumOff val="40000"/>
                  </a:schemeClr>
                </a:solidFill>
              </a:rPr>
              <a:t> In order to crush the atheism the pope Paul 2 established in Rome in A.D 1542. </a:t>
            </a:r>
          </a:p>
          <a:p>
            <a:r>
              <a:rPr lang="en-US" b="1" i="1" dirty="0">
                <a:solidFill>
                  <a:schemeClr val="tx2">
                    <a:lumMod val="60000"/>
                    <a:lumOff val="40000"/>
                  </a:schemeClr>
                </a:solidFill>
              </a:rPr>
              <a:t>The inquisition tried its best to fined out the atheist and punish them. </a:t>
            </a:r>
          </a:p>
          <a:p>
            <a:r>
              <a:rPr lang="en-US" b="1" i="1" dirty="0">
                <a:solidFill>
                  <a:schemeClr val="tx2">
                    <a:lumMod val="60000"/>
                    <a:lumOff val="40000"/>
                  </a:schemeClr>
                </a:solidFill>
              </a:rPr>
              <a:t>It also Endeavoured forcibly to implement the order of the catholic church.</a:t>
            </a:r>
          </a:p>
        </p:txBody>
      </p:sp>
    </p:spTree>
    <p:extLst>
      <p:ext uri="{BB962C8B-B14F-4D97-AF65-F5344CB8AC3E}">
        <p14:creationId xmlns:p14="http://schemas.microsoft.com/office/powerpoint/2010/main" val="2744590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bg2">
                    <a:lumMod val="25000"/>
                  </a:schemeClr>
                </a:solidFill>
              </a:rPr>
              <a:t>CAUSES OF COUNTER REFORMATION </a:t>
            </a:r>
          </a:p>
        </p:txBody>
      </p:sp>
      <p:sp>
        <p:nvSpPr>
          <p:cNvPr id="3" name="Content Placeholder 2"/>
          <p:cNvSpPr>
            <a:spLocks noGrp="1"/>
          </p:cNvSpPr>
          <p:nvPr>
            <p:ph idx="1"/>
          </p:nvPr>
        </p:nvSpPr>
        <p:spPr/>
        <p:txBody>
          <a:bodyPr/>
          <a:lstStyle/>
          <a:p>
            <a:pPr marL="0" indent="0">
              <a:buNone/>
            </a:pPr>
            <a:endParaRPr lang="en-US" b="1" i="1" dirty="0">
              <a:solidFill>
                <a:schemeClr val="accent3">
                  <a:lumMod val="75000"/>
                </a:schemeClr>
              </a:solidFill>
            </a:endParaRPr>
          </a:p>
          <a:p>
            <a:pPr marL="0" indent="0">
              <a:buNone/>
            </a:pPr>
            <a:endParaRPr lang="en-US" b="1" i="1" dirty="0">
              <a:solidFill>
                <a:schemeClr val="accent3">
                  <a:lumMod val="75000"/>
                </a:schemeClr>
              </a:solidFill>
            </a:endParaRPr>
          </a:p>
          <a:p>
            <a:r>
              <a:rPr lang="en-US" b="1" i="1" dirty="0">
                <a:solidFill>
                  <a:schemeClr val="accent3">
                    <a:lumMod val="75000"/>
                  </a:schemeClr>
                </a:solidFill>
              </a:rPr>
              <a:t>Philip ii of Spain was the champion of the counter reformation . </a:t>
            </a:r>
          </a:p>
          <a:p>
            <a:r>
              <a:rPr lang="en-US" b="1" i="1" dirty="0">
                <a:solidFill>
                  <a:schemeClr val="accent3">
                    <a:lumMod val="75000"/>
                  </a:schemeClr>
                </a:solidFill>
              </a:rPr>
              <a:t>It teaches Its high watermark under him and its decline began with the destruction of Armada</a:t>
            </a:r>
            <a:r>
              <a:rPr lang="en-US" dirty="0"/>
              <a:t>.</a:t>
            </a:r>
          </a:p>
        </p:txBody>
      </p:sp>
    </p:spTree>
    <p:extLst>
      <p:ext uri="{BB962C8B-B14F-4D97-AF65-F5344CB8AC3E}">
        <p14:creationId xmlns:p14="http://schemas.microsoft.com/office/powerpoint/2010/main" val="494105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IDEAL LIFE OF THE JESUIT</a:t>
            </a:r>
          </a:p>
        </p:txBody>
      </p:sp>
      <p:sp>
        <p:nvSpPr>
          <p:cNvPr id="3" name="Content Placeholder 2"/>
          <p:cNvSpPr>
            <a:spLocks noGrp="1"/>
          </p:cNvSpPr>
          <p:nvPr>
            <p:ph idx="1"/>
          </p:nvPr>
        </p:nvSpPr>
        <p:spPr/>
        <p:txBody>
          <a:bodyPr/>
          <a:lstStyle/>
          <a:p>
            <a:r>
              <a:rPr lang="en-US" b="1" i="1" dirty="0">
                <a:solidFill>
                  <a:srgbClr val="FF0000"/>
                </a:solidFill>
              </a:rPr>
              <a:t>The Jesuit inspired the people by the their sacrificial and ideal life and they again joined Catholicism. </a:t>
            </a:r>
          </a:p>
          <a:p>
            <a:r>
              <a:rPr lang="en-US" b="1" i="1" dirty="0">
                <a:solidFill>
                  <a:srgbClr val="FF0000"/>
                </a:solidFill>
              </a:rPr>
              <a:t>The Jesuits produced the best example of the missionaries. </a:t>
            </a:r>
          </a:p>
          <a:p>
            <a:r>
              <a:rPr lang="en-US" b="1" i="1" dirty="0">
                <a:solidFill>
                  <a:srgbClr val="FF0000"/>
                </a:solidFill>
              </a:rPr>
              <a:t>Their activities injected a new vigour and enthusiasm into the  Catholics for the expansion of Catholicism</a:t>
            </a:r>
          </a:p>
        </p:txBody>
      </p:sp>
    </p:spTree>
    <p:extLst>
      <p:ext uri="{BB962C8B-B14F-4D97-AF65-F5344CB8AC3E}">
        <p14:creationId xmlns:p14="http://schemas.microsoft.com/office/powerpoint/2010/main" val="3010483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2">
                    <a:lumMod val="75000"/>
                  </a:schemeClr>
                </a:solidFill>
              </a:rPr>
              <a:t>CONTRIBUTION OF INQUISITION</a:t>
            </a:r>
          </a:p>
        </p:txBody>
      </p:sp>
      <p:sp>
        <p:nvSpPr>
          <p:cNvPr id="3" name="Content Placeholder 2"/>
          <p:cNvSpPr>
            <a:spLocks noGrp="1"/>
          </p:cNvSpPr>
          <p:nvPr>
            <p:ph idx="1"/>
          </p:nvPr>
        </p:nvSpPr>
        <p:spPr>
          <a:xfrm>
            <a:off x="381000" y="1295400"/>
            <a:ext cx="8229600" cy="4525963"/>
          </a:xfrm>
        </p:spPr>
        <p:txBody>
          <a:bodyPr>
            <a:normAutofit fontScale="92500"/>
          </a:bodyPr>
          <a:lstStyle/>
          <a:p>
            <a:r>
              <a:rPr lang="en-US" b="1" i="1" dirty="0">
                <a:solidFill>
                  <a:schemeClr val="accent1">
                    <a:lumMod val="75000"/>
                  </a:schemeClr>
                </a:solidFill>
              </a:rPr>
              <a:t>It removed corruption and led the people towards theism. the close eye of the inquisition suppressed anti religious protestants.</a:t>
            </a:r>
          </a:p>
          <a:p>
            <a:r>
              <a:rPr lang="en-US" b="1" i="1" dirty="0">
                <a:solidFill>
                  <a:schemeClr val="accent1">
                    <a:lumMod val="75000"/>
                  </a:schemeClr>
                </a:solidFill>
              </a:rPr>
              <a:t>Actually owing to the attempt of the pope and the other religious authorities not only the path of the expansion of protestant religion was hampered.</a:t>
            </a:r>
          </a:p>
          <a:p>
            <a:r>
              <a:rPr lang="en-US" b="1" i="1" dirty="0">
                <a:solidFill>
                  <a:schemeClr val="accent1">
                    <a:lumMod val="75000"/>
                  </a:schemeClr>
                </a:solidFill>
              </a:rPr>
              <a:t>But it also injected new life and vigour in to the Roman Catholic Religion</a:t>
            </a:r>
            <a:r>
              <a:rPr lang="en-US" dirty="0">
                <a:solidFill>
                  <a:schemeClr val="accent1">
                    <a:lumMod val="75000"/>
                  </a:schemeClr>
                </a:solidFill>
              </a:rPr>
              <a:t>.</a:t>
            </a:r>
          </a:p>
        </p:txBody>
      </p:sp>
    </p:spTree>
    <p:extLst>
      <p:ext uri="{BB962C8B-B14F-4D97-AF65-F5344CB8AC3E}">
        <p14:creationId xmlns:p14="http://schemas.microsoft.com/office/powerpoint/2010/main" val="3205520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RESULTS AND CONSEQUENCE OF THE COUNTER  REFORMATION</a:t>
            </a:r>
          </a:p>
        </p:txBody>
      </p:sp>
      <p:sp>
        <p:nvSpPr>
          <p:cNvPr id="3" name="Content Placeholder 2"/>
          <p:cNvSpPr>
            <a:spLocks noGrp="1"/>
          </p:cNvSpPr>
          <p:nvPr>
            <p:ph idx="1"/>
          </p:nvPr>
        </p:nvSpPr>
        <p:spPr>
          <a:xfrm>
            <a:off x="228600" y="1676400"/>
            <a:ext cx="8229600" cy="4525963"/>
          </a:xfrm>
        </p:spPr>
        <p:txBody>
          <a:bodyPr>
            <a:normAutofit fontScale="77500" lnSpcReduction="20000"/>
          </a:bodyPr>
          <a:lstStyle/>
          <a:p>
            <a:r>
              <a:rPr lang="en-US" b="1" dirty="0">
                <a:solidFill>
                  <a:srgbClr val="FF0000"/>
                </a:solidFill>
              </a:rPr>
              <a:t>Owing to renaissance , the people of Europe came out of their slumber of ignorance, consequently, reformation was ushered in Europe.</a:t>
            </a:r>
          </a:p>
          <a:p>
            <a:r>
              <a:rPr lang="en-US" b="1" dirty="0">
                <a:solidFill>
                  <a:srgbClr val="FF0000"/>
                </a:solidFill>
              </a:rPr>
              <a:t> It affected all the aspects of human life extensively. as a result this movement not only the views of the people of Europe were changed it also altered the standard of living, behavior and the traditions.</a:t>
            </a:r>
          </a:p>
          <a:p>
            <a:r>
              <a:rPr lang="en-US" b="1" dirty="0">
                <a:solidFill>
                  <a:srgbClr val="FF0000"/>
                </a:solidFill>
              </a:rPr>
              <a:t> We classified the significant of result of the counter reformation as</a:t>
            </a:r>
          </a:p>
          <a:p>
            <a:r>
              <a:rPr lang="en-US" b="1" dirty="0">
                <a:solidFill>
                  <a:srgbClr val="FF0000"/>
                </a:solidFill>
              </a:rPr>
              <a:t>Religious result</a:t>
            </a:r>
          </a:p>
          <a:p>
            <a:r>
              <a:rPr lang="en-US" b="1" dirty="0">
                <a:solidFill>
                  <a:srgbClr val="FF0000"/>
                </a:solidFill>
              </a:rPr>
              <a:t>Political result</a:t>
            </a:r>
          </a:p>
          <a:p>
            <a:r>
              <a:rPr lang="en-US" b="1" dirty="0">
                <a:solidFill>
                  <a:srgbClr val="FF0000"/>
                </a:solidFill>
              </a:rPr>
              <a:t>Economic result</a:t>
            </a:r>
          </a:p>
          <a:p>
            <a:r>
              <a:rPr lang="en-US" b="1" dirty="0">
                <a:solidFill>
                  <a:srgbClr val="FF0000"/>
                </a:solidFill>
              </a:rPr>
              <a:t>Social result       </a:t>
            </a:r>
          </a:p>
        </p:txBody>
      </p:sp>
    </p:spTree>
    <p:extLst>
      <p:ext uri="{BB962C8B-B14F-4D97-AF65-F5344CB8AC3E}">
        <p14:creationId xmlns:p14="http://schemas.microsoft.com/office/powerpoint/2010/main" val="3155203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2">
                    <a:lumMod val="75000"/>
                  </a:schemeClr>
                </a:solidFill>
              </a:rPr>
              <a:t>COUNTER REFORMATION</a:t>
            </a:r>
          </a:p>
        </p:txBody>
      </p:sp>
      <p:sp>
        <p:nvSpPr>
          <p:cNvPr id="3" name="Content Placeholder 2"/>
          <p:cNvSpPr>
            <a:spLocks noGrp="1"/>
          </p:cNvSpPr>
          <p:nvPr>
            <p:ph idx="1"/>
          </p:nvPr>
        </p:nvSpPr>
        <p:spPr>
          <a:xfrm>
            <a:off x="609600" y="1752600"/>
            <a:ext cx="8077200" cy="4373563"/>
          </a:xfrm>
        </p:spPr>
        <p:txBody>
          <a:bodyPr/>
          <a:lstStyle/>
          <a:p>
            <a:pPr marL="0" indent="0" algn="just">
              <a:buNone/>
            </a:pPr>
            <a:r>
              <a:rPr lang="en-US" b="1" i="1" dirty="0">
                <a:solidFill>
                  <a:schemeClr val="accent6">
                    <a:lumMod val="75000"/>
                  </a:schemeClr>
                </a:solidFill>
              </a:rPr>
              <a:t>Martin Luther was originated of Protestant Religion. The extension of Protestantism harmed significance of the catholic religion to great extent. It created confusion in the minds of the Catholics and they decided to make some reforms in their religion in order to keep it in existence. </a:t>
            </a:r>
          </a:p>
        </p:txBody>
      </p:sp>
    </p:spTree>
    <p:extLst>
      <p:ext uri="{BB962C8B-B14F-4D97-AF65-F5344CB8AC3E}">
        <p14:creationId xmlns:p14="http://schemas.microsoft.com/office/powerpoint/2010/main" val="3559880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QUOTES</a:t>
            </a:r>
          </a:p>
        </p:txBody>
      </p:sp>
      <p:sp>
        <p:nvSpPr>
          <p:cNvPr id="3" name="Content Placeholder 2"/>
          <p:cNvSpPr>
            <a:spLocks noGrp="1"/>
          </p:cNvSpPr>
          <p:nvPr>
            <p:ph idx="1"/>
          </p:nvPr>
        </p:nvSpPr>
        <p:spPr/>
        <p:txBody>
          <a:bodyPr/>
          <a:lstStyle/>
          <a:p>
            <a:pPr marL="0" indent="0" algn="just">
              <a:buNone/>
            </a:pPr>
            <a:r>
              <a:rPr lang="en-US" sz="3600" b="1" dirty="0">
                <a:solidFill>
                  <a:schemeClr val="accent2"/>
                </a:solidFill>
              </a:rPr>
              <a:t>HAYES</a:t>
            </a:r>
            <a:r>
              <a:rPr lang="en-US" dirty="0"/>
              <a:t> – </a:t>
            </a:r>
            <a:r>
              <a:rPr lang="en-US" b="1" i="1" dirty="0">
                <a:solidFill>
                  <a:schemeClr val="bg2">
                    <a:lumMod val="25000"/>
                  </a:schemeClr>
                </a:solidFill>
              </a:rPr>
              <a:t>Hayes has written about that the movement of sixteenth century which took place to check the progress and development of Protestantism came to be known as Counter Reformation.</a:t>
            </a:r>
          </a:p>
          <a:p>
            <a:pPr marL="0" indent="0" algn="just">
              <a:buNone/>
            </a:pPr>
            <a:r>
              <a:rPr lang="en-US" b="1" dirty="0">
                <a:solidFill>
                  <a:schemeClr val="accent2">
                    <a:lumMod val="75000"/>
                  </a:schemeClr>
                </a:solidFill>
              </a:rPr>
              <a:t>SCHEVILLE</a:t>
            </a:r>
            <a:r>
              <a:rPr lang="en-US" dirty="0"/>
              <a:t> – </a:t>
            </a:r>
            <a:r>
              <a:rPr lang="en-US" b="1" i="1" dirty="0">
                <a:solidFill>
                  <a:schemeClr val="bg2">
                    <a:lumMod val="25000"/>
                  </a:schemeClr>
                </a:solidFill>
              </a:rPr>
              <a:t>Scheville  writes the movement known as Counter Reformation as really reformation applied to the Catholic Church</a:t>
            </a:r>
            <a:r>
              <a:rPr lang="en-US" dirty="0"/>
              <a:t>.</a:t>
            </a:r>
          </a:p>
        </p:txBody>
      </p:sp>
    </p:spTree>
    <p:extLst>
      <p:ext uri="{BB962C8B-B14F-4D97-AF65-F5344CB8AC3E}">
        <p14:creationId xmlns:p14="http://schemas.microsoft.com/office/powerpoint/2010/main" val="3535842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75000"/>
                  </a:schemeClr>
                </a:solidFill>
              </a:rPr>
              <a:t>QUOTES</a:t>
            </a:r>
          </a:p>
        </p:txBody>
      </p:sp>
      <p:sp>
        <p:nvSpPr>
          <p:cNvPr id="3" name="Content Placeholder 2"/>
          <p:cNvSpPr>
            <a:spLocks noGrp="1"/>
          </p:cNvSpPr>
          <p:nvPr>
            <p:ph idx="1"/>
          </p:nvPr>
        </p:nvSpPr>
        <p:spPr/>
        <p:txBody>
          <a:bodyPr>
            <a:normAutofit fontScale="92500" lnSpcReduction="10000"/>
          </a:bodyPr>
          <a:lstStyle/>
          <a:p>
            <a:pPr marL="0" indent="0" algn="just">
              <a:buNone/>
            </a:pPr>
            <a:r>
              <a:rPr lang="en-US" b="1" dirty="0">
                <a:solidFill>
                  <a:schemeClr val="accent6">
                    <a:lumMod val="75000"/>
                  </a:schemeClr>
                </a:solidFill>
              </a:rPr>
              <a:t>H.A.L.FISHER – </a:t>
            </a:r>
            <a:r>
              <a:rPr lang="en-US" b="1" i="1" dirty="0">
                <a:solidFill>
                  <a:schemeClr val="accent2">
                    <a:lumMod val="75000"/>
                  </a:schemeClr>
                </a:solidFill>
              </a:rPr>
              <a:t>Being afraid of the expansion of the teaching of Luther , the religious authorities of roman catholic religion chalked out a plan to uproot the evils rampant in Catholicism</a:t>
            </a:r>
            <a:r>
              <a:rPr lang="en-US" b="1" dirty="0">
                <a:solidFill>
                  <a:schemeClr val="accent6">
                    <a:lumMod val="75000"/>
                  </a:schemeClr>
                </a:solidFill>
              </a:rPr>
              <a:t>.</a:t>
            </a:r>
          </a:p>
          <a:p>
            <a:pPr marL="0" indent="0" algn="just">
              <a:buNone/>
            </a:pPr>
            <a:r>
              <a:rPr lang="en-US" b="1" dirty="0">
                <a:solidFill>
                  <a:schemeClr val="accent6">
                    <a:lumMod val="75000"/>
                  </a:schemeClr>
                </a:solidFill>
              </a:rPr>
              <a:t>SOUTHGATE – </a:t>
            </a:r>
            <a:r>
              <a:rPr lang="en-US" b="1" i="1" dirty="0">
                <a:solidFill>
                  <a:schemeClr val="accent2">
                    <a:lumMod val="75000"/>
                  </a:schemeClr>
                </a:solidFill>
              </a:rPr>
              <a:t>writes about counter reformation that “the aim of catholic reformation was to reestablish the sanctity of the Roman Catholic Church and its high </a:t>
            </a:r>
            <a:r>
              <a:rPr lang="en-US" sz="3500" b="1" i="1" dirty="0">
                <a:solidFill>
                  <a:schemeClr val="accent2">
                    <a:lumMod val="75000"/>
                  </a:schemeClr>
                </a:solidFill>
              </a:rPr>
              <a:t>ideals. varies sects and </a:t>
            </a:r>
            <a:r>
              <a:rPr lang="en-US" sz="3500" b="1" i="1" dirty="0" err="1">
                <a:solidFill>
                  <a:schemeClr val="accent2">
                    <a:lumMod val="75000"/>
                  </a:schemeClr>
                </a:solidFill>
              </a:rPr>
              <a:t>clases</a:t>
            </a:r>
            <a:r>
              <a:rPr lang="en-US" sz="3500" b="1" i="1" dirty="0">
                <a:solidFill>
                  <a:schemeClr val="accent2">
                    <a:lumMod val="75000"/>
                  </a:schemeClr>
                </a:solidFill>
              </a:rPr>
              <a:t> of catholic church proved significant to make the counter reformation success”.</a:t>
            </a:r>
          </a:p>
        </p:txBody>
      </p:sp>
    </p:spTree>
    <p:extLst>
      <p:ext uri="{BB962C8B-B14F-4D97-AF65-F5344CB8AC3E}">
        <p14:creationId xmlns:p14="http://schemas.microsoft.com/office/powerpoint/2010/main" val="3474731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228600"/>
            <a:ext cx="8229600" cy="1371600"/>
          </a:xfrm>
        </p:spPr>
        <p:txBody>
          <a:bodyPr>
            <a:noAutofit/>
          </a:bodyPr>
          <a:lstStyle/>
          <a:p>
            <a:r>
              <a:rPr lang="en-US" sz="3600" b="1" dirty="0">
                <a:solidFill>
                  <a:srgbClr val="FF0000"/>
                </a:solidFill>
              </a:rPr>
              <a:t>FACTORS CONTRIBUTED T0 THE OUTBREAK OF COUNTER REFORMATION </a:t>
            </a:r>
          </a:p>
        </p:txBody>
      </p:sp>
      <p:sp>
        <p:nvSpPr>
          <p:cNvPr id="3" name="Content Placeholder 2"/>
          <p:cNvSpPr>
            <a:spLocks noGrp="1"/>
          </p:cNvSpPr>
          <p:nvPr>
            <p:ph idx="1"/>
          </p:nvPr>
        </p:nvSpPr>
        <p:spPr>
          <a:xfrm>
            <a:off x="762000" y="1752600"/>
            <a:ext cx="8001000" cy="3535363"/>
          </a:xfrm>
        </p:spPr>
        <p:txBody>
          <a:bodyPr>
            <a:normAutofit/>
          </a:bodyPr>
          <a:lstStyle/>
          <a:p>
            <a:pPr marL="0" indent="0">
              <a:buNone/>
            </a:pPr>
            <a:r>
              <a:rPr lang="en-US" b="1" dirty="0"/>
              <a:t>EXPANSION OF PROTESTANTISM- </a:t>
            </a:r>
          </a:p>
          <a:p>
            <a:r>
              <a:rPr lang="en-US" sz="2200" b="1" i="1" dirty="0">
                <a:solidFill>
                  <a:schemeClr val="accent1">
                    <a:lumMod val="75000"/>
                  </a:schemeClr>
                </a:solidFill>
              </a:rPr>
              <a:t>Martin Luther opposed the evils and corruption rampant of roman catholic religion in Germany. </a:t>
            </a:r>
          </a:p>
          <a:p>
            <a:r>
              <a:rPr lang="en-US" sz="2200" b="1" i="1" dirty="0">
                <a:solidFill>
                  <a:schemeClr val="accent1">
                    <a:lumMod val="75000"/>
                  </a:schemeClr>
                </a:solidFill>
              </a:rPr>
              <a:t>later on this movement became quite extensive. </a:t>
            </a:r>
          </a:p>
          <a:p>
            <a:r>
              <a:rPr lang="en-US" sz="2200" b="1" i="1" dirty="0">
                <a:solidFill>
                  <a:schemeClr val="accent1">
                    <a:lumMod val="75000"/>
                  </a:schemeClr>
                </a:solidFill>
              </a:rPr>
              <a:t>The extension of Protestantism harmed the significance of the catholic religion to great extent. </a:t>
            </a:r>
          </a:p>
          <a:p>
            <a:r>
              <a:rPr lang="en-US" sz="2200" b="1" i="1" dirty="0">
                <a:solidFill>
                  <a:schemeClr val="accent1">
                    <a:lumMod val="75000"/>
                  </a:schemeClr>
                </a:solidFill>
              </a:rPr>
              <a:t>It created confusion in the mind of the catholic and they decided to make some Reforms in their religion in order to keep it in existence.</a:t>
            </a:r>
          </a:p>
        </p:txBody>
      </p:sp>
    </p:spTree>
    <p:extLst>
      <p:ext uri="{BB962C8B-B14F-4D97-AF65-F5344CB8AC3E}">
        <p14:creationId xmlns:p14="http://schemas.microsoft.com/office/powerpoint/2010/main" val="1319758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normAutofit fontScale="90000"/>
          </a:bodyPr>
          <a:lstStyle/>
          <a:p>
            <a:r>
              <a:rPr lang="en-US" b="1" dirty="0">
                <a:solidFill>
                  <a:schemeClr val="accent2">
                    <a:lumMod val="50000"/>
                  </a:schemeClr>
                </a:solidFill>
              </a:rPr>
              <a:t>MUTUAL DIFFERENCE OF THE CATHOLIC</a:t>
            </a:r>
          </a:p>
        </p:txBody>
      </p:sp>
      <p:sp>
        <p:nvSpPr>
          <p:cNvPr id="3" name="Content Placeholder 2"/>
          <p:cNvSpPr>
            <a:spLocks noGrp="1"/>
          </p:cNvSpPr>
          <p:nvPr>
            <p:ph idx="1"/>
          </p:nvPr>
        </p:nvSpPr>
        <p:spPr>
          <a:xfrm>
            <a:off x="381000" y="1447800"/>
            <a:ext cx="8229600" cy="4525963"/>
          </a:xfrm>
        </p:spPr>
        <p:txBody>
          <a:bodyPr/>
          <a:lstStyle/>
          <a:p>
            <a:r>
              <a:rPr lang="en-US" b="1" i="1" dirty="0">
                <a:solidFill>
                  <a:schemeClr val="accent3">
                    <a:lumMod val="75000"/>
                  </a:schemeClr>
                </a:solidFill>
              </a:rPr>
              <a:t>Martin Luther was originator of Protestant religion with the passage of time , </a:t>
            </a:r>
          </a:p>
          <a:p>
            <a:r>
              <a:rPr lang="en-US" b="1" i="1" dirty="0">
                <a:solidFill>
                  <a:schemeClr val="accent3">
                    <a:lumMod val="75000"/>
                  </a:schemeClr>
                </a:solidFill>
              </a:rPr>
              <a:t>His differences grew with the preachers of other countries. </a:t>
            </a:r>
          </a:p>
          <a:p>
            <a:r>
              <a:rPr lang="en-US" b="1" i="1" dirty="0">
                <a:solidFill>
                  <a:schemeClr val="accent3">
                    <a:lumMod val="75000"/>
                  </a:schemeClr>
                </a:solidFill>
              </a:rPr>
              <a:t>It divided Protestantism into three Categories.</a:t>
            </a:r>
          </a:p>
          <a:p>
            <a:r>
              <a:rPr lang="en-US" b="1" i="1" dirty="0">
                <a:solidFill>
                  <a:schemeClr val="accent3">
                    <a:lumMod val="75000"/>
                  </a:schemeClr>
                </a:solidFill>
              </a:rPr>
              <a:t> Lutheranism also gave birth to Zwinglianism and Calvinism</a:t>
            </a:r>
            <a:r>
              <a:rPr lang="en-US" dirty="0"/>
              <a:t>.</a:t>
            </a:r>
          </a:p>
        </p:txBody>
      </p:sp>
    </p:spTree>
    <p:extLst>
      <p:ext uri="{BB962C8B-B14F-4D97-AF65-F5344CB8AC3E}">
        <p14:creationId xmlns:p14="http://schemas.microsoft.com/office/powerpoint/2010/main" val="1420658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solidFill>
                  <a:schemeClr val="accent3">
                    <a:lumMod val="75000"/>
                  </a:schemeClr>
                </a:solidFill>
              </a:rPr>
              <a:t>INTERNAL REFORMS IN CATHOLIC RELIGION</a:t>
            </a:r>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a:solidFill>
                  <a:schemeClr val="tx1">
                    <a:lumMod val="65000"/>
                    <a:lumOff val="35000"/>
                  </a:schemeClr>
                </a:solidFill>
              </a:rPr>
              <a:t>The development of Protestantism was to be checked the introduction reforms was essential in catholic religion. Hence </a:t>
            </a:r>
          </a:p>
          <a:p>
            <a:r>
              <a:rPr lang="en-US" b="1" i="1" dirty="0">
                <a:solidFill>
                  <a:schemeClr val="tx1">
                    <a:lumMod val="65000"/>
                    <a:lumOff val="35000"/>
                  </a:schemeClr>
                </a:solidFill>
              </a:rPr>
              <a:t>the pope paid the attention to reforming the administration of the church and asked the clerics to lead a pure and sacred life .</a:t>
            </a:r>
          </a:p>
          <a:p>
            <a:r>
              <a:rPr lang="en-US" b="1" i="1" dirty="0">
                <a:solidFill>
                  <a:schemeClr val="tx1">
                    <a:lumMod val="65000"/>
                    <a:lumOff val="35000"/>
                  </a:schemeClr>
                </a:solidFill>
              </a:rPr>
              <a:t> A committee was organized Trent  which worked for 18 years in order to remove the evils rampant the roman catholic religion. </a:t>
            </a:r>
          </a:p>
          <a:p>
            <a:r>
              <a:rPr lang="en-US" b="1" i="1" dirty="0">
                <a:solidFill>
                  <a:schemeClr val="tx1">
                    <a:lumMod val="65000"/>
                    <a:lumOff val="35000"/>
                  </a:schemeClr>
                </a:solidFill>
              </a:rPr>
              <a:t>who did not performed the duties properly were to be dismissed from their post.</a:t>
            </a:r>
          </a:p>
        </p:txBody>
      </p:sp>
    </p:spTree>
    <p:extLst>
      <p:ext uri="{BB962C8B-B14F-4D97-AF65-F5344CB8AC3E}">
        <p14:creationId xmlns:p14="http://schemas.microsoft.com/office/powerpoint/2010/main" val="242311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382000" cy="1143000"/>
          </a:xfrm>
        </p:spPr>
        <p:txBody>
          <a:bodyPr>
            <a:normAutofit fontScale="90000"/>
          </a:bodyPr>
          <a:lstStyle/>
          <a:p>
            <a:r>
              <a:rPr lang="en-US" b="1" dirty="0">
                <a:solidFill>
                  <a:schemeClr val="accent2">
                    <a:lumMod val="75000"/>
                  </a:schemeClr>
                </a:solidFill>
              </a:rPr>
              <a:t>ESTABLISHMENT OF NEW INSTITUTION</a:t>
            </a:r>
          </a:p>
        </p:txBody>
      </p:sp>
      <p:sp>
        <p:nvSpPr>
          <p:cNvPr id="3" name="Content Placeholder 2"/>
          <p:cNvSpPr>
            <a:spLocks noGrp="1"/>
          </p:cNvSpPr>
          <p:nvPr>
            <p:ph idx="1"/>
          </p:nvPr>
        </p:nvSpPr>
        <p:spPr>
          <a:xfrm>
            <a:off x="533400" y="1676400"/>
            <a:ext cx="8229600" cy="3352800"/>
          </a:xfrm>
        </p:spPr>
        <p:txBody>
          <a:bodyPr>
            <a:normAutofit lnSpcReduction="10000"/>
          </a:bodyPr>
          <a:lstStyle/>
          <a:p>
            <a:r>
              <a:rPr lang="en-US" b="1" i="1" dirty="0">
                <a:solidFill>
                  <a:schemeClr val="accent3">
                    <a:lumMod val="75000"/>
                  </a:schemeClr>
                </a:solidFill>
              </a:rPr>
              <a:t>The followers Catholicism realized that reforms were necessary for the existence roman catholic religion. </a:t>
            </a:r>
          </a:p>
          <a:p>
            <a:r>
              <a:rPr lang="en-US" b="1" i="1" dirty="0">
                <a:solidFill>
                  <a:schemeClr val="accent3">
                    <a:lumMod val="75000"/>
                  </a:schemeClr>
                </a:solidFill>
              </a:rPr>
              <a:t>In order to make this work easy and practical they founded Jesuit’s Society Trent council, inquisition and various other institution for the good Catholicism.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61716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6">
                    <a:lumMod val="75000"/>
                  </a:schemeClr>
                </a:solidFill>
              </a:rPr>
              <a:t>PREACHES OF CHATHOLIC RELIGION</a:t>
            </a:r>
          </a:p>
        </p:txBody>
      </p:sp>
      <p:sp>
        <p:nvSpPr>
          <p:cNvPr id="3" name="Content Placeholder 2"/>
          <p:cNvSpPr>
            <a:spLocks noGrp="1"/>
          </p:cNvSpPr>
          <p:nvPr>
            <p:ph idx="1"/>
          </p:nvPr>
        </p:nvSpPr>
        <p:spPr/>
        <p:txBody>
          <a:bodyPr/>
          <a:lstStyle/>
          <a:p>
            <a:r>
              <a:rPr lang="en-US" b="1" i="1" dirty="0">
                <a:solidFill>
                  <a:schemeClr val="accent3">
                    <a:lumMod val="75000"/>
                  </a:schemeClr>
                </a:solidFill>
              </a:rPr>
              <a:t>Fortunately the Catholics could find some such preaches in their religion who really wanted to reform Catholicism. </a:t>
            </a:r>
          </a:p>
          <a:p>
            <a:r>
              <a:rPr lang="en-US" b="1" i="1" dirty="0">
                <a:solidFill>
                  <a:schemeClr val="accent3">
                    <a:lumMod val="75000"/>
                  </a:schemeClr>
                </a:solidFill>
              </a:rPr>
              <a:t>Among these Ignatius Loyola was the most famous. </a:t>
            </a:r>
          </a:p>
          <a:p>
            <a:r>
              <a:rPr lang="en-US" b="1" i="1" dirty="0">
                <a:solidFill>
                  <a:schemeClr val="accent3">
                    <a:lumMod val="75000"/>
                  </a:schemeClr>
                </a:solidFill>
              </a:rPr>
              <a:t>who established society of Jesuits, Trent council and religion inquisition which helped a lot in reforming the roman catholic religion.</a:t>
            </a:r>
          </a:p>
          <a:p>
            <a:endParaRPr lang="en-US" dirty="0"/>
          </a:p>
        </p:txBody>
      </p:sp>
    </p:spTree>
    <p:extLst>
      <p:ext uri="{BB962C8B-B14F-4D97-AF65-F5344CB8AC3E}">
        <p14:creationId xmlns:p14="http://schemas.microsoft.com/office/powerpoint/2010/main" val="3225504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1043</Words>
  <Application>Microsoft Office PowerPoint</Application>
  <PresentationFormat>On-screen Show (4:3)</PresentationFormat>
  <Paragraphs>84</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COURSE:HISTORY OF EUROPE1453-1789 A.D</vt:lpstr>
      <vt:lpstr>COUNTER REFORMATION</vt:lpstr>
      <vt:lpstr>QUOTES</vt:lpstr>
      <vt:lpstr>QUOTES</vt:lpstr>
      <vt:lpstr>FACTORS CONTRIBUTED T0 THE OUTBREAK OF COUNTER REFORMATION </vt:lpstr>
      <vt:lpstr>MUTUAL DIFFERENCE OF THE CATHOLIC</vt:lpstr>
      <vt:lpstr>INTERNAL REFORMS IN CATHOLIC RELIGION</vt:lpstr>
      <vt:lpstr>ESTABLISHMENT OF NEW INSTITUTION</vt:lpstr>
      <vt:lpstr>PREACHES OF CHATHOLIC RELIGION</vt:lpstr>
      <vt:lpstr>WORKING OF JESUITS SOCIETY AND INGNATIUS LOYOLA</vt:lpstr>
      <vt:lpstr>PowerPoint Presentation</vt:lpstr>
      <vt:lpstr>INFLUENCE OF COUNCIL</vt:lpstr>
      <vt:lpstr>INQUISITION</vt:lpstr>
      <vt:lpstr>CAUSES OF COUNTER REFORMATION </vt:lpstr>
      <vt:lpstr>IDEAL LIFE OF THE JESUIT</vt:lpstr>
      <vt:lpstr>CONTRIBUTION OF INQUISITION</vt:lpstr>
      <vt:lpstr>RESULTS AND CONSEQUENCE OF THE COUNTER  REFORMATION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 REFORMATION</dc:title>
  <dc:creator>Mr</dc:creator>
  <cp:lastModifiedBy>Muhammed Kabeer CP</cp:lastModifiedBy>
  <cp:revision>59</cp:revision>
  <dcterms:created xsi:type="dcterms:W3CDTF">2021-01-26T10:28:20Z</dcterms:created>
  <dcterms:modified xsi:type="dcterms:W3CDTF">2021-01-29T10:02:43Z</dcterms:modified>
</cp:coreProperties>
</file>