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2" r:id="rId2"/>
    <p:sldId id="256" r:id="rId3"/>
    <p:sldId id="262"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727BE5-C5B8-49F1-8A09-4900F32352C0}" type="datetimeFigureOut">
              <a:rPr lang="en-US" smtClean="0"/>
              <a:t>1/28/2021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10B38F-A459-4F72-9F6D-D1C558B61CD4}" type="slidenum">
              <a:rPr lang="en-US" smtClean="0"/>
              <a:t>‹#›</a:t>
            </a:fld>
            <a:endParaRPr lang="en-US"/>
          </a:p>
        </p:txBody>
      </p:sp>
    </p:spTree>
    <p:extLst>
      <p:ext uri="{BB962C8B-B14F-4D97-AF65-F5344CB8AC3E}">
        <p14:creationId xmlns:p14="http://schemas.microsoft.com/office/powerpoint/2010/main" val="247606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10B38F-A459-4F72-9F6D-D1C558B61CD4}" type="slidenum">
              <a:rPr lang="en-US" smtClean="0"/>
              <a:t>6</a:t>
            </a:fld>
            <a:endParaRPr lang="en-US"/>
          </a:p>
        </p:txBody>
      </p:sp>
    </p:spTree>
    <p:extLst>
      <p:ext uri="{BB962C8B-B14F-4D97-AF65-F5344CB8AC3E}">
        <p14:creationId xmlns:p14="http://schemas.microsoft.com/office/powerpoint/2010/main" val="3319565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365788-43B6-45D3-BC3D-218BAF743AEA}"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48C74-E5A6-4876-B9C8-AAC7E44FBE1E}" type="slidenum">
              <a:rPr lang="en-US" smtClean="0"/>
              <a:t>‹#›</a:t>
            </a:fld>
            <a:endParaRPr lang="en-US"/>
          </a:p>
        </p:txBody>
      </p:sp>
    </p:spTree>
    <p:extLst>
      <p:ext uri="{BB962C8B-B14F-4D97-AF65-F5344CB8AC3E}">
        <p14:creationId xmlns:p14="http://schemas.microsoft.com/office/powerpoint/2010/main" val="3435217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365788-43B6-45D3-BC3D-218BAF743AEA}"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48C74-E5A6-4876-B9C8-AAC7E44FBE1E}" type="slidenum">
              <a:rPr lang="en-US" smtClean="0"/>
              <a:t>‹#›</a:t>
            </a:fld>
            <a:endParaRPr lang="en-US"/>
          </a:p>
        </p:txBody>
      </p:sp>
    </p:spTree>
    <p:extLst>
      <p:ext uri="{BB962C8B-B14F-4D97-AF65-F5344CB8AC3E}">
        <p14:creationId xmlns:p14="http://schemas.microsoft.com/office/powerpoint/2010/main" val="498544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365788-43B6-45D3-BC3D-218BAF743AEA}"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48C74-E5A6-4876-B9C8-AAC7E44FBE1E}" type="slidenum">
              <a:rPr lang="en-US" smtClean="0"/>
              <a:t>‹#›</a:t>
            </a:fld>
            <a:endParaRPr lang="en-US"/>
          </a:p>
        </p:txBody>
      </p:sp>
    </p:spTree>
    <p:extLst>
      <p:ext uri="{BB962C8B-B14F-4D97-AF65-F5344CB8AC3E}">
        <p14:creationId xmlns:p14="http://schemas.microsoft.com/office/powerpoint/2010/main" val="1685537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365788-43B6-45D3-BC3D-218BAF743AEA}"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48C74-E5A6-4876-B9C8-AAC7E44FBE1E}" type="slidenum">
              <a:rPr lang="en-US" smtClean="0"/>
              <a:t>‹#›</a:t>
            </a:fld>
            <a:endParaRPr lang="en-US"/>
          </a:p>
        </p:txBody>
      </p:sp>
    </p:spTree>
    <p:extLst>
      <p:ext uri="{BB962C8B-B14F-4D97-AF65-F5344CB8AC3E}">
        <p14:creationId xmlns:p14="http://schemas.microsoft.com/office/powerpoint/2010/main" val="352941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365788-43B6-45D3-BC3D-218BAF743AEA}"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48C74-E5A6-4876-B9C8-AAC7E44FBE1E}" type="slidenum">
              <a:rPr lang="en-US" smtClean="0"/>
              <a:t>‹#›</a:t>
            </a:fld>
            <a:endParaRPr lang="en-US"/>
          </a:p>
        </p:txBody>
      </p:sp>
    </p:spTree>
    <p:extLst>
      <p:ext uri="{BB962C8B-B14F-4D97-AF65-F5344CB8AC3E}">
        <p14:creationId xmlns:p14="http://schemas.microsoft.com/office/powerpoint/2010/main" val="1705269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365788-43B6-45D3-BC3D-218BAF743AEA}"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48C74-E5A6-4876-B9C8-AAC7E44FBE1E}" type="slidenum">
              <a:rPr lang="en-US" smtClean="0"/>
              <a:t>‹#›</a:t>
            </a:fld>
            <a:endParaRPr lang="en-US"/>
          </a:p>
        </p:txBody>
      </p:sp>
    </p:spTree>
    <p:extLst>
      <p:ext uri="{BB962C8B-B14F-4D97-AF65-F5344CB8AC3E}">
        <p14:creationId xmlns:p14="http://schemas.microsoft.com/office/powerpoint/2010/main" val="46446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365788-43B6-45D3-BC3D-218BAF743AEA}" type="datetimeFigureOut">
              <a:rPr lang="en-US" smtClean="0"/>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048C74-E5A6-4876-B9C8-AAC7E44FBE1E}" type="slidenum">
              <a:rPr lang="en-US" smtClean="0"/>
              <a:t>‹#›</a:t>
            </a:fld>
            <a:endParaRPr lang="en-US"/>
          </a:p>
        </p:txBody>
      </p:sp>
    </p:spTree>
    <p:extLst>
      <p:ext uri="{BB962C8B-B14F-4D97-AF65-F5344CB8AC3E}">
        <p14:creationId xmlns:p14="http://schemas.microsoft.com/office/powerpoint/2010/main" val="1136865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365788-43B6-45D3-BC3D-218BAF743AEA}" type="datetimeFigureOut">
              <a:rPr lang="en-US" smtClean="0"/>
              <a:t>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048C74-E5A6-4876-B9C8-AAC7E44FBE1E}" type="slidenum">
              <a:rPr lang="en-US" smtClean="0"/>
              <a:t>‹#›</a:t>
            </a:fld>
            <a:endParaRPr lang="en-US"/>
          </a:p>
        </p:txBody>
      </p:sp>
    </p:spTree>
    <p:extLst>
      <p:ext uri="{BB962C8B-B14F-4D97-AF65-F5344CB8AC3E}">
        <p14:creationId xmlns:p14="http://schemas.microsoft.com/office/powerpoint/2010/main" val="3351619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365788-43B6-45D3-BC3D-218BAF743AEA}" type="datetimeFigureOut">
              <a:rPr lang="en-US" smtClean="0"/>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048C74-E5A6-4876-B9C8-AAC7E44FBE1E}" type="slidenum">
              <a:rPr lang="en-US" smtClean="0"/>
              <a:t>‹#›</a:t>
            </a:fld>
            <a:endParaRPr lang="en-US"/>
          </a:p>
        </p:txBody>
      </p:sp>
    </p:spTree>
    <p:extLst>
      <p:ext uri="{BB962C8B-B14F-4D97-AF65-F5344CB8AC3E}">
        <p14:creationId xmlns:p14="http://schemas.microsoft.com/office/powerpoint/2010/main" val="1293587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365788-43B6-45D3-BC3D-218BAF743AEA}"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48C74-E5A6-4876-B9C8-AAC7E44FBE1E}" type="slidenum">
              <a:rPr lang="en-US" smtClean="0"/>
              <a:t>‹#›</a:t>
            </a:fld>
            <a:endParaRPr lang="en-US"/>
          </a:p>
        </p:txBody>
      </p:sp>
    </p:spTree>
    <p:extLst>
      <p:ext uri="{BB962C8B-B14F-4D97-AF65-F5344CB8AC3E}">
        <p14:creationId xmlns:p14="http://schemas.microsoft.com/office/powerpoint/2010/main" val="1461265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365788-43B6-45D3-BC3D-218BAF743AEA}"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48C74-E5A6-4876-B9C8-AAC7E44FBE1E}" type="slidenum">
              <a:rPr lang="en-US" smtClean="0"/>
              <a:t>‹#›</a:t>
            </a:fld>
            <a:endParaRPr lang="en-US"/>
          </a:p>
        </p:txBody>
      </p:sp>
    </p:spTree>
    <p:extLst>
      <p:ext uri="{BB962C8B-B14F-4D97-AF65-F5344CB8AC3E}">
        <p14:creationId xmlns:p14="http://schemas.microsoft.com/office/powerpoint/2010/main" val="159977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365788-43B6-45D3-BC3D-218BAF743AEA}" type="datetimeFigureOut">
              <a:rPr lang="en-US" smtClean="0"/>
              <a:t>1/28/2021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48C74-E5A6-4876-B9C8-AAC7E44FBE1E}" type="slidenum">
              <a:rPr lang="en-US" smtClean="0"/>
              <a:t>‹#›</a:t>
            </a:fld>
            <a:endParaRPr lang="en-US"/>
          </a:p>
        </p:txBody>
      </p:sp>
    </p:spTree>
    <p:extLst>
      <p:ext uri="{BB962C8B-B14F-4D97-AF65-F5344CB8AC3E}">
        <p14:creationId xmlns:p14="http://schemas.microsoft.com/office/powerpoint/2010/main" val="1916246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US" sz="3600" dirty="0" smtClean="0"/>
              <a:t>COURSE:NATIONAL </a:t>
            </a:r>
            <a:r>
              <a:rPr lang="en-US" sz="3600" dirty="0" smtClean="0"/>
              <a:t>HERITAGE OF INDIA</a:t>
            </a:r>
            <a:endParaRPr lang="en-US" sz="3600" dirty="0"/>
          </a:p>
        </p:txBody>
      </p:sp>
      <p:sp>
        <p:nvSpPr>
          <p:cNvPr id="3" name="Content Placeholder 2"/>
          <p:cNvSpPr>
            <a:spLocks noGrp="1"/>
          </p:cNvSpPr>
          <p:nvPr>
            <p:ph idx="1"/>
          </p:nvPr>
        </p:nvSpPr>
        <p:spPr>
          <a:solidFill>
            <a:srgbClr val="00B050"/>
          </a:solidFill>
        </p:spPr>
        <p:txBody>
          <a:bodyPr/>
          <a:lstStyle/>
          <a:p>
            <a:pPr marL="0" indent="0">
              <a:buNone/>
            </a:pPr>
            <a:endParaRPr lang="en-US" dirty="0" smtClean="0"/>
          </a:p>
          <a:p>
            <a:pPr marL="0" indent="0">
              <a:buNone/>
            </a:pPr>
            <a:r>
              <a:rPr lang="en-US" dirty="0" smtClean="0"/>
              <a:t>               NAME                : </a:t>
            </a:r>
            <a:r>
              <a:rPr lang="en-US" dirty="0" err="1" smtClean="0"/>
              <a:t>Dr.M.AMZAD</a:t>
            </a:r>
            <a:r>
              <a:rPr lang="en-US" dirty="0" smtClean="0"/>
              <a:t> ALI Ph.D.,</a:t>
            </a:r>
          </a:p>
          <a:p>
            <a:pPr marL="0" indent="0" algn="just">
              <a:buNone/>
            </a:pPr>
            <a:r>
              <a:rPr lang="en-US" dirty="0" smtClean="0"/>
              <a:t>               PROGRAMME  : M.A. HISTORY</a:t>
            </a:r>
          </a:p>
          <a:p>
            <a:pPr marL="0" indent="0" algn="just">
              <a:buNone/>
            </a:pPr>
            <a:r>
              <a:rPr lang="en-US" dirty="0" smtClean="0"/>
              <a:t>               SEMESTER        : III</a:t>
            </a:r>
          </a:p>
          <a:p>
            <a:pPr marL="0" indent="0" algn="just">
              <a:buNone/>
            </a:pPr>
            <a:r>
              <a:rPr lang="en-US" dirty="0" smtClean="0"/>
              <a:t>               COURSE CODE : 17PHIE31</a:t>
            </a:r>
          </a:p>
          <a:p>
            <a:pPr marL="0" indent="0" algn="just">
              <a:buNone/>
            </a:pPr>
            <a:r>
              <a:rPr lang="en-US" dirty="0" smtClean="0"/>
              <a:t>                PART                 : III ELECTIVE - V</a:t>
            </a:r>
            <a:endParaRPr lang="en-US" dirty="0"/>
          </a:p>
        </p:txBody>
      </p:sp>
    </p:spTree>
    <p:extLst>
      <p:ext uri="{BB962C8B-B14F-4D97-AF65-F5344CB8AC3E}">
        <p14:creationId xmlns:p14="http://schemas.microsoft.com/office/powerpoint/2010/main" val="3019680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US" sz="4000" dirty="0"/>
              <a:t>KODAIKANAL</a:t>
            </a:r>
          </a:p>
        </p:txBody>
      </p:sp>
      <p:sp>
        <p:nvSpPr>
          <p:cNvPr id="3" name="Content Placeholder 2"/>
          <p:cNvSpPr>
            <a:spLocks noGrp="1"/>
          </p:cNvSpPr>
          <p:nvPr>
            <p:ph idx="1"/>
          </p:nvPr>
        </p:nvSpPr>
        <p:spPr>
          <a:solidFill>
            <a:srgbClr val="00B050"/>
          </a:solidFill>
        </p:spPr>
        <p:txBody>
          <a:bodyPr>
            <a:normAutofit fontScale="85000" lnSpcReduction="20000"/>
          </a:bodyPr>
          <a:lstStyle/>
          <a:p>
            <a:r>
              <a:rPr lang="en-US" dirty="0" smtClean="0">
                <a:solidFill>
                  <a:schemeClr val="bg1"/>
                </a:solidFill>
              </a:rPr>
              <a:t>Constructed by Lt.Coaker in </a:t>
            </a:r>
            <a:r>
              <a:rPr lang="en-US" dirty="0">
                <a:solidFill>
                  <a:schemeClr val="bg1"/>
                </a:solidFill>
              </a:rPr>
              <a:t>1872</a:t>
            </a:r>
            <a:r>
              <a:rPr lang="en-US" dirty="0" smtClean="0">
                <a:solidFill>
                  <a:schemeClr val="bg1"/>
                </a:solidFill>
              </a:rPr>
              <a:t>.</a:t>
            </a:r>
          </a:p>
          <a:p>
            <a:r>
              <a:rPr lang="en-US" dirty="0" smtClean="0">
                <a:solidFill>
                  <a:schemeClr val="bg1"/>
                </a:solidFill>
              </a:rPr>
              <a:t>Paved pedestrian path running along the edge of steep slopes on  the southern side of kodai.</a:t>
            </a:r>
          </a:p>
          <a:p>
            <a:r>
              <a:rPr lang="en-US" dirty="0" smtClean="0">
                <a:solidFill>
                  <a:schemeClr val="bg1"/>
                </a:solidFill>
              </a:rPr>
              <a:t>The walk winding around Mount Nebo, Starts in front of the Van Allen Hospital providing Stunning panoramic view of the plains.</a:t>
            </a:r>
          </a:p>
          <a:p>
            <a:r>
              <a:rPr lang="en-US" dirty="0" smtClean="0">
                <a:solidFill>
                  <a:schemeClr val="bg1"/>
                </a:solidFill>
              </a:rPr>
              <a:t>On a clear day one can view as far as Dolphin's Nose southeast ,the Valley of Pambar river in the south-east, Periyakulam town and even the city of </a:t>
            </a:r>
            <a:r>
              <a:rPr lang="en-US" dirty="0">
                <a:solidFill>
                  <a:schemeClr val="bg1"/>
                </a:solidFill>
              </a:rPr>
              <a:t>M</a:t>
            </a:r>
            <a:r>
              <a:rPr lang="en-US" dirty="0" smtClean="0">
                <a:solidFill>
                  <a:schemeClr val="bg1"/>
                </a:solidFill>
              </a:rPr>
              <a:t>adurai.</a:t>
            </a:r>
            <a:endParaRPr lang="en-US" dirty="0">
              <a:solidFill>
                <a:schemeClr val="bg1"/>
              </a:solidFill>
            </a:endParaRPr>
          </a:p>
          <a:p>
            <a:endParaRPr lang="en-US" dirty="0">
              <a:solidFill>
                <a:schemeClr val="bg1"/>
              </a:solidFill>
            </a:endParaRPr>
          </a:p>
        </p:txBody>
      </p:sp>
      <p:sp>
        <p:nvSpPr>
          <p:cNvPr id="4" name="Text Placeholder 3"/>
          <p:cNvSpPr>
            <a:spLocks noGrp="1"/>
          </p:cNvSpPr>
          <p:nvPr>
            <p:ph type="body" sz="half" idx="2"/>
          </p:nvPr>
        </p:nvSpPr>
        <p:spPr>
          <a:solidFill>
            <a:schemeClr val="accent6">
              <a:lumMod val="40000"/>
              <a:lumOff val="60000"/>
            </a:schemeClr>
          </a:solidFill>
        </p:spPr>
        <p:txBody>
          <a:bodyPr/>
          <a:lstStyle/>
          <a:p>
            <a:endParaRPr lang="en-US" dirty="0" smtClean="0"/>
          </a:p>
          <a:p>
            <a:endParaRPr lang="en-US" dirty="0"/>
          </a:p>
          <a:p>
            <a:endParaRPr lang="en-US" dirty="0" smtClean="0"/>
          </a:p>
          <a:p>
            <a:endParaRPr lang="en-US" dirty="0"/>
          </a:p>
          <a:p>
            <a:endParaRPr lang="en-US" dirty="0" smtClean="0"/>
          </a:p>
          <a:p>
            <a:endParaRPr lang="en-US" dirty="0"/>
          </a:p>
          <a:p>
            <a:r>
              <a:rPr lang="en-US" sz="3200" dirty="0"/>
              <a:t>COAKER’S </a:t>
            </a:r>
            <a:r>
              <a:rPr lang="en-US" sz="3200" dirty="0" smtClean="0"/>
              <a:t>WALK</a:t>
            </a:r>
            <a:endParaRPr lang="en-US" sz="3200" dirty="0"/>
          </a:p>
          <a:p>
            <a:endParaRPr lang="en-US" dirty="0" smtClean="0"/>
          </a:p>
          <a:p>
            <a:endParaRPr lang="en-US" dirty="0"/>
          </a:p>
          <a:p>
            <a:endParaRPr lang="en-US" dirty="0"/>
          </a:p>
        </p:txBody>
      </p:sp>
    </p:spTree>
    <p:extLst>
      <p:ext uri="{BB962C8B-B14F-4D97-AF65-F5344CB8AC3E}">
        <p14:creationId xmlns:p14="http://schemas.microsoft.com/office/powerpoint/2010/main" val="1930103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sz="4000" dirty="0" smtClean="0"/>
              <a:t>KODAIKANAL</a:t>
            </a:r>
            <a:endParaRPr lang="en-US" dirty="0"/>
          </a:p>
        </p:txBody>
      </p:sp>
      <p:sp>
        <p:nvSpPr>
          <p:cNvPr id="3" name="Content Placeholder 2"/>
          <p:cNvSpPr>
            <a:spLocks noGrp="1"/>
          </p:cNvSpPr>
          <p:nvPr>
            <p:ph idx="1"/>
          </p:nvPr>
        </p:nvSpPr>
        <p:spPr>
          <a:solidFill>
            <a:srgbClr val="00B050"/>
          </a:solidFill>
        </p:spPr>
        <p:txBody>
          <a:bodyPr>
            <a:normAutofit/>
          </a:bodyPr>
          <a:lstStyle/>
          <a:p>
            <a:pPr marL="0" indent="0">
              <a:buNone/>
            </a:pPr>
            <a:r>
              <a:rPr lang="en-US" b="1" dirty="0" smtClean="0"/>
              <a:t>         BEAR </a:t>
            </a:r>
            <a:r>
              <a:rPr lang="en-US" b="1" dirty="0"/>
              <a:t>SHOLA </a:t>
            </a:r>
            <a:r>
              <a:rPr lang="en-US" b="1" dirty="0" smtClean="0"/>
              <a:t>FALLS           </a:t>
            </a:r>
            <a:r>
              <a:rPr lang="en-US" dirty="0" smtClean="0"/>
              <a:t> </a:t>
            </a:r>
          </a:p>
          <a:p>
            <a:endParaRPr lang="en-US" dirty="0" smtClean="0"/>
          </a:p>
          <a:p>
            <a:r>
              <a:rPr lang="en-US" dirty="0" smtClean="0">
                <a:solidFill>
                  <a:schemeClr val="bg1"/>
                </a:solidFill>
              </a:rPr>
              <a:t>3-Kilometres from bus- </a:t>
            </a:r>
            <a:r>
              <a:rPr lang="en-US" dirty="0" err="1" smtClean="0">
                <a:solidFill>
                  <a:schemeClr val="bg1"/>
                </a:solidFill>
              </a:rPr>
              <a:t>stand,is</a:t>
            </a:r>
            <a:r>
              <a:rPr lang="en-US" dirty="0" smtClean="0">
                <a:solidFill>
                  <a:schemeClr val="bg1"/>
                </a:solidFill>
              </a:rPr>
              <a:t> </a:t>
            </a:r>
            <a:r>
              <a:rPr lang="en-US" dirty="0">
                <a:solidFill>
                  <a:schemeClr val="bg1"/>
                </a:solidFill>
              </a:rPr>
              <a:t>a tall water fall in reserve forest.</a:t>
            </a:r>
          </a:p>
          <a:p>
            <a:r>
              <a:rPr lang="en-US" dirty="0">
                <a:solidFill>
                  <a:schemeClr val="bg1"/>
                </a:solidFill>
              </a:rPr>
              <a:t>T</a:t>
            </a:r>
            <a:r>
              <a:rPr lang="en-US" dirty="0" smtClean="0">
                <a:solidFill>
                  <a:schemeClr val="bg1"/>
                </a:solidFill>
              </a:rPr>
              <a:t>he final approach to this quite area is a gently </a:t>
            </a:r>
            <a:r>
              <a:rPr lang="en-US" dirty="0" err="1" smtClean="0">
                <a:solidFill>
                  <a:schemeClr val="bg1"/>
                </a:solidFill>
              </a:rPr>
              <a:t>climping</a:t>
            </a:r>
            <a:r>
              <a:rPr lang="en-US" dirty="0" smtClean="0">
                <a:solidFill>
                  <a:schemeClr val="bg1"/>
                </a:solidFill>
              </a:rPr>
              <a:t> foot-path </a:t>
            </a:r>
            <a:endParaRPr lang="en-US" dirty="0">
              <a:solidFill>
                <a:schemeClr val="bg1"/>
              </a:solidFill>
            </a:endParaRPr>
          </a:p>
        </p:txBody>
      </p:sp>
      <p:sp>
        <p:nvSpPr>
          <p:cNvPr id="4" name="Text Placeholder 3"/>
          <p:cNvSpPr>
            <a:spLocks noGrp="1"/>
          </p:cNvSpPr>
          <p:nvPr>
            <p:ph type="body" sz="half" idx="2"/>
          </p:nvPr>
        </p:nvSpPr>
        <p:spPr>
          <a:solidFill>
            <a:schemeClr val="accent3">
              <a:lumMod val="40000"/>
              <a:lumOff val="60000"/>
            </a:schemeClr>
          </a:solidFill>
        </p:spPr>
        <p:txBody>
          <a:bodyPr vert="wordArtVert">
            <a:normAutofit/>
          </a:bodyPr>
          <a:lstStyle/>
          <a:p>
            <a:endParaRPr lang="en-US" sz="2800" b="1" dirty="0" smtClean="0"/>
          </a:p>
          <a:p>
            <a:r>
              <a:rPr lang="en-US" sz="2800" b="1" dirty="0" smtClean="0">
                <a:solidFill>
                  <a:srgbClr val="FF0000"/>
                </a:solidFill>
              </a:rPr>
              <a:t>BEAR   </a:t>
            </a:r>
          </a:p>
          <a:p>
            <a:r>
              <a:rPr lang="en-US" sz="2800" b="1" dirty="0" smtClean="0">
                <a:solidFill>
                  <a:srgbClr val="FF0000"/>
                </a:solidFill>
              </a:rPr>
              <a:t> SHOLA                                          </a:t>
            </a:r>
          </a:p>
          <a:p>
            <a:r>
              <a:rPr lang="en-US" sz="2800" b="1" dirty="0">
                <a:solidFill>
                  <a:srgbClr val="FF0000"/>
                </a:solidFill>
              </a:rPr>
              <a:t> </a:t>
            </a:r>
            <a:r>
              <a:rPr lang="en-US" sz="2800" b="1" dirty="0" smtClean="0">
                <a:solidFill>
                  <a:srgbClr val="FF0000"/>
                </a:solidFill>
              </a:rPr>
              <a:t> FALLS</a:t>
            </a:r>
            <a:endParaRPr lang="en-US" sz="2800" dirty="0">
              <a:solidFill>
                <a:srgbClr val="FF0000"/>
              </a:solidFill>
            </a:endParaRPr>
          </a:p>
        </p:txBody>
      </p:sp>
    </p:spTree>
    <p:extLst>
      <p:ext uri="{BB962C8B-B14F-4D97-AF65-F5344CB8AC3E}">
        <p14:creationId xmlns:p14="http://schemas.microsoft.com/office/powerpoint/2010/main" val="1437003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US" sz="4000" dirty="0"/>
              <a:t>KODAIKANAL</a:t>
            </a:r>
          </a:p>
        </p:txBody>
      </p:sp>
      <p:sp>
        <p:nvSpPr>
          <p:cNvPr id="3" name="Content Placeholder 2"/>
          <p:cNvSpPr>
            <a:spLocks noGrp="1"/>
          </p:cNvSpPr>
          <p:nvPr>
            <p:ph idx="1"/>
          </p:nvPr>
        </p:nvSpPr>
        <p:spPr>
          <a:solidFill>
            <a:srgbClr val="00B050"/>
          </a:solidFill>
        </p:spPr>
        <p:txBody>
          <a:bodyPr>
            <a:normAutofit fontScale="92500"/>
          </a:bodyPr>
          <a:lstStyle/>
          <a:p>
            <a:r>
              <a:rPr lang="en-US" dirty="0">
                <a:solidFill>
                  <a:schemeClr val="bg1"/>
                </a:solidFill>
              </a:rPr>
              <a:t>Green Valley </a:t>
            </a:r>
            <a:r>
              <a:rPr lang="en-US" dirty="0" smtClean="0">
                <a:solidFill>
                  <a:schemeClr val="bg1"/>
                </a:solidFill>
              </a:rPr>
              <a:t>View</a:t>
            </a:r>
          </a:p>
          <a:p>
            <a:r>
              <a:rPr lang="en-US" dirty="0" smtClean="0">
                <a:solidFill>
                  <a:schemeClr val="bg1"/>
                </a:solidFill>
              </a:rPr>
              <a:t>Formerly called </a:t>
            </a:r>
            <a:r>
              <a:rPr lang="en-US" dirty="0">
                <a:solidFill>
                  <a:schemeClr val="bg1"/>
                </a:solidFill>
              </a:rPr>
              <a:t>Suicide </a:t>
            </a:r>
            <a:r>
              <a:rPr lang="en-US" dirty="0" smtClean="0">
                <a:solidFill>
                  <a:schemeClr val="bg1"/>
                </a:solidFill>
              </a:rPr>
              <a:t>Point and near </a:t>
            </a:r>
            <a:r>
              <a:rPr lang="en-US" dirty="0">
                <a:solidFill>
                  <a:schemeClr val="bg1"/>
                </a:solidFill>
              </a:rPr>
              <a:t>the golf course ,has an excellent panoramic view of the </a:t>
            </a:r>
            <a:r>
              <a:rPr lang="en-US" dirty="0" smtClean="0">
                <a:solidFill>
                  <a:schemeClr val="bg1"/>
                </a:solidFill>
              </a:rPr>
              <a:t>plains and sheer drop of 1,500metres overlooking the Vaigai Dam to the south.</a:t>
            </a:r>
            <a:endParaRPr lang="en-US" dirty="0">
              <a:solidFill>
                <a:schemeClr val="bg1"/>
              </a:solidFill>
            </a:endParaRPr>
          </a:p>
          <a:p>
            <a:r>
              <a:rPr lang="en-US" dirty="0" smtClean="0">
                <a:solidFill>
                  <a:schemeClr val="bg1"/>
                </a:solidFill>
              </a:rPr>
              <a:t>The stairway leading up to it is highly commercialized and lined with rows of shops to tempt tourists.</a:t>
            </a:r>
            <a:endParaRPr lang="en-US" dirty="0">
              <a:solidFill>
                <a:schemeClr val="bg1"/>
              </a:solidFill>
            </a:endParaRPr>
          </a:p>
        </p:txBody>
      </p:sp>
      <p:sp>
        <p:nvSpPr>
          <p:cNvPr id="4" name="Text Placeholder 3"/>
          <p:cNvSpPr>
            <a:spLocks noGrp="1"/>
          </p:cNvSpPr>
          <p:nvPr>
            <p:ph type="body" sz="half" idx="2"/>
          </p:nvPr>
        </p:nvSpPr>
        <p:spPr>
          <a:solidFill>
            <a:schemeClr val="bg2">
              <a:lumMod val="75000"/>
            </a:schemeClr>
          </a:solidFill>
        </p:spPr>
        <p:txBody>
          <a:bodyPr/>
          <a:lstStyle/>
          <a:p>
            <a:endParaRPr lang="en-US" dirty="0" smtClean="0"/>
          </a:p>
          <a:p>
            <a:endParaRPr lang="en-US" dirty="0"/>
          </a:p>
          <a:p>
            <a:endParaRPr lang="en-US" dirty="0" smtClean="0"/>
          </a:p>
          <a:p>
            <a:r>
              <a:rPr lang="en-US" dirty="0" smtClean="0"/>
              <a:t>            </a:t>
            </a:r>
          </a:p>
          <a:p>
            <a:endParaRPr lang="en-US" dirty="0"/>
          </a:p>
          <a:p>
            <a:r>
              <a:rPr lang="en-US" dirty="0" smtClean="0"/>
              <a:t>              </a:t>
            </a:r>
            <a:r>
              <a:rPr lang="en-US" sz="3600" dirty="0" smtClean="0"/>
              <a:t>Green </a:t>
            </a:r>
          </a:p>
          <a:p>
            <a:r>
              <a:rPr lang="en-US" sz="3600" dirty="0"/>
              <a:t> </a:t>
            </a:r>
            <a:r>
              <a:rPr lang="en-US" sz="3600" dirty="0" smtClean="0"/>
              <a:t>         Valley </a:t>
            </a:r>
          </a:p>
          <a:p>
            <a:r>
              <a:rPr lang="en-US" sz="3600" dirty="0"/>
              <a:t> </a:t>
            </a:r>
            <a:r>
              <a:rPr lang="en-US" sz="3600" dirty="0" smtClean="0"/>
              <a:t>              View</a:t>
            </a:r>
            <a:endParaRPr lang="en-US" sz="3600"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813502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US" sz="4000" dirty="0"/>
              <a:t>KODAIKANAL</a:t>
            </a:r>
          </a:p>
        </p:txBody>
      </p:sp>
      <p:sp>
        <p:nvSpPr>
          <p:cNvPr id="3" name="Content Placeholder 2"/>
          <p:cNvSpPr>
            <a:spLocks noGrp="1"/>
          </p:cNvSpPr>
          <p:nvPr>
            <p:ph idx="1"/>
          </p:nvPr>
        </p:nvSpPr>
        <p:spPr>
          <a:solidFill>
            <a:srgbClr val="00B050"/>
          </a:solidFill>
        </p:spPr>
        <p:txBody>
          <a:bodyPr>
            <a:normAutofit fontScale="92500" lnSpcReduction="10000"/>
          </a:bodyPr>
          <a:lstStyle/>
          <a:p>
            <a:r>
              <a:rPr lang="en-US" b="1" dirty="0">
                <a:solidFill>
                  <a:srgbClr val="FF0000"/>
                </a:solidFill>
              </a:rPr>
              <a:t>PINE FOREST</a:t>
            </a:r>
            <a:r>
              <a:rPr lang="en-US" b="1" dirty="0">
                <a:solidFill>
                  <a:schemeClr val="bg1"/>
                </a:solidFill>
              </a:rPr>
              <a:t>- </a:t>
            </a:r>
            <a:r>
              <a:rPr lang="en-US" dirty="0">
                <a:solidFill>
                  <a:schemeClr val="bg1"/>
                </a:solidFill>
              </a:rPr>
              <a:t>In 1906, </a:t>
            </a:r>
            <a:r>
              <a:rPr lang="en-US" dirty="0" err="1">
                <a:solidFill>
                  <a:schemeClr val="bg1"/>
                </a:solidFill>
              </a:rPr>
              <a:t>Byrant</a:t>
            </a:r>
            <a:r>
              <a:rPr lang="en-US" dirty="0">
                <a:solidFill>
                  <a:schemeClr val="bg1"/>
                </a:solidFill>
              </a:rPr>
              <a:t> started pine plantation.</a:t>
            </a:r>
          </a:p>
          <a:p>
            <a:r>
              <a:rPr lang="en-US" b="1" dirty="0" smtClean="0">
                <a:solidFill>
                  <a:srgbClr val="FF0000"/>
                </a:solidFill>
              </a:rPr>
              <a:t>SHENBAGANUR MUSEAM</a:t>
            </a:r>
            <a:r>
              <a:rPr lang="en-US" b="1" dirty="0" smtClean="0">
                <a:solidFill>
                  <a:schemeClr val="bg1"/>
                </a:solidFill>
              </a:rPr>
              <a:t>- </a:t>
            </a:r>
            <a:r>
              <a:rPr lang="en-US" dirty="0" smtClean="0">
                <a:solidFill>
                  <a:schemeClr val="bg1"/>
                </a:solidFill>
              </a:rPr>
              <a:t>It is founded in 1895.</a:t>
            </a:r>
          </a:p>
          <a:p>
            <a:r>
              <a:rPr lang="en-US" dirty="0" smtClean="0">
                <a:solidFill>
                  <a:schemeClr val="bg1"/>
                </a:solidFill>
              </a:rPr>
              <a:t>It is open to the public for viewing their out </a:t>
            </a:r>
            <a:r>
              <a:rPr lang="en-US" dirty="0">
                <a:solidFill>
                  <a:schemeClr val="bg1"/>
                </a:solidFill>
              </a:rPr>
              <a:t>standing taxidermy  and living  species of collections are there</a:t>
            </a:r>
            <a:r>
              <a:rPr lang="en-US" dirty="0" smtClean="0">
                <a:solidFill>
                  <a:schemeClr val="bg1"/>
                </a:solidFill>
              </a:rPr>
              <a:t>.</a:t>
            </a:r>
          </a:p>
          <a:p>
            <a:r>
              <a:rPr lang="en-US" dirty="0">
                <a:solidFill>
                  <a:schemeClr val="bg1"/>
                </a:solidFill>
              </a:rPr>
              <a:t>T</a:t>
            </a:r>
            <a:r>
              <a:rPr lang="en-US" dirty="0" smtClean="0">
                <a:solidFill>
                  <a:schemeClr val="bg1"/>
                </a:solidFill>
              </a:rPr>
              <a:t>axidermy </a:t>
            </a:r>
            <a:r>
              <a:rPr lang="en-US" dirty="0">
                <a:solidFill>
                  <a:schemeClr val="bg1"/>
                </a:solidFill>
              </a:rPr>
              <a:t>collections </a:t>
            </a:r>
            <a:r>
              <a:rPr lang="en-US" dirty="0" smtClean="0">
                <a:solidFill>
                  <a:schemeClr val="bg1"/>
                </a:solidFill>
              </a:rPr>
              <a:t>more than 500 species of animals, birds and insects.</a:t>
            </a:r>
          </a:p>
          <a:p>
            <a:r>
              <a:rPr lang="en-US" dirty="0" smtClean="0">
                <a:solidFill>
                  <a:schemeClr val="bg1"/>
                </a:solidFill>
              </a:rPr>
              <a:t>Living collection of over 300 exotic orchid species.</a:t>
            </a:r>
          </a:p>
          <a:p>
            <a:endParaRPr lang="en-US" dirty="0" smtClean="0"/>
          </a:p>
          <a:p>
            <a:endParaRPr lang="en-US" dirty="0"/>
          </a:p>
          <a:p>
            <a:endParaRPr lang="en-US" dirty="0"/>
          </a:p>
        </p:txBody>
      </p:sp>
      <p:sp>
        <p:nvSpPr>
          <p:cNvPr id="4" name="Text Placeholder 3"/>
          <p:cNvSpPr>
            <a:spLocks noGrp="1"/>
          </p:cNvSpPr>
          <p:nvPr>
            <p:ph type="body" sz="half" idx="2"/>
          </p:nvPr>
        </p:nvSpPr>
        <p:spPr>
          <a:solidFill>
            <a:schemeClr val="accent1">
              <a:lumMod val="20000"/>
              <a:lumOff val="80000"/>
            </a:schemeClr>
          </a:solidFill>
        </p:spPr>
        <p:txBody>
          <a:bodyPr/>
          <a:lstStyle/>
          <a:p>
            <a:endParaRPr lang="en-US" b="1" dirty="0" smtClean="0"/>
          </a:p>
          <a:p>
            <a:endParaRPr lang="en-US" b="1" dirty="0"/>
          </a:p>
          <a:p>
            <a:endParaRPr lang="en-US" b="1" dirty="0" smtClean="0"/>
          </a:p>
          <a:p>
            <a:endParaRPr lang="en-US" b="1" dirty="0"/>
          </a:p>
          <a:p>
            <a:endParaRPr lang="en-US" b="1" dirty="0" smtClean="0"/>
          </a:p>
          <a:p>
            <a:r>
              <a:rPr lang="en-US" sz="2800" dirty="0" smtClean="0"/>
              <a:t>      </a:t>
            </a:r>
            <a:r>
              <a:rPr lang="en-US" sz="2800" dirty="0" smtClean="0">
                <a:solidFill>
                  <a:srgbClr val="FF0000"/>
                </a:solidFill>
              </a:rPr>
              <a:t>PINE FOREST</a:t>
            </a:r>
          </a:p>
          <a:p>
            <a:r>
              <a:rPr lang="en-US" sz="2800" dirty="0">
                <a:solidFill>
                  <a:srgbClr val="FF0000"/>
                </a:solidFill>
              </a:rPr>
              <a:t> </a:t>
            </a:r>
            <a:r>
              <a:rPr lang="en-US" sz="2800" dirty="0" smtClean="0">
                <a:solidFill>
                  <a:srgbClr val="FF0000"/>
                </a:solidFill>
              </a:rPr>
              <a:t>               &amp;</a:t>
            </a:r>
          </a:p>
          <a:p>
            <a:r>
              <a:rPr lang="en-US" sz="2400" dirty="0" smtClean="0">
                <a:solidFill>
                  <a:srgbClr val="FF0000"/>
                </a:solidFill>
              </a:rPr>
              <a:t>     SHENBAGANUR     </a:t>
            </a:r>
          </a:p>
          <a:p>
            <a:r>
              <a:rPr lang="en-US" sz="2400" dirty="0">
                <a:solidFill>
                  <a:srgbClr val="FF0000"/>
                </a:solidFill>
              </a:rPr>
              <a:t> </a:t>
            </a:r>
            <a:r>
              <a:rPr lang="en-US" sz="2400" dirty="0" smtClean="0">
                <a:solidFill>
                  <a:srgbClr val="FF0000"/>
                </a:solidFill>
              </a:rPr>
              <a:t>          MUSEAM</a:t>
            </a:r>
            <a:endParaRPr lang="en-US" sz="2400" dirty="0">
              <a:solidFill>
                <a:srgbClr val="FF0000"/>
              </a:solidFill>
            </a:endParaRPr>
          </a:p>
        </p:txBody>
      </p:sp>
    </p:spTree>
    <p:extLst>
      <p:ext uri="{BB962C8B-B14F-4D97-AF65-F5344CB8AC3E}">
        <p14:creationId xmlns:p14="http://schemas.microsoft.com/office/powerpoint/2010/main" val="1614988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US" sz="4000" dirty="0"/>
              <a:t>KODAIKANAL</a:t>
            </a:r>
          </a:p>
        </p:txBody>
      </p:sp>
      <p:sp>
        <p:nvSpPr>
          <p:cNvPr id="3" name="Content Placeholder 2"/>
          <p:cNvSpPr>
            <a:spLocks noGrp="1"/>
          </p:cNvSpPr>
          <p:nvPr>
            <p:ph idx="1"/>
          </p:nvPr>
        </p:nvSpPr>
        <p:spPr>
          <a:solidFill>
            <a:srgbClr val="00B050"/>
          </a:solidFill>
        </p:spPr>
        <p:txBody>
          <a:bodyPr>
            <a:normAutofit fontScale="92500" lnSpcReduction="20000"/>
          </a:bodyPr>
          <a:lstStyle/>
          <a:p>
            <a:r>
              <a:rPr lang="en-US" b="1" dirty="0">
                <a:solidFill>
                  <a:schemeClr val="bg1"/>
                </a:solidFill>
              </a:rPr>
              <a:t>Pillar Rocks- </a:t>
            </a:r>
            <a:r>
              <a:rPr lang="en-US" dirty="0">
                <a:solidFill>
                  <a:schemeClr val="bg1"/>
                </a:solidFill>
              </a:rPr>
              <a:t>Is a set of three giant rock pillars which stand </a:t>
            </a:r>
            <a:r>
              <a:rPr lang="en-US" dirty="0" smtClean="0">
                <a:solidFill>
                  <a:schemeClr val="bg1"/>
                </a:solidFill>
              </a:rPr>
              <a:t>122 meters.</a:t>
            </a:r>
          </a:p>
          <a:p>
            <a:r>
              <a:rPr lang="en-US" dirty="0" smtClean="0">
                <a:solidFill>
                  <a:schemeClr val="bg1"/>
                </a:solidFill>
              </a:rPr>
              <a:t>There is an excellent public garden adjacent to the viewpoint.</a:t>
            </a:r>
            <a:endParaRPr lang="en-US" dirty="0">
              <a:solidFill>
                <a:schemeClr val="bg1"/>
              </a:solidFill>
            </a:endParaRPr>
          </a:p>
          <a:p>
            <a:r>
              <a:rPr lang="en-US" b="1" dirty="0">
                <a:solidFill>
                  <a:schemeClr val="bg1"/>
                </a:solidFill>
              </a:rPr>
              <a:t>GUNA CAVES </a:t>
            </a:r>
            <a:r>
              <a:rPr lang="en-US" dirty="0">
                <a:solidFill>
                  <a:schemeClr val="bg1"/>
                </a:solidFill>
              </a:rPr>
              <a:t>(called Devil’s Kitchen) are deep bat-infested chambers between the three gigantic boulders that are </a:t>
            </a:r>
            <a:r>
              <a:rPr lang="en-US" dirty="0" smtClean="0">
                <a:solidFill>
                  <a:schemeClr val="bg1"/>
                </a:solidFill>
              </a:rPr>
              <a:t>Pillar Rocks.</a:t>
            </a:r>
          </a:p>
          <a:p>
            <a:r>
              <a:rPr lang="en-US" dirty="0" smtClean="0">
                <a:solidFill>
                  <a:schemeClr val="bg1"/>
                </a:solidFill>
              </a:rPr>
              <a:t>The deep narrow ravines of the caves are now closed to public due to the tragic death of youths.</a:t>
            </a:r>
            <a:endParaRPr lang="en-US" dirty="0">
              <a:solidFill>
                <a:schemeClr val="bg1"/>
              </a:solidFill>
            </a:endParaRPr>
          </a:p>
        </p:txBody>
      </p:sp>
      <p:sp>
        <p:nvSpPr>
          <p:cNvPr id="4" name="Text Placeholder 3"/>
          <p:cNvSpPr>
            <a:spLocks noGrp="1"/>
          </p:cNvSpPr>
          <p:nvPr>
            <p:ph type="body" sz="half" idx="2"/>
          </p:nvPr>
        </p:nvSpPr>
        <p:spPr>
          <a:solidFill>
            <a:schemeClr val="accent5">
              <a:lumMod val="20000"/>
              <a:lumOff val="80000"/>
            </a:schemeClr>
          </a:solidFill>
        </p:spPr>
        <p:txBody>
          <a:bodyPr/>
          <a:lstStyle/>
          <a:p>
            <a:endParaRPr lang="en-US" b="1" dirty="0" smtClean="0"/>
          </a:p>
          <a:p>
            <a:endParaRPr lang="en-US" b="1" dirty="0"/>
          </a:p>
          <a:p>
            <a:endParaRPr lang="en-US" b="1" dirty="0" smtClean="0"/>
          </a:p>
          <a:p>
            <a:endParaRPr lang="en-US" b="1" dirty="0"/>
          </a:p>
          <a:p>
            <a:endParaRPr lang="en-US" b="1" dirty="0" smtClean="0"/>
          </a:p>
          <a:p>
            <a:endParaRPr lang="en-US" b="1" dirty="0"/>
          </a:p>
          <a:p>
            <a:r>
              <a:rPr lang="en-US" sz="3200" dirty="0" smtClean="0"/>
              <a:t>   </a:t>
            </a:r>
            <a:r>
              <a:rPr lang="en-US" sz="3200" dirty="0" smtClean="0">
                <a:solidFill>
                  <a:srgbClr val="00B050"/>
                </a:solidFill>
              </a:rPr>
              <a:t>PILLAR ROCKS</a:t>
            </a:r>
          </a:p>
          <a:p>
            <a:r>
              <a:rPr lang="en-US" sz="3200" dirty="0" smtClean="0">
                <a:solidFill>
                  <a:srgbClr val="00B050"/>
                </a:solidFill>
              </a:rPr>
              <a:t>              &amp;</a:t>
            </a:r>
          </a:p>
          <a:p>
            <a:r>
              <a:rPr lang="en-US" sz="3200" dirty="0" smtClean="0">
                <a:solidFill>
                  <a:srgbClr val="00B050"/>
                </a:solidFill>
              </a:rPr>
              <a:t>    GUNA </a:t>
            </a:r>
            <a:r>
              <a:rPr lang="en-US" sz="3200" dirty="0">
                <a:solidFill>
                  <a:srgbClr val="00B050"/>
                </a:solidFill>
              </a:rPr>
              <a:t>CAVES</a:t>
            </a:r>
          </a:p>
        </p:txBody>
      </p:sp>
    </p:spTree>
    <p:extLst>
      <p:ext uri="{BB962C8B-B14F-4D97-AF65-F5344CB8AC3E}">
        <p14:creationId xmlns:p14="http://schemas.microsoft.com/office/powerpoint/2010/main" val="2381868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US" sz="4000" dirty="0"/>
              <a:t>KODAIKANAL</a:t>
            </a:r>
          </a:p>
        </p:txBody>
      </p:sp>
      <p:sp>
        <p:nvSpPr>
          <p:cNvPr id="3" name="Content Placeholder 2"/>
          <p:cNvSpPr>
            <a:spLocks noGrp="1"/>
          </p:cNvSpPr>
          <p:nvPr>
            <p:ph idx="1"/>
          </p:nvPr>
        </p:nvSpPr>
        <p:spPr>
          <a:solidFill>
            <a:srgbClr val="00B050"/>
          </a:solidFill>
        </p:spPr>
        <p:txBody>
          <a:bodyPr>
            <a:noAutofit/>
          </a:bodyPr>
          <a:lstStyle/>
          <a:p>
            <a:r>
              <a:rPr lang="en-US" sz="1800" b="1" dirty="0">
                <a:solidFill>
                  <a:schemeClr val="bg1"/>
                </a:solidFill>
              </a:rPr>
              <a:t>SILVER CASCADE</a:t>
            </a:r>
            <a:r>
              <a:rPr lang="en-US" sz="2400" dirty="0">
                <a:solidFill>
                  <a:schemeClr val="bg1"/>
                </a:solidFill>
              </a:rPr>
              <a:t>-A water fall formed from the outflow of </a:t>
            </a:r>
            <a:r>
              <a:rPr lang="en-US" sz="2400" dirty="0" smtClean="0">
                <a:solidFill>
                  <a:schemeClr val="bg1"/>
                </a:solidFill>
              </a:rPr>
              <a:t>Kodai Kanal </a:t>
            </a:r>
            <a:r>
              <a:rPr lang="en-US" sz="2400" dirty="0">
                <a:solidFill>
                  <a:schemeClr val="bg1"/>
                </a:solidFill>
              </a:rPr>
              <a:t>lake</a:t>
            </a:r>
            <a:r>
              <a:rPr lang="en-US" sz="2400" dirty="0" smtClean="0">
                <a:solidFill>
                  <a:schemeClr val="bg1"/>
                </a:solidFill>
              </a:rPr>
              <a:t>.</a:t>
            </a:r>
          </a:p>
          <a:p>
            <a:r>
              <a:rPr lang="en-US" sz="2400" dirty="0" smtClean="0">
                <a:solidFill>
                  <a:schemeClr val="bg1"/>
                </a:solidFill>
              </a:rPr>
              <a:t>Water quality is reportedly poor and not good enough for bathing.</a:t>
            </a:r>
            <a:endParaRPr lang="en-US" sz="2400" dirty="0">
              <a:solidFill>
                <a:schemeClr val="bg1"/>
              </a:solidFill>
            </a:endParaRPr>
          </a:p>
          <a:p>
            <a:r>
              <a:rPr lang="en-US" sz="1800" b="1" dirty="0" smtClean="0">
                <a:solidFill>
                  <a:schemeClr val="bg1"/>
                </a:solidFill>
              </a:rPr>
              <a:t>DOLPHIN’S NOSE</a:t>
            </a:r>
            <a:r>
              <a:rPr lang="en-US" sz="2400" dirty="0" smtClean="0">
                <a:solidFill>
                  <a:schemeClr val="bg1"/>
                </a:solidFill>
              </a:rPr>
              <a:t>-8 kilometres from bus stand is </a:t>
            </a:r>
            <a:r>
              <a:rPr lang="en-US" sz="2400" dirty="0">
                <a:solidFill>
                  <a:schemeClr val="bg1"/>
                </a:solidFill>
              </a:rPr>
              <a:t>flat rock projecting  over a breathtaking chasm </a:t>
            </a:r>
            <a:r>
              <a:rPr lang="en-US" sz="2400" dirty="0" smtClean="0">
                <a:solidFill>
                  <a:schemeClr val="bg1"/>
                </a:solidFill>
              </a:rPr>
              <a:t>6,600mt deep.</a:t>
            </a:r>
            <a:endParaRPr lang="en-US" sz="2400" dirty="0">
              <a:solidFill>
                <a:schemeClr val="bg1"/>
              </a:solidFill>
            </a:endParaRPr>
          </a:p>
          <a:p>
            <a:r>
              <a:rPr lang="en-US" sz="2400" dirty="0" smtClean="0">
                <a:solidFill>
                  <a:schemeClr val="bg1"/>
                </a:solidFill>
              </a:rPr>
              <a:t>It is an undisturbed area 1 </a:t>
            </a:r>
            <a:r>
              <a:rPr lang="en-US" sz="2400" dirty="0">
                <a:solidFill>
                  <a:schemeClr val="bg1"/>
                </a:solidFill>
              </a:rPr>
              <a:t>K</a:t>
            </a:r>
            <a:r>
              <a:rPr lang="en-US" sz="2400" dirty="0" smtClean="0">
                <a:solidFill>
                  <a:schemeClr val="bg1"/>
                </a:solidFill>
              </a:rPr>
              <a:t>ilometre down a very steep rocky trail beginning soon </a:t>
            </a:r>
            <a:r>
              <a:rPr lang="en-US" sz="2400" dirty="0">
                <a:solidFill>
                  <a:schemeClr val="bg1"/>
                </a:solidFill>
              </a:rPr>
              <a:t>a</a:t>
            </a:r>
            <a:r>
              <a:rPr lang="en-US" sz="2400" dirty="0" smtClean="0">
                <a:solidFill>
                  <a:schemeClr val="bg1"/>
                </a:solidFill>
              </a:rPr>
              <a:t>fter Pambar bridge.</a:t>
            </a:r>
          </a:p>
          <a:p>
            <a:r>
              <a:rPr lang="en-US" sz="2400" dirty="0" smtClean="0">
                <a:solidFill>
                  <a:schemeClr val="bg1"/>
                </a:solidFill>
              </a:rPr>
              <a:t>Beautiful views of steep rocky escarpments rising from the plains can be seen.</a:t>
            </a:r>
          </a:p>
          <a:p>
            <a:r>
              <a:rPr lang="en-US" sz="2400" dirty="0" smtClean="0">
                <a:solidFill>
                  <a:schemeClr val="bg1"/>
                </a:solidFill>
              </a:rPr>
              <a:t>Is </a:t>
            </a:r>
            <a:r>
              <a:rPr lang="en-US" sz="2400" dirty="0">
                <a:solidFill>
                  <a:schemeClr val="bg1"/>
                </a:solidFill>
              </a:rPr>
              <a:t>flat rock projecting  over a breathtaking chasm 6,600metres</a:t>
            </a:r>
            <a:r>
              <a:rPr lang="en-US" sz="2400" dirty="0"/>
              <a:t>.</a:t>
            </a:r>
          </a:p>
          <a:p>
            <a:endParaRPr lang="en-US" sz="2400" dirty="0"/>
          </a:p>
        </p:txBody>
      </p:sp>
      <p:sp>
        <p:nvSpPr>
          <p:cNvPr id="4" name="Text Placeholder 3"/>
          <p:cNvSpPr>
            <a:spLocks noGrp="1"/>
          </p:cNvSpPr>
          <p:nvPr>
            <p:ph type="body" sz="half" idx="2"/>
          </p:nvPr>
        </p:nvSpPr>
        <p:spPr>
          <a:solidFill>
            <a:schemeClr val="accent6">
              <a:lumMod val="20000"/>
              <a:lumOff val="80000"/>
            </a:schemeClr>
          </a:solidFill>
        </p:spPr>
        <p:txBody>
          <a:bodyPr/>
          <a:lstStyle/>
          <a:p>
            <a:endParaRPr lang="en-US" b="1" dirty="0" smtClean="0"/>
          </a:p>
          <a:p>
            <a:endParaRPr lang="en-US" b="1" dirty="0"/>
          </a:p>
          <a:p>
            <a:endParaRPr lang="en-US" b="1" dirty="0" smtClean="0"/>
          </a:p>
          <a:p>
            <a:endParaRPr lang="en-US" b="1" dirty="0"/>
          </a:p>
          <a:p>
            <a:endParaRPr lang="en-US" b="1" dirty="0" smtClean="0"/>
          </a:p>
          <a:p>
            <a:endParaRPr lang="en-US" b="1" dirty="0"/>
          </a:p>
          <a:p>
            <a:r>
              <a:rPr lang="en-US" b="1" dirty="0"/>
              <a:t> </a:t>
            </a:r>
            <a:r>
              <a:rPr lang="en-US" b="1" dirty="0" smtClean="0"/>
              <a:t>    </a:t>
            </a:r>
            <a:r>
              <a:rPr lang="en-US" sz="2800" dirty="0" smtClean="0"/>
              <a:t>SILVER CASCADE </a:t>
            </a:r>
          </a:p>
          <a:p>
            <a:r>
              <a:rPr lang="en-US" sz="2800" dirty="0" smtClean="0"/>
              <a:t>                &amp;</a:t>
            </a:r>
          </a:p>
          <a:p>
            <a:r>
              <a:rPr lang="en-US" sz="2800" dirty="0" smtClean="0"/>
              <a:t>  DOLPHIN’S </a:t>
            </a:r>
            <a:r>
              <a:rPr lang="en-US" sz="2800" dirty="0"/>
              <a:t>NOSE</a:t>
            </a:r>
            <a:endParaRPr lang="en-US" sz="2800" dirty="0" smtClean="0"/>
          </a:p>
        </p:txBody>
      </p:sp>
    </p:spTree>
    <p:extLst>
      <p:ext uri="{BB962C8B-B14F-4D97-AF65-F5344CB8AC3E}">
        <p14:creationId xmlns:p14="http://schemas.microsoft.com/office/powerpoint/2010/main" val="1691036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US" sz="4000" dirty="0"/>
              <a:t>KODAIKANAL</a:t>
            </a:r>
          </a:p>
        </p:txBody>
      </p:sp>
      <p:sp>
        <p:nvSpPr>
          <p:cNvPr id="3" name="Content Placeholder 2"/>
          <p:cNvSpPr>
            <a:spLocks noGrp="1"/>
          </p:cNvSpPr>
          <p:nvPr>
            <p:ph idx="1"/>
          </p:nvPr>
        </p:nvSpPr>
        <p:spPr>
          <a:solidFill>
            <a:srgbClr val="00B050"/>
          </a:solidFill>
        </p:spPr>
        <p:txBody>
          <a:bodyPr/>
          <a:lstStyle/>
          <a:p>
            <a:pPr marL="0" indent="0">
              <a:buNone/>
            </a:pPr>
            <a:r>
              <a:rPr lang="en-US" sz="2400" b="1" dirty="0" smtClean="0">
                <a:solidFill>
                  <a:schemeClr val="bg1"/>
                </a:solidFill>
              </a:rPr>
              <a:t>     Kurinji </a:t>
            </a:r>
            <a:r>
              <a:rPr lang="en-US" sz="2400" b="1" dirty="0">
                <a:solidFill>
                  <a:schemeClr val="bg1"/>
                </a:solidFill>
              </a:rPr>
              <a:t>A</a:t>
            </a:r>
            <a:r>
              <a:rPr lang="en-US" sz="2400" b="1" dirty="0" smtClean="0">
                <a:solidFill>
                  <a:schemeClr val="bg1"/>
                </a:solidFill>
              </a:rPr>
              <a:t>ndavar </a:t>
            </a:r>
            <a:r>
              <a:rPr lang="en-US" sz="2400" b="1" dirty="0">
                <a:solidFill>
                  <a:schemeClr val="bg1"/>
                </a:solidFill>
              </a:rPr>
              <a:t>M</a:t>
            </a:r>
            <a:r>
              <a:rPr lang="en-US" sz="2400" b="1" dirty="0" smtClean="0">
                <a:solidFill>
                  <a:schemeClr val="bg1"/>
                </a:solidFill>
              </a:rPr>
              <a:t>urugan Temple</a:t>
            </a:r>
          </a:p>
          <a:p>
            <a:r>
              <a:rPr lang="en-US" sz="2400" dirty="0" smtClean="0">
                <a:solidFill>
                  <a:schemeClr val="bg1"/>
                </a:solidFill>
              </a:rPr>
              <a:t>is </a:t>
            </a:r>
            <a:r>
              <a:rPr lang="en-US" sz="2400" dirty="0">
                <a:solidFill>
                  <a:schemeClr val="bg1"/>
                </a:solidFill>
              </a:rPr>
              <a:t>famous for kurinji flower which blossoms in the area only once every 12 </a:t>
            </a:r>
            <a:r>
              <a:rPr lang="en-US" sz="2400" dirty="0" smtClean="0">
                <a:solidFill>
                  <a:schemeClr val="bg1"/>
                </a:solidFill>
              </a:rPr>
              <a:t>years.</a:t>
            </a:r>
          </a:p>
          <a:p>
            <a:r>
              <a:rPr lang="en-US" sz="2400" dirty="0" smtClean="0">
                <a:solidFill>
                  <a:schemeClr val="bg1"/>
                </a:solidFill>
              </a:rPr>
              <a:t>The deity here is called Sri Kurinji Easwaram (Lord Murugan).</a:t>
            </a:r>
          </a:p>
          <a:p>
            <a:pPr marL="0" indent="0">
              <a:buNone/>
            </a:pPr>
            <a:r>
              <a:rPr lang="en-US" sz="2400" b="1" dirty="0" smtClean="0">
                <a:solidFill>
                  <a:schemeClr val="bg1"/>
                </a:solidFill>
              </a:rPr>
              <a:t>     kodaiKanal Solar Observatory</a:t>
            </a:r>
          </a:p>
          <a:p>
            <a:r>
              <a:rPr lang="en-US" sz="2400" dirty="0" smtClean="0">
                <a:solidFill>
                  <a:schemeClr val="bg1"/>
                </a:solidFill>
              </a:rPr>
              <a:t>The first observation were commenced in1909</a:t>
            </a:r>
            <a:r>
              <a:rPr lang="en-US" sz="2400" b="1" dirty="0" smtClean="0">
                <a:solidFill>
                  <a:schemeClr val="bg1"/>
                </a:solidFill>
              </a:rPr>
              <a:t>.</a:t>
            </a:r>
          </a:p>
          <a:p>
            <a:r>
              <a:rPr lang="en-US" sz="2400" b="1" dirty="0" smtClean="0">
                <a:solidFill>
                  <a:schemeClr val="bg1"/>
                </a:solidFill>
              </a:rPr>
              <a:t>The KodaiKanal Terrestrial Telescope can view a grant panorama including Sothuparai Dam, Vaigai Dam, Periyakulam and </a:t>
            </a:r>
            <a:r>
              <a:rPr lang="en-US" sz="2400" b="1" dirty="0">
                <a:solidFill>
                  <a:schemeClr val="bg1"/>
                </a:solidFill>
              </a:rPr>
              <a:t>V</a:t>
            </a:r>
            <a:r>
              <a:rPr lang="en-US" sz="2400" b="1" dirty="0" smtClean="0">
                <a:solidFill>
                  <a:schemeClr val="bg1"/>
                </a:solidFill>
              </a:rPr>
              <a:t>araha river.</a:t>
            </a:r>
            <a:endParaRPr lang="en-US" sz="2400" b="1" dirty="0">
              <a:solidFill>
                <a:schemeClr val="bg1"/>
              </a:solidFill>
            </a:endParaRPr>
          </a:p>
          <a:p>
            <a:endParaRPr lang="en-US" dirty="0"/>
          </a:p>
          <a:p>
            <a:endParaRPr lang="en-US" dirty="0"/>
          </a:p>
        </p:txBody>
      </p:sp>
      <p:sp>
        <p:nvSpPr>
          <p:cNvPr id="4" name="Text Placeholder 3"/>
          <p:cNvSpPr>
            <a:spLocks noGrp="1"/>
          </p:cNvSpPr>
          <p:nvPr>
            <p:ph type="body" sz="half" idx="2"/>
          </p:nvPr>
        </p:nvSpPr>
        <p:spPr>
          <a:solidFill>
            <a:schemeClr val="bg1">
              <a:lumMod val="65000"/>
            </a:schemeClr>
          </a:solidFill>
        </p:spPr>
        <p:txBody>
          <a:bodyPr/>
          <a:lstStyle/>
          <a:p>
            <a:endParaRPr lang="en-US" dirty="0" smtClean="0"/>
          </a:p>
          <a:p>
            <a:endParaRPr lang="en-US" dirty="0"/>
          </a:p>
          <a:p>
            <a:endParaRPr lang="en-US" dirty="0" smtClean="0"/>
          </a:p>
          <a:p>
            <a:endParaRPr lang="en-US" dirty="0"/>
          </a:p>
          <a:p>
            <a:r>
              <a:rPr lang="en-US" sz="2400" b="1" dirty="0" smtClean="0"/>
              <a:t>   KURINJI </a:t>
            </a:r>
            <a:r>
              <a:rPr lang="en-US" sz="2400" b="1" dirty="0"/>
              <a:t>ANDAVAR </a:t>
            </a:r>
            <a:r>
              <a:rPr lang="en-US" sz="2400" b="1" dirty="0" smtClean="0"/>
              <a:t>     </a:t>
            </a:r>
          </a:p>
          <a:p>
            <a:r>
              <a:rPr lang="en-US" sz="2400" b="1" dirty="0"/>
              <a:t> </a:t>
            </a:r>
            <a:r>
              <a:rPr lang="en-US" sz="2400" b="1" dirty="0" smtClean="0"/>
              <a:t>  MURUGAN TEMPLE</a:t>
            </a:r>
          </a:p>
          <a:p>
            <a:r>
              <a:rPr lang="en-US" sz="2400" b="1" dirty="0" smtClean="0"/>
              <a:t>                   &amp;  </a:t>
            </a:r>
          </a:p>
          <a:p>
            <a:r>
              <a:rPr lang="en-US" sz="2400" b="1" dirty="0" smtClean="0"/>
              <a:t>  KODAIKANAL SOLAR       </a:t>
            </a:r>
          </a:p>
          <a:p>
            <a:r>
              <a:rPr lang="en-US" sz="2400" b="1" dirty="0"/>
              <a:t> </a:t>
            </a:r>
            <a:r>
              <a:rPr lang="en-US" sz="2400" b="1" dirty="0" smtClean="0"/>
              <a:t>      OBSERVATORY</a:t>
            </a:r>
            <a:endParaRPr lang="en-US" sz="2400" dirty="0"/>
          </a:p>
        </p:txBody>
      </p:sp>
    </p:spTree>
    <p:extLst>
      <p:ext uri="{BB962C8B-B14F-4D97-AF65-F5344CB8AC3E}">
        <p14:creationId xmlns:p14="http://schemas.microsoft.com/office/powerpoint/2010/main" val="1072057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199"/>
            <a:ext cx="7772400" cy="914401"/>
          </a:xfrm>
          <a:solidFill>
            <a:srgbClr val="92D050"/>
          </a:solidFill>
        </p:spPr>
        <p:txBody>
          <a:bodyPr/>
          <a:lstStyle/>
          <a:p>
            <a:r>
              <a:rPr lang="en-US" dirty="0" smtClean="0"/>
              <a:t>KODAIKANAL</a:t>
            </a:r>
            <a:endParaRPr lang="en-US" dirty="0"/>
          </a:p>
        </p:txBody>
      </p:sp>
      <p:sp>
        <p:nvSpPr>
          <p:cNvPr id="3" name="Subtitle 2"/>
          <p:cNvSpPr>
            <a:spLocks noGrp="1"/>
          </p:cNvSpPr>
          <p:nvPr>
            <p:ph type="subTitle" idx="1"/>
          </p:nvPr>
        </p:nvSpPr>
        <p:spPr>
          <a:xfrm>
            <a:off x="990600" y="1600200"/>
            <a:ext cx="7239000" cy="3352800"/>
          </a:xfrm>
          <a:solidFill>
            <a:srgbClr val="00B050"/>
          </a:solidFill>
        </p:spPr>
        <p:txBody>
          <a:bodyPr>
            <a:normAutofit/>
          </a:bodyPr>
          <a:lstStyle/>
          <a:p>
            <a:endParaRPr lang="en-US" dirty="0">
              <a:solidFill>
                <a:schemeClr val="bg1"/>
              </a:solidFill>
            </a:endParaRPr>
          </a:p>
          <a:p>
            <a:r>
              <a:rPr lang="en-US" dirty="0">
                <a:solidFill>
                  <a:schemeClr val="bg1"/>
                </a:solidFill>
              </a:rPr>
              <a:t>KodaiKanal is in the hills of the Dindigul district in the state of </a:t>
            </a:r>
            <a:r>
              <a:rPr lang="en-US" dirty="0" err="1" smtClean="0">
                <a:solidFill>
                  <a:schemeClr val="bg1"/>
                </a:solidFill>
              </a:rPr>
              <a:t>TamilNadu</a:t>
            </a:r>
            <a:r>
              <a:rPr lang="en-US" dirty="0" smtClean="0">
                <a:solidFill>
                  <a:schemeClr val="bg1"/>
                </a:solidFill>
              </a:rPr>
              <a:t>, India</a:t>
            </a:r>
            <a:r>
              <a:rPr lang="en-US" dirty="0">
                <a:solidFill>
                  <a:schemeClr val="bg1"/>
                </a:solidFill>
              </a:rPr>
              <a:t>.</a:t>
            </a:r>
          </a:p>
          <a:p>
            <a:r>
              <a:rPr lang="en-US" dirty="0">
                <a:solidFill>
                  <a:schemeClr val="bg1"/>
                </a:solidFill>
              </a:rPr>
              <a:t>Its name in Tamil - Gift of Forest</a:t>
            </a:r>
          </a:p>
          <a:p>
            <a:r>
              <a:rPr lang="en-US" dirty="0">
                <a:solidFill>
                  <a:schemeClr val="bg1"/>
                </a:solidFill>
              </a:rPr>
              <a:t> Referred as the “Princess of Hill stations”</a:t>
            </a:r>
          </a:p>
          <a:p>
            <a:endParaRPr lang="en-US" dirty="0">
              <a:solidFill>
                <a:schemeClr val="bg1"/>
              </a:solidFill>
            </a:endParaRPr>
          </a:p>
          <a:p>
            <a:endParaRPr lang="en-US" dirty="0"/>
          </a:p>
        </p:txBody>
      </p:sp>
    </p:spTree>
    <p:extLst>
      <p:ext uri="{BB962C8B-B14F-4D97-AF65-F5344CB8AC3E}">
        <p14:creationId xmlns:p14="http://schemas.microsoft.com/office/powerpoint/2010/main" val="967576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US" sz="4000" dirty="0"/>
              <a:t>KODAIKANAL</a:t>
            </a:r>
          </a:p>
        </p:txBody>
      </p:sp>
      <p:sp>
        <p:nvSpPr>
          <p:cNvPr id="3" name="Content Placeholder 2"/>
          <p:cNvSpPr>
            <a:spLocks noGrp="1"/>
          </p:cNvSpPr>
          <p:nvPr>
            <p:ph idx="1"/>
          </p:nvPr>
        </p:nvSpPr>
        <p:spPr>
          <a:xfrm>
            <a:off x="3505200" y="304800"/>
            <a:ext cx="5111750" cy="5853113"/>
          </a:xfrm>
          <a:solidFill>
            <a:srgbClr val="00B050"/>
          </a:solidFill>
        </p:spPr>
        <p:txBody>
          <a:bodyPr>
            <a:normAutofit fontScale="62500" lnSpcReduction="20000"/>
          </a:bodyPr>
          <a:lstStyle/>
          <a:p>
            <a:r>
              <a:rPr lang="en-US" dirty="0" smtClean="0">
                <a:solidFill>
                  <a:schemeClr val="bg1"/>
                </a:solidFill>
              </a:rPr>
              <a:t>Earlier residents were </a:t>
            </a:r>
            <a:r>
              <a:rPr lang="en-US" dirty="0" err="1" smtClean="0">
                <a:solidFill>
                  <a:schemeClr val="bg1"/>
                </a:solidFill>
              </a:rPr>
              <a:t>Palaiyar</a:t>
            </a:r>
            <a:r>
              <a:rPr lang="en-US" dirty="0" smtClean="0">
                <a:solidFill>
                  <a:schemeClr val="bg1"/>
                </a:solidFill>
              </a:rPr>
              <a:t> tribal people.</a:t>
            </a:r>
          </a:p>
          <a:p>
            <a:r>
              <a:rPr lang="en-US" dirty="0" smtClean="0">
                <a:solidFill>
                  <a:schemeClr val="bg1"/>
                </a:solidFill>
              </a:rPr>
              <a:t>References to </a:t>
            </a:r>
            <a:r>
              <a:rPr lang="en-US" dirty="0" err="1" smtClean="0">
                <a:solidFill>
                  <a:schemeClr val="bg1"/>
                </a:solidFill>
              </a:rPr>
              <a:t>kodaikanal</a:t>
            </a:r>
            <a:r>
              <a:rPr lang="en-US" dirty="0" smtClean="0">
                <a:solidFill>
                  <a:schemeClr val="bg1"/>
                </a:solidFill>
              </a:rPr>
              <a:t> are found </a:t>
            </a:r>
            <a:r>
              <a:rPr lang="en-US" dirty="0" err="1" smtClean="0">
                <a:solidFill>
                  <a:schemeClr val="bg1"/>
                </a:solidFill>
              </a:rPr>
              <a:t>inTamil</a:t>
            </a:r>
            <a:r>
              <a:rPr lang="en-US" dirty="0" smtClean="0">
                <a:solidFill>
                  <a:schemeClr val="bg1"/>
                </a:solidFill>
              </a:rPr>
              <a:t> Sangam literature of earlier Christian era.</a:t>
            </a:r>
          </a:p>
          <a:p>
            <a:r>
              <a:rPr lang="en-US" dirty="0" smtClean="0">
                <a:solidFill>
                  <a:schemeClr val="bg1"/>
                </a:solidFill>
              </a:rPr>
              <a:t>Modern Kodai Kanal established  by American Christian missionaries and British bureaucrats in 1845.</a:t>
            </a:r>
          </a:p>
          <a:p>
            <a:r>
              <a:rPr lang="en-US" dirty="0">
                <a:solidFill>
                  <a:schemeClr val="bg1"/>
                </a:solidFill>
              </a:rPr>
              <a:t>M</a:t>
            </a:r>
            <a:r>
              <a:rPr lang="en-US" dirty="0" smtClean="0">
                <a:solidFill>
                  <a:schemeClr val="bg1"/>
                </a:solidFill>
              </a:rPr>
              <a:t>any Christian churches, Hindu Temples, Muslim Mosques are there.</a:t>
            </a:r>
          </a:p>
          <a:p>
            <a:r>
              <a:rPr lang="en-US" dirty="0" smtClean="0">
                <a:solidFill>
                  <a:schemeClr val="bg1"/>
                </a:solidFill>
              </a:rPr>
              <a:t>There is an active community of Tibetan Buddhist refugees.</a:t>
            </a:r>
          </a:p>
          <a:p>
            <a:r>
              <a:rPr lang="en-US" dirty="0" smtClean="0">
                <a:solidFill>
                  <a:schemeClr val="bg1"/>
                </a:solidFill>
              </a:rPr>
              <a:t>Three major  medical hospitals are well-suited for basic needs of people. </a:t>
            </a:r>
          </a:p>
          <a:p>
            <a:r>
              <a:rPr lang="en-US" dirty="0" smtClean="0">
                <a:solidFill>
                  <a:schemeClr val="bg1"/>
                </a:solidFill>
              </a:rPr>
              <a:t>It is renowned for the KodaiKanal International School.</a:t>
            </a:r>
          </a:p>
          <a:p>
            <a:r>
              <a:rPr lang="en-US" dirty="0" err="1" smtClean="0">
                <a:solidFill>
                  <a:schemeClr val="bg1"/>
                </a:solidFill>
              </a:rPr>
              <a:t>MotherTherasa</a:t>
            </a:r>
            <a:r>
              <a:rPr lang="en-US" dirty="0" smtClean="0">
                <a:solidFill>
                  <a:schemeClr val="bg1"/>
                </a:solidFill>
              </a:rPr>
              <a:t> University is devoted to exclusively women’s issues. </a:t>
            </a:r>
          </a:p>
          <a:p>
            <a:r>
              <a:rPr lang="en-US" dirty="0" smtClean="0">
                <a:solidFill>
                  <a:schemeClr val="bg1"/>
                </a:solidFill>
              </a:rPr>
              <a:t>Several clubs and civil society organizations operating for social, charitable and environmental goals. </a:t>
            </a:r>
          </a:p>
          <a:p>
            <a:r>
              <a:rPr lang="en-US" dirty="0" smtClean="0">
                <a:solidFill>
                  <a:schemeClr val="bg1"/>
                </a:solidFill>
              </a:rPr>
              <a:t>A new engineering college was established in 2005.</a:t>
            </a:r>
          </a:p>
          <a:p>
            <a:endParaRPr lang="en-US" dirty="0">
              <a:solidFill>
                <a:schemeClr val="bg1"/>
              </a:solidFill>
            </a:endParaRPr>
          </a:p>
          <a:p>
            <a:endParaRPr lang="en-US" dirty="0">
              <a:solidFill>
                <a:schemeClr val="bg1"/>
              </a:solidFill>
            </a:endParaRPr>
          </a:p>
        </p:txBody>
      </p:sp>
      <p:sp>
        <p:nvSpPr>
          <p:cNvPr id="4" name="Text Placeholder 3"/>
          <p:cNvSpPr>
            <a:spLocks noGrp="1"/>
          </p:cNvSpPr>
          <p:nvPr>
            <p:ph type="body" sz="half" idx="2"/>
          </p:nvPr>
        </p:nvSpPr>
        <p:spPr>
          <a:solidFill>
            <a:schemeClr val="accent6">
              <a:lumMod val="20000"/>
              <a:lumOff val="80000"/>
            </a:schemeClr>
          </a:solidFill>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              </a:t>
            </a:r>
            <a:r>
              <a:rPr lang="en-US" sz="4000" dirty="0" smtClean="0"/>
              <a:t>HISTORY</a:t>
            </a:r>
            <a:endParaRPr lang="en-US" sz="4000" dirty="0"/>
          </a:p>
        </p:txBody>
      </p:sp>
    </p:spTree>
    <p:extLst>
      <p:ext uri="{BB962C8B-B14F-4D97-AF65-F5344CB8AC3E}">
        <p14:creationId xmlns:p14="http://schemas.microsoft.com/office/powerpoint/2010/main" val="1394616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3008313" cy="977900"/>
          </a:xfrm>
          <a:solidFill>
            <a:srgbClr val="92D050"/>
          </a:solidFill>
        </p:spPr>
        <p:txBody>
          <a:bodyPr>
            <a:normAutofit/>
          </a:bodyPr>
          <a:lstStyle/>
          <a:p>
            <a:r>
              <a:rPr lang="en-US" sz="4000" dirty="0" smtClean="0"/>
              <a:t>KODAIKANAL</a:t>
            </a:r>
            <a:endParaRPr lang="en-US" sz="4000" dirty="0"/>
          </a:p>
        </p:txBody>
      </p:sp>
      <p:sp>
        <p:nvSpPr>
          <p:cNvPr id="3" name="Content Placeholder 2"/>
          <p:cNvSpPr>
            <a:spLocks noGrp="1"/>
          </p:cNvSpPr>
          <p:nvPr>
            <p:ph idx="1"/>
          </p:nvPr>
        </p:nvSpPr>
        <p:spPr>
          <a:solidFill>
            <a:srgbClr val="00B050"/>
          </a:solidFill>
        </p:spPr>
        <p:txBody>
          <a:bodyPr>
            <a:normAutofit/>
          </a:bodyPr>
          <a:lstStyle/>
          <a:p>
            <a:pPr marL="0" indent="0">
              <a:buNone/>
            </a:pPr>
            <a:r>
              <a:rPr lang="en-US" b="1" dirty="0" smtClean="0"/>
              <a:t>By Pronouncing</a:t>
            </a:r>
          </a:p>
          <a:p>
            <a:pPr marL="0" indent="0">
              <a:buNone/>
            </a:pPr>
            <a:r>
              <a:rPr lang="en-US" dirty="0" smtClean="0">
                <a:solidFill>
                  <a:schemeClr val="bg1"/>
                </a:solidFill>
              </a:rPr>
              <a:t>Kodai = Summer , The Gift</a:t>
            </a:r>
          </a:p>
          <a:p>
            <a:pPr marL="0" indent="0">
              <a:buNone/>
            </a:pPr>
            <a:r>
              <a:rPr lang="en-US" dirty="0" err="1" smtClean="0">
                <a:solidFill>
                  <a:schemeClr val="bg1"/>
                </a:solidFill>
              </a:rPr>
              <a:t>Ko</a:t>
            </a:r>
            <a:r>
              <a:rPr lang="en-US" dirty="0" smtClean="0">
                <a:solidFill>
                  <a:schemeClr val="bg1"/>
                </a:solidFill>
              </a:rPr>
              <a:t>…DI = The end, The Creepers</a:t>
            </a:r>
          </a:p>
          <a:p>
            <a:pPr marL="0" indent="0">
              <a:buNone/>
            </a:pPr>
            <a:r>
              <a:rPr lang="en-US" dirty="0" smtClean="0">
                <a:solidFill>
                  <a:schemeClr val="bg1"/>
                </a:solidFill>
              </a:rPr>
              <a:t>Kanal = To see , Dense Forest</a:t>
            </a:r>
          </a:p>
          <a:p>
            <a:r>
              <a:rPr lang="en-US" dirty="0" smtClean="0">
                <a:solidFill>
                  <a:srgbClr val="FFFF00"/>
                </a:solidFill>
              </a:rPr>
              <a:t>Place to see in summer</a:t>
            </a:r>
          </a:p>
          <a:p>
            <a:r>
              <a:rPr lang="en-US" dirty="0" smtClean="0">
                <a:solidFill>
                  <a:srgbClr val="FFFF00"/>
                </a:solidFill>
              </a:rPr>
              <a:t>End of the Forest</a:t>
            </a:r>
          </a:p>
          <a:p>
            <a:r>
              <a:rPr lang="en-US" dirty="0" smtClean="0">
                <a:solidFill>
                  <a:srgbClr val="FFFF00"/>
                </a:solidFill>
              </a:rPr>
              <a:t>The Forest of creepers</a:t>
            </a:r>
          </a:p>
          <a:p>
            <a:r>
              <a:rPr lang="en-US" dirty="0" smtClean="0">
                <a:solidFill>
                  <a:srgbClr val="FFFF00"/>
                </a:solidFill>
              </a:rPr>
              <a:t>The Gift of the Forest</a:t>
            </a:r>
          </a:p>
          <a:p>
            <a:r>
              <a:rPr lang="en-US" dirty="0" smtClean="0">
                <a:solidFill>
                  <a:srgbClr val="FFFF00"/>
                </a:solidFill>
              </a:rPr>
              <a:t>the forest of the Summer</a:t>
            </a:r>
            <a:endParaRPr lang="en-US" dirty="0">
              <a:solidFill>
                <a:srgbClr val="FFFF00"/>
              </a:solidFill>
            </a:endParaRPr>
          </a:p>
        </p:txBody>
      </p:sp>
      <p:sp>
        <p:nvSpPr>
          <p:cNvPr id="4" name="Text Placeholder 3"/>
          <p:cNvSpPr>
            <a:spLocks noGrp="1"/>
          </p:cNvSpPr>
          <p:nvPr>
            <p:ph type="body" sz="half" idx="2"/>
          </p:nvPr>
        </p:nvSpPr>
        <p:spPr>
          <a:solidFill>
            <a:srgbClr val="00B050"/>
          </a:solidFill>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       </a:t>
            </a:r>
            <a:r>
              <a:rPr lang="en-US" sz="3600" dirty="0" smtClean="0">
                <a:solidFill>
                  <a:schemeClr val="bg1"/>
                </a:solidFill>
              </a:rPr>
              <a:t>ETYMOLOGY</a:t>
            </a:r>
            <a:endParaRPr lang="en-US" sz="3600" dirty="0">
              <a:solidFill>
                <a:schemeClr val="bg1"/>
              </a:solidFill>
            </a:endParaRPr>
          </a:p>
        </p:txBody>
      </p:sp>
    </p:spTree>
    <p:extLst>
      <p:ext uri="{BB962C8B-B14F-4D97-AF65-F5344CB8AC3E}">
        <p14:creationId xmlns:p14="http://schemas.microsoft.com/office/powerpoint/2010/main" val="1577534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US" sz="4000" dirty="0" smtClean="0"/>
              <a:t>KODAIKANAL</a:t>
            </a:r>
            <a:endParaRPr lang="en-US" sz="4000" dirty="0"/>
          </a:p>
        </p:txBody>
      </p:sp>
      <p:sp>
        <p:nvSpPr>
          <p:cNvPr id="3" name="Content Placeholder 2"/>
          <p:cNvSpPr>
            <a:spLocks noGrp="1"/>
          </p:cNvSpPr>
          <p:nvPr>
            <p:ph idx="1"/>
          </p:nvPr>
        </p:nvSpPr>
        <p:spPr>
          <a:solidFill>
            <a:srgbClr val="00B050"/>
          </a:solidFill>
        </p:spPr>
        <p:txBody>
          <a:bodyPr>
            <a:normAutofit fontScale="85000" lnSpcReduction="20000"/>
          </a:bodyPr>
          <a:lstStyle/>
          <a:p>
            <a:pPr marL="0" indent="0" algn="ctr">
              <a:buNone/>
            </a:pPr>
            <a:r>
              <a:rPr lang="en-US" dirty="0" smtClean="0">
                <a:solidFill>
                  <a:schemeClr val="bg1"/>
                </a:solidFill>
              </a:rPr>
              <a:t>Sits on a plateau above the southern escarpment of the upper palani hills at 2,133metres, (6,998ft)between the Parappar and Gundar Valleys. These from the eastward spur of the Western Ghats on the western side of the South India</a:t>
            </a:r>
            <a:r>
              <a:rPr lang="en-US" dirty="0" smtClean="0"/>
              <a:t>.</a:t>
            </a:r>
          </a:p>
          <a:p>
            <a:r>
              <a:rPr lang="en-US" dirty="0" smtClean="0">
                <a:solidFill>
                  <a:srgbClr val="FFFF00"/>
                </a:solidFill>
              </a:rPr>
              <a:t>Man made lake (5 kilometres)</a:t>
            </a:r>
          </a:p>
          <a:p>
            <a:r>
              <a:rPr lang="en-US" dirty="0" smtClean="0">
                <a:solidFill>
                  <a:srgbClr val="FFFF00"/>
                </a:solidFill>
              </a:rPr>
              <a:t>Meadows and Grasslands</a:t>
            </a:r>
          </a:p>
          <a:p>
            <a:r>
              <a:rPr lang="en-US" dirty="0" smtClean="0">
                <a:solidFill>
                  <a:srgbClr val="FFFF00"/>
                </a:solidFill>
              </a:rPr>
              <a:t>Eucalyptus trees and shola forest</a:t>
            </a:r>
          </a:p>
          <a:p>
            <a:r>
              <a:rPr lang="en-US" dirty="0" smtClean="0">
                <a:solidFill>
                  <a:srgbClr val="FFFF00"/>
                </a:solidFill>
              </a:rPr>
              <a:t>Mighty rocs and cascading streams</a:t>
            </a:r>
          </a:p>
          <a:p>
            <a:r>
              <a:rPr lang="en-US" dirty="0" smtClean="0">
                <a:solidFill>
                  <a:srgbClr val="FFFF00"/>
                </a:solidFill>
              </a:rPr>
              <a:t>High water falls</a:t>
            </a:r>
          </a:p>
          <a:p>
            <a:r>
              <a:rPr lang="en-US" dirty="0" smtClean="0">
                <a:solidFill>
                  <a:srgbClr val="FFFF00"/>
                </a:solidFill>
              </a:rPr>
              <a:t>Ubiquitous garden and flower beds</a:t>
            </a:r>
            <a:endParaRPr lang="en-US" dirty="0">
              <a:solidFill>
                <a:srgbClr val="FFFF00"/>
              </a:solidFill>
            </a:endParaRPr>
          </a:p>
        </p:txBody>
      </p:sp>
      <p:sp>
        <p:nvSpPr>
          <p:cNvPr id="4" name="Text Placeholder 3"/>
          <p:cNvSpPr>
            <a:spLocks noGrp="1"/>
          </p:cNvSpPr>
          <p:nvPr>
            <p:ph type="body" sz="half" idx="2"/>
          </p:nvPr>
        </p:nvSpPr>
        <p:spPr>
          <a:solidFill>
            <a:schemeClr val="bg2">
              <a:lumMod val="90000"/>
            </a:schemeClr>
          </a:solidFill>
        </p:spPr>
        <p:txBody>
          <a:bodyPr vert="vert270"/>
          <a:lstStyle/>
          <a:p>
            <a:endParaRPr lang="en-US" dirty="0" smtClean="0"/>
          </a:p>
          <a:p>
            <a:endParaRPr lang="en-US" dirty="0"/>
          </a:p>
          <a:p>
            <a:endParaRPr lang="en-US" dirty="0" smtClean="0"/>
          </a:p>
          <a:p>
            <a:endParaRPr lang="en-US" dirty="0" smtClean="0"/>
          </a:p>
          <a:p>
            <a:r>
              <a:rPr lang="en-US" sz="3600" dirty="0">
                <a:solidFill>
                  <a:schemeClr val="tx1">
                    <a:lumMod val="85000"/>
                    <a:lumOff val="15000"/>
                  </a:schemeClr>
                </a:solidFill>
              </a:rPr>
              <a:t> </a:t>
            </a:r>
            <a:r>
              <a:rPr lang="en-US" sz="3600" dirty="0" smtClean="0">
                <a:solidFill>
                  <a:schemeClr val="tx1">
                    <a:lumMod val="85000"/>
                    <a:lumOff val="15000"/>
                  </a:schemeClr>
                </a:solidFill>
              </a:rPr>
              <a:t>           GEOGRAPHY</a:t>
            </a:r>
          </a:p>
          <a:p>
            <a:endParaRPr lang="en-US" sz="3600" dirty="0"/>
          </a:p>
        </p:txBody>
      </p:sp>
    </p:spTree>
    <p:extLst>
      <p:ext uri="{BB962C8B-B14F-4D97-AF65-F5344CB8AC3E}">
        <p14:creationId xmlns:p14="http://schemas.microsoft.com/office/powerpoint/2010/main" val="3095984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pPr algn="just"/>
            <a:r>
              <a:rPr lang="en-US" sz="4000" dirty="0" smtClean="0"/>
              <a:t> KODAIKANAL</a:t>
            </a:r>
            <a:endParaRPr lang="en-US" sz="4000" dirty="0"/>
          </a:p>
        </p:txBody>
      </p:sp>
      <p:sp>
        <p:nvSpPr>
          <p:cNvPr id="3" name="Content Placeholder 2"/>
          <p:cNvSpPr>
            <a:spLocks noGrp="1"/>
          </p:cNvSpPr>
          <p:nvPr>
            <p:ph idx="1"/>
          </p:nvPr>
        </p:nvSpPr>
        <p:spPr>
          <a:solidFill>
            <a:srgbClr val="00B050"/>
          </a:solidFill>
        </p:spPr>
        <p:txBody>
          <a:bodyPr>
            <a:noAutofit/>
          </a:bodyPr>
          <a:lstStyle/>
          <a:p>
            <a:r>
              <a:rPr lang="en-US" sz="2000" dirty="0" smtClean="0">
                <a:solidFill>
                  <a:schemeClr val="bg1"/>
                </a:solidFill>
              </a:rPr>
              <a:t>Predominantly run by tourism.</a:t>
            </a:r>
          </a:p>
          <a:p>
            <a:r>
              <a:rPr lang="en-US" sz="2000" dirty="0" smtClean="0">
                <a:solidFill>
                  <a:schemeClr val="bg1"/>
                </a:solidFill>
              </a:rPr>
              <a:t>Infrastructure of town changes every year in preparation for the peak tourist season.</a:t>
            </a:r>
          </a:p>
          <a:p>
            <a:r>
              <a:rPr lang="en-US" sz="2000" dirty="0" smtClean="0">
                <a:solidFill>
                  <a:schemeClr val="bg1"/>
                </a:solidFill>
              </a:rPr>
              <a:t>Roads are converted into one-way during season.</a:t>
            </a:r>
          </a:p>
          <a:p>
            <a:r>
              <a:rPr lang="en-US" sz="2000" dirty="0" smtClean="0">
                <a:solidFill>
                  <a:schemeClr val="bg1"/>
                </a:solidFill>
              </a:rPr>
              <a:t>Hotels are fully booked during season.</a:t>
            </a:r>
          </a:p>
          <a:p>
            <a:r>
              <a:rPr lang="en-US" sz="2000" dirty="0" smtClean="0">
                <a:solidFill>
                  <a:schemeClr val="bg1"/>
                </a:solidFill>
              </a:rPr>
              <a:t>Nearby cities enjoy year -round tourism.</a:t>
            </a:r>
          </a:p>
          <a:p>
            <a:r>
              <a:rPr lang="en-US" sz="2000" dirty="0" smtClean="0">
                <a:solidFill>
                  <a:schemeClr val="bg1"/>
                </a:solidFill>
              </a:rPr>
              <a:t>50 Hotels are catering  to all categories of tourists.</a:t>
            </a:r>
          </a:p>
          <a:p>
            <a:r>
              <a:rPr lang="en-US" sz="2000" dirty="0" smtClean="0">
                <a:solidFill>
                  <a:schemeClr val="bg1"/>
                </a:solidFill>
              </a:rPr>
              <a:t>Seven retail bank branches are function.</a:t>
            </a:r>
          </a:p>
          <a:p>
            <a:r>
              <a:rPr lang="en-US" sz="2000" dirty="0" smtClean="0">
                <a:solidFill>
                  <a:schemeClr val="bg1"/>
                </a:solidFill>
              </a:rPr>
              <a:t>The cosmopolitan nature of </a:t>
            </a:r>
            <a:r>
              <a:rPr lang="en-US" sz="2000" dirty="0">
                <a:solidFill>
                  <a:schemeClr val="bg1"/>
                </a:solidFill>
              </a:rPr>
              <a:t>K</a:t>
            </a:r>
            <a:r>
              <a:rPr lang="en-US" sz="2000" dirty="0" smtClean="0">
                <a:solidFill>
                  <a:schemeClr val="bg1"/>
                </a:solidFill>
              </a:rPr>
              <a:t>odai is evident on Anna </a:t>
            </a:r>
            <a:r>
              <a:rPr lang="en-US" sz="2000" dirty="0" err="1" smtClean="0">
                <a:solidFill>
                  <a:schemeClr val="bg1"/>
                </a:solidFill>
              </a:rPr>
              <a:t>Salai</a:t>
            </a:r>
            <a:r>
              <a:rPr lang="en-US" sz="2000" dirty="0" smtClean="0">
                <a:solidFill>
                  <a:schemeClr val="bg1"/>
                </a:solidFill>
              </a:rPr>
              <a:t>, the main business street, </a:t>
            </a:r>
          </a:p>
          <a:p>
            <a:r>
              <a:rPr lang="en-US" sz="2000" dirty="0">
                <a:solidFill>
                  <a:schemeClr val="bg1"/>
                </a:solidFill>
              </a:rPr>
              <a:t>W</a:t>
            </a:r>
            <a:r>
              <a:rPr lang="en-US" sz="2000" dirty="0" smtClean="0">
                <a:solidFill>
                  <a:schemeClr val="bg1"/>
                </a:solidFill>
              </a:rPr>
              <a:t>here it is common to see local villagers and people from other parts of India.</a:t>
            </a:r>
          </a:p>
          <a:p>
            <a:r>
              <a:rPr lang="en-US" sz="2000" dirty="0" smtClean="0">
                <a:solidFill>
                  <a:schemeClr val="bg1"/>
                </a:solidFill>
              </a:rPr>
              <a:t>Plums,pears,chilepeppers,carrots,cauliflower,cabbage,garlic and onions are cultivated.</a:t>
            </a:r>
          </a:p>
          <a:p>
            <a:r>
              <a:rPr lang="en-US" sz="2000" dirty="0" smtClean="0">
                <a:solidFill>
                  <a:schemeClr val="bg1"/>
                </a:solidFill>
              </a:rPr>
              <a:t>Social service </a:t>
            </a:r>
            <a:r>
              <a:rPr lang="en-US" sz="2000" dirty="0" err="1" smtClean="0">
                <a:solidFill>
                  <a:schemeClr val="bg1"/>
                </a:solidFill>
              </a:rPr>
              <a:t>socities</a:t>
            </a:r>
            <a:r>
              <a:rPr lang="en-US" sz="2000" dirty="0" smtClean="0">
                <a:solidFill>
                  <a:schemeClr val="bg1"/>
                </a:solidFill>
              </a:rPr>
              <a:t> are promotes trade.</a:t>
            </a:r>
          </a:p>
          <a:p>
            <a:endParaRPr lang="en-US" sz="2000" dirty="0" smtClean="0"/>
          </a:p>
          <a:p>
            <a:endParaRPr lang="en-US" sz="2000" dirty="0" smtClean="0"/>
          </a:p>
          <a:p>
            <a:endParaRPr lang="en-US" sz="2000" dirty="0"/>
          </a:p>
        </p:txBody>
      </p:sp>
      <p:sp>
        <p:nvSpPr>
          <p:cNvPr id="4" name="Text Placeholder 3"/>
          <p:cNvSpPr>
            <a:spLocks noGrp="1"/>
          </p:cNvSpPr>
          <p:nvPr>
            <p:ph type="body" sz="half" idx="2"/>
          </p:nvPr>
        </p:nvSpPr>
        <p:spPr>
          <a:solidFill>
            <a:schemeClr val="bg1">
              <a:lumMod val="65000"/>
            </a:schemeClr>
          </a:solidFill>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           </a:t>
            </a:r>
            <a:r>
              <a:rPr lang="en-US" sz="3600" dirty="0" smtClean="0"/>
              <a:t>ECONOMY</a:t>
            </a:r>
            <a:endParaRPr lang="en-US" sz="3600" dirty="0"/>
          </a:p>
        </p:txBody>
      </p:sp>
    </p:spTree>
    <p:extLst>
      <p:ext uri="{BB962C8B-B14F-4D97-AF65-F5344CB8AC3E}">
        <p14:creationId xmlns:p14="http://schemas.microsoft.com/office/powerpoint/2010/main" val="163346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a:t> </a:t>
            </a:r>
            <a:r>
              <a:rPr lang="en-US" sz="4000" dirty="0"/>
              <a:t>KODAIKANAL</a:t>
            </a:r>
          </a:p>
        </p:txBody>
      </p:sp>
      <p:sp>
        <p:nvSpPr>
          <p:cNvPr id="3" name="Content Placeholder 2"/>
          <p:cNvSpPr>
            <a:spLocks noGrp="1"/>
          </p:cNvSpPr>
          <p:nvPr>
            <p:ph idx="1"/>
          </p:nvPr>
        </p:nvSpPr>
        <p:spPr>
          <a:solidFill>
            <a:srgbClr val="00B050"/>
          </a:solidFill>
        </p:spPr>
        <p:txBody>
          <a:bodyPr>
            <a:normAutofit fontScale="25000" lnSpcReduction="20000"/>
          </a:bodyPr>
          <a:lstStyle/>
          <a:p>
            <a:r>
              <a:rPr lang="en-US" sz="12800" b="1" dirty="0" smtClean="0">
                <a:solidFill>
                  <a:srgbClr val="FFFF00"/>
                </a:solidFill>
              </a:rPr>
              <a:t>LAKE</a:t>
            </a:r>
            <a:endParaRPr lang="en-US" sz="12800" dirty="0">
              <a:solidFill>
                <a:srgbClr val="FFFF00"/>
              </a:solidFill>
            </a:endParaRPr>
          </a:p>
          <a:p>
            <a:r>
              <a:rPr lang="en-US" sz="12800" b="1" dirty="0" smtClean="0">
                <a:solidFill>
                  <a:srgbClr val="FFFF00"/>
                </a:solidFill>
              </a:rPr>
              <a:t>BRYANT PARK-</a:t>
            </a:r>
          </a:p>
          <a:p>
            <a:r>
              <a:rPr lang="en-US" sz="12800" b="1" dirty="0" smtClean="0">
                <a:solidFill>
                  <a:srgbClr val="FFFF00"/>
                </a:solidFill>
              </a:rPr>
              <a:t>COAKER’S WALK</a:t>
            </a:r>
            <a:endParaRPr lang="en-US" sz="12800" dirty="0">
              <a:solidFill>
                <a:srgbClr val="FFFF00"/>
              </a:solidFill>
            </a:endParaRPr>
          </a:p>
          <a:p>
            <a:r>
              <a:rPr lang="en-US" sz="12800" b="1" dirty="0" smtClean="0">
                <a:solidFill>
                  <a:srgbClr val="FFFF00"/>
                </a:solidFill>
              </a:rPr>
              <a:t>BEAR SHOLA FALLS</a:t>
            </a:r>
            <a:r>
              <a:rPr lang="en-US" sz="12800" dirty="0">
                <a:solidFill>
                  <a:srgbClr val="FFFF00"/>
                </a:solidFill>
              </a:rPr>
              <a:t> </a:t>
            </a:r>
            <a:r>
              <a:rPr lang="en-US" sz="12800" dirty="0" smtClean="0">
                <a:solidFill>
                  <a:srgbClr val="FFFF00"/>
                </a:solidFill>
              </a:rPr>
              <a:t>  </a:t>
            </a:r>
          </a:p>
          <a:p>
            <a:r>
              <a:rPr lang="en-US" sz="12800" b="1" dirty="0" smtClean="0">
                <a:solidFill>
                  <a:srgbClr val="FFFF00"/>
                </a:solidFill>
              </a:rPr>
              <a:t>SHENBAGANUR MUSEAM </a:t>
            </a:r>
          </a:p>
          <a:p>
            <a:r>
              <a:rPr lang="en-US" sz="12800" b="1" dirty="0" smtClean="0">
                <a:solidFill>
                  <a:srgbClr val="FFFF00"/>
                </a:solidFill>
              </a:rPr>
              <a:t>GUNA CAVES </a:t>
            </a:r>
          </a:p>
          <a:p>
            <a:r>
              <a:rPr lang="en-US" sz="12800" b="1" dirty="0" smtClean="0">
                <a:solidFill>
                  <a:srgbClr val="FFFF00"/>
                </a:solidFill>
              </a:rPr>
              <a:t>SILVER CASCADE</a:t>
            </a:r>
            <a:endParaRPr lang="en-US" sz="12800" dirty="0">
              <a:solidFill>
                <a:srgbClr val="FFFF00"/>
              </a:solidFill>
            </a:endParaRPr>
          </a:p>
          <a:p>
            <a:r>
              <a:rPr lang="en-US" sz="12800" b="1" dirty="0" smtClean="0">
                <a:solidFill>
                  <a:srgbClr val="FFFF00"/>
                </a:solidFill>
              </a:rPr>
              <a:t>DOLPHIN’S NOSE</a:t>
            </a:r>
            <a:endParaRPr lang="en-US" sz="12800" dirty="0">
              <a:solidFill>
                <a:srgbClr val="FFFF00"/>
              </a:solidFill>
            </a:endParaRPr>
          </a:p>
          <a:p>
            <a:r>
              <a:rPr lang="en-US" sz="12800" b="1" dirty="0" smtClean="0">
                <a:solidFill>
                  <a:srgbClr val="FFFF00"/>
                </a:solidFill>
              </a:rPr>
              <a:t>KURINJI ANDAVAR MURUGAN TEMPLE</a:t>
            </a:r>
          </a:p>
          <a:p>
            <a:r>
              <a:rPr lang="en-US" sz="12800" b="1" dirty="0" smtClean="0">
                <a:solidFill>
                  <a:srgbClr val="FFFF00"/>
                </a:solidFill>
              </a:rPr>
              <a:t>KODAIKANAL </a:t>
            </a:r>
            <a:r>
              <a:rPr lang="en-US" sz="12800" b="1" dirty="0">
                <a:solidFill>
                  <a:srgbClr val="FFFF00"/>
                </a:solidFill>
              </a:rPr>
              <a:t>SOLAR       </a:t>
            </a:r>
            <a:r>
              <a:rPr lang="en-US" sz="12800" b="1" dirty="0" smtClean="0">
                <a:solidFill>
                  <a:srgbClr val="FFFF00"/>
                </a:solidFill>
              </a:rPr>
              <a:t> OBSERVATORY</a:t>
            </a:r>
          </a:p>
          <a:p>
            <a:pPr marL="0" indent="0">
              <a:buNone/>
            </a:pPr>
            <a:endParaRPr lang="en-US" b="1" dirty="0" smtClean="0"/>
          </a:p>
        </p:txBody>
      </p:sp>
      <p:sp>
        <p:nvSpPr>
          <p:cNvPr id="4" name="Text Placeholder 3"/>
          <p:cNvSpPr>
            <a:spLocks noGrp="1"/>
          </p:cNvSpPr>
          <p:nvPr>
            <p:ph type="body" sz="half" idx="2"/>
          </p:nvPr>
        </p:nvSpPr>
        <p:spPr>
          <a:solidFill>
            <a:srgbClr val="92D050"/>
          </a:solidFill>
        </p:spPr>
        <p:txBody>
          <a:bodyPr vert="vert270"/>
          <a:lstStyle/>
          <a:p>
            <a:endParaRPr lang="en-US" dirty="0" smtClean="0"/>
          </a:p>
          <a:p>
            <a:endParaRPr lang="en-US" dirty="0"/>
          </a:p>
          <a:p>
            <a:endParaRPr lang="en-US" dirty="0" smtClean="0"/>
          </a:p>
          <a:p>
            <a:endParaRPr lang="en-US" dirty="0"/>
          </a:p>
          <a:p>
            <a:r>
              <a:rPr lang="en-US" dirty="0"/>
              <a:t> </a:t>
            </a:r>
            <a:r>
              <a:rPr lang="en-US" dirty="0" smtClean="0"/>
              <a:t>      </a:t>
            </a:r>
            <a:r>
              <a:rPr lang="en-US" sz="3600" dirty="0" smtClean="0"/>
              <a:t> PLACES OF INTEREST</a:t>
            </a:r>
            <a:endParaRPr lang="en-US" sz="3600" dirty="0"/>
          </a:p>
        </p:txBody>
      </p:sp>
    </p:spTree>
    <p:extLst>
      <p:ext uri="{BB962C8B-B14F-4D97-AF65-F5344CB8AC3E}">
        <p14:creationId xmlns:p14="http://schemas.microsoft.com/office/powerpoint/2010/main" val="1532326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US" sz="4000" dirty="0"/>
              <a:t>KODAIKANAL</a:t>
            </a:r>
          </a:p>
        </p:txBody>
      </p:sp>
      <p:sp>
        <p:nvSpPr>
          <p:cNvPr id="3" name="Content Placeholder 2"/>
          <p:cNvSpPr>
            <a:spLocks noGrp="1"/>
          </p:cNvSpPr>
          <p:nvPr>
            <p:ph idx="1"/>
          </p:nvPr>
        </p:nvSpPr>
        <p:spPr>
          <a:solidFill>
            <a:srgbClr val="00B050"/>
          </a:solidFill>
        </p:spPr>
        <p:txBody>
          <a:bodyPr/>
          <a:lstStyle/>
          <a:p>
            <a:r>
              <a:rPr lang="en-US" dirty="0" smtClean="0">
                <a:solidFill>
                  <a:schemeClr val="accent5">
                    <a:lumMod val="20000"/>
                    <a:lumOff val="80000"/>
                  </a:schemeClr>
                </a:solidFill>
              </a:rPr>
              <a:t>1,600 </a:t>
            </a:r>
            <a:r>
              <a:rPr lang="en-US" dirty="0" err="1" smtClean="0">
                <a:solidFill>
                  <a:schemeClr val="accent5">
                    <a:lumMod val="20000"/>
                    <a:lumOff val="80000"/>
                  </a:schemeClr>
                </a:solidFill>
              </a:rPr>
              <a:t>ft</a:t>
            </a:r>
            <a:r>
              <a:rPr lang="en-US" dirty="0" smtClean="0">
                <a:solidFill>
                  <a:schemeClr val="accent5">
                    <a:lumMod val="20000"/>
                    <a:lumOff val="80000"/>
                  </a:schemeClr>
                </a:solidFill>
              </a:rPr>
              <a:t> from the bus stand, is an artificial,  roughly star shaped 60 acres lake built in 1863. </a:t>
            </a:r>
          </a:p>
          <a:p>
            <a:r>
              <a:rPr lang="en-US" dirty="0" smtClean="0">
                <a:solidFill>
                  <a:schemeClr val="accent5">
                    <a:lumMod val="20000"/>
                    <a:lumOff val="80000"/>
                  </a:schemeClr>
                </a:solidFill>
              </a:rPr>
              <a:t>Recognized as popular landmark and tourist attraction.</a:t>
            </a:r>
            <a:endParaRPr lang="en-US" b="1" dirty="0" smtClean="0">
              <a:solidFill>
                <a:schemeClr val="accent5">
                  <a:lumMod val="20000"/>
                  <a:lumOff val="80000"/>
                </a:schemeClr>
              </a:solidFill>
            </a:endParaRPr>
          </a:p>
          <a:p>
            <a:r>
              <a:rPr lang="en-US" dirty="0" smtClean="0">
                <a:solidFill>
                  <a:schemeClr val="accent5">
                    <a:lumMod val="20000"/>
                    <a:lumOff val="80000"/>
                  </a:schemeClr>
                </a:solidFill>
              </a:rPr>
              <a:t>Rowboats </a:t>
            </a:r>
            <a:r>
              <a:rPr lang="en-US" dirty="0">
                <a:solidFill>
                  <a:schemeClr val="accent5">
                    <a:lumMod val="20000"/>
                    <a:lumOff val="80000"/>
                  </a:schemeClr>
                </a:solidFill>
              </a:rPr>
              <a:t>and </a:t>
            </a:r>
            <a:r>
              <a:rPr lang="en-US" dirty="0" smtClean="0">
                <a:solidFill>
                  <a:schemeClr val="accent5">
                    <a:lumMod val="20000"/>
                    <a:lumOff val="80000"/>
                  </a:schemeClr>
                </a:solidFill>
              </a:rPr>
              <a:t>pedals </a:t>
            </a:r>
            <a:r>
              <a:rPr lang="en-US" dirty="0">
                <a:solidFill>
                  <a:schemeClr val="accent5">
                    <a:lumMod val="20000"/>
                    <a:lumOff val="80000"/>
                  </a:schemeClr>
                </a:solidFill>
              </a:rPr>
              <a:t>can be hired.</a:t>
            </a:r>
          </a:p>
          <a:p>
            <a:r>
              <a:rPr lang="en-US" dirty="0">
                <a:solidFill>
                  <a:schemeClr val="accent5">
                    <a:lumMod val="20000"/>
                    <a:lumOff val="80000"/>
                  </a:schemeClr>
                </a:solidFill>
              </a:rPr>
              <a:t>Horses and </a:t>
            </a:r>
            <a:r>
              <a:rPr lang="en-US" dirty="0" smtClean="0">
                <a:solidFill>
                  <a:schemeClr val="accent5">
                    <a:lumMod val="20000"/>
                    <a:lumOff val="80000"/>
                  </a:schemeClr>
                </a:solidFill>
              </a:rPr>
              <a:t>bicycles can </a:t>
            </a:r>
            <a:r>
              <a:rPr lang="en-US" dirty="0">
                <a:solidFill>
                  <a:schemeClr val="accent5">
                    <a:lumMod val="20000"/>
                    <a:lumOff val="80000"/>
                  </a:schemeClr>
                </a:solidFill>
              </a:rPr>
              <a:t>be hired beside </a:t>
            </a:r>
            <a:r>
              <a:rPr lang="en-US" dirty="0" smtClean="0">
                <a:solidFill>
                  <a:schemeClr val="accent5">
                    <a:lumMod val="20000"/>
                    <a:lumOff val="80000"/>
                  </a:schemeClr>
                </a:solidFill>
              </a:rPr>
              <a:t>the lake</a:t>
            </a:r>
            <a:r>
              <a:rPr lang="en-US" b="1" dirty="0">
                <a:solidFill>
                  <a:schemeClr val="accent5">
                    <a:lumMod val="20000"/>
                    <a:lumOff val="80000"/>
                  </a:schemeClr>
                </a:solidFill>
              </a:rPr>
              <a:t>.</a:t>
            </a:r>
          </a:p>
          <a:p>
            <a:endParaRPr lang="en-US" dirty="0" smtClean="0"/>
          </a:p>
          <a:p>
            <a:endParaRPr lang="en-US" dirty="0"/>
          </a:p>
        </p:txBody>
      </p:sp>
      <p:sp>
        <p:nvSpPr>
          <p:cNvPr id="4" name="Text Placeholder 3"/>
          <p:cNvSpPr>
            <a:spLocks noGrp="1"/>
          </p:cNvSpPr>
          <p:nvPr>
            <p:ph type="body" sz="half" idx="2"/>
          </p:nvPr>
        </p:nvSpPr>
        <p:spPr>
          <a:solidFill>
            <a:schemeClr val="accent3">
              <a:lumMod val="20000"/>
              <a:lumOff val="80000"/>
            </a:schemeClr>
          </a:solidFill>
        </p:spPr>
        <p:txBody>
          <a:bodyPr>
            <a:normAutofit lnSpcReduction="10000"/>
          </a:bodyPr>
          <a:lstStyle/>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r>
              <a:rPr lang="en-US" b="1" dirty="0" smtClean="0"/>
              <a:t>                        </a:t>
            </a:r>
            <a:r>
              <a:rPr lang="en-US" sz="3600" b="1" dirty="0" smtClean="0"/>
              <a:t>LAKE</a:t>
            </a:r>
            <a:endParaRPr lang="en-US" sz="3600"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   </a:t>
            </a:r>
            <a:endParaRPr lang="en-US" dirty="0"/>
          </a:p>
        </p:txBody>
      </p:sp>
    </p:spTree>
    <p:extLst>
      <p:ext uri="{BB962C8B-B14F-4D97-AF65-F5344CB8AC3E}">
        <p14:creationId xmlns:p14="http://schemas.microsoft.com/office/powerpoint/2010/main" val="1807425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normAutofit/>
          </a:bodyPr>
          <a:lstStyle/>
          <a:p>
            <a:r>
              <a:rPr lang="en-US" sz="4000" dirty="0"/>
              <a:t>KODAIKANAL</a:t>
            </a:r>
          </a:p>
        </p:txBody>
      </p:sp>
      <p:sp>
        <p:nvSpPr>
          <p:cNvPr id="3" name="Content Placeholder 2"/>
          <p:cNvSpPr>
            <a:spLocks noGrp="1"/>
          </p:cNvSpPr>
          <p:nvPr>
            <p:ph idx="1"/>
          </p:nvPr>
        </p:nvSpPr>
        <p:spPr>
          <a:solidFill>
            <a:srgbClr val="92D050"/>
          </a:solidFill>
        </p:spPr>
        <p:txBody>
          <a:bodyPr>
            <a:normAutofit fontScale="92500"/>
          </a:bodyPr>
          <a:lstStyle/>
          <a:p>
            <a:r>
              <a:rPr lang="en-US" dirty="0" smtClean="0">
                <a:solidFill>
                  <a:schemeClr val="bg1"/>
                </a:solidFill>
              </a:rPr>
              <a:t>It is a wonderfully maintained  20.5 acres a </a:t>
            </a:r>
            <a:r>
              <a:rPr lang="en-US" dirty="0" err="1" smtClean="0">
                <a:solidFill>
                  <a:schemeClr val="bg1"/>
                </a:solidFill>
              </a:rPr>
              <a:t>baotanical</a:t>
            </a:r>
            <a:r>
              <a:rPr lang="en-US" dirty="0" smtClean="0">
                <a:solidFill>
                  <a:schemeClr val="bg1"/>
                </a:solidFill>
              </a:rPr>
              <a:t> garden.</a:t>
            </a:r>
          </a:p>
          <a:p>
            <a:r>
              <a:rPr lang="en-US" dirty="0" err="1">
                <a:solidFill>
                  <a:schemeClr val="bg1"/>
                </a:solidFill>
              </a:rPr>
              <a:t>Buit</a:t>
            </a:r>
            <a:r>
              <a:rPr lang="en-US" dirty="0">
                <a:solidFill>
                  <a:schemeClr val="bg1"/>
                </a:solidFill>
              </a:rPr>
              <a:t> in 1908 </a:t>
            </a:r>
            <a:r>
              <a:rPr lang="en-US" dirty="0" smtClean="0">
                <a:solidFill>
                  <a:schemeClr val="bg1"/>
                </a:solidFill>
              </a:rPr>
              <a:t>by a forest officer.</a:t>
            </a:r>
          </a:p>
          <a:p>
            <a:r>
              <a:rPr lang="en-US" dirty="0" smtClean="0">
                <a:solidFill>
                  <a:schemeClr val="bg1"/>
                </a:solidFill>
              </a:rPr>
              <a:t>There is a 1857 </a:t>
            </a:r>
            <a:r>
              <a:rPr lang="en-US" dirty="0">
                <a:solidFill>
                  <a:schemeClr val="bg1"/>
                </a:solidFill>
              </a:rPr>
              <a:t>Eucalyptus trees  and Bodhi tree are </a:t>
            </a:r>
            <a:r>
              <a:rPr lang="en-US" dirty="0" smtClean="0">
                <a:solidFill>
                  <a:schemeClr val="bg1"/>
                </a:solidFill>
              </a:rPr>
              <a:t>which adds religious significance to the park.</a:t>
            </a:r>
          </a:p>
          <a:p>
            <a:r>
              <a:rPr lang="en-US" dirty="0" smtClean="0">
                <a:solidFill>
                  <a:schemeClr val="bg1"/>
                </a:solidFill>
              </a:rPr>
              <a:t>The park organizes horticulture exhibits and flower shows every summer.</a:t>
            </a:r>
            <a:endParaRPr lang="en-US" dirty="0">
              <a:solidFill>
                <a:schemeClr val="bg1"/>
              </a:solidFill>
            </a:endParaRPr>
          </a:p>
          <a:p>
            <a:endParaRPr lang="en-US" dirty="0"/>
          </a:p>
        </p:txBody>
      </p:sp>
      <p:sp>
        <p:nvSpPr>
          <p:cNvPr id="4" name="Text Placeholder 3"/>
          <p:cNvSpPr>
            <a:spLocks noGrp="1"/>
          </p:cNvSpPr>
          <p:nvPr>
            <p:ph type="body" sz="half" idx="2"/>
          </p:nvPr>
        </p:nvSpPr>
        <p:spPr>
          <a:solidFill>
            <a:schemeClr val="accent3"/>
          </a:solidFill>
        </p:spPr>
        <p:txBody>
          <a:bodyPr/>
          <a:lstStyle/>
          <a:p>
            <a:endParaRPr lang="en-US" dirty="0" smtClean="0"/>
          </a:p>
          <a:p>
            <a:endParaRPr lang="en-US" sz="3600" b="1" dirty="0" smtClean="0"/>
          </a:p>
          <a:p>
            <a:endParaRPr lang="en-US" sz="3600" b="1" dirty="0"/>
          </a:p>
          <a:p>
            <a:r>
              <a:rPr lang="en-US" sz="3600" b="1" dirty="0" smtClean="0"/>
              <a:t> BRYANT PARK</a:t>
            </a:r>
            <a:endParaRPr lang="en-US" sz="3600"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1109692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993</TotalTime>
  <Words>1038</Words>
  <Application>Microsoft Office PowerPoint</Application>
  <PresentationFormat>On-screen Show (4:3)</PresentationFormat>
  <Paragraphs>234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COURSE:NATIONAL HERITAGE OF INDIA</vt:lpstr>
      <vt:lpstr>KODAIKANAL</vt:lpstr>
      <vt:lpstr>KODAIKANAL</vt:lpstr>
      <vt:lpstr>KODAIKANAL</vt:lpstr>
      <vt:lpstr>KODAIKANAL</vt:lpstr>
      <vt:lpstr> KODAIKANAL</vt:lpstr>
      <vt:lpstr> KODAIKANAL</vt:lpstr>
      <vt:lpstr>KODAIKANAL</vt:lpstr>
      <vt:lpstr>KODAIKANAL</vt:lpstr>
      <vt:lpstr>KODAIKANAL</vt:lpstr>
      <vt:lpstr>KODAIKANAL</vt:lpstr>
      <vt:lpstr>KODAIKANAL</vt:lpstr>
      <vt:lpstr>KODAIKANAL</vt:lpstr>
      <vt:lpstr>KODAIKANAL</vt:lpstr>
      <vt:lpstr>KODAIKANAL</vt:lpstr>
      <vt:lpstr>KODAIKANAL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KODAIKANAL</dc:title>
  <dc:creator>Mr</dc:creator>
  <cp:lastModifiedBy>Mr</cp:lastModifiedBy>
  <cp:revision>106</cp:revision>
  <dcterms:created xsi:type="dcterms:W3CDTF">2021-01-27T15:52:19Z</dcterms:created>
  <dcterms:modified xsi:type="dcterms:W3CDTF">2021-01-29T07:04:22Z</dcterms:modified>
</cp:coreProperties>
</file>