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3204" y="1713229"/>
            <a:ext cx="611759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76804" y="3602989"/>
            <a:ext cx="4390390" cy="1570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5869" y="160020"/>
            <a:ext cx="664718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8570" y="1863090"/>
            <a:ext cx="6626859" cy="3437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13204" y="1713229"/>
            <a:ext cx="61175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00"/>
              </a:spcBef>
            </a:pPr>
            <a:r>
              <a:rPr spc="409" smtClean="0"/>
              <a:t>NaturalDisaster</a:t>
            </a:r>
            <a:endParaRPr spc="409" dirty="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667000" y="5410200"/>
            <a:ext cx="6309996" cy="10690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8145" marR="5080" algn="ctr">
              <a:lnSpc>
                <a:spcPct val="120700"/>
              </a:lnSpc>
              <a:spcBef>
                <a:spcPts val="105"/>
              </a:spcBef>
            </a:pPr>
            <a:r>
              <a:rPr lang="en-IN" spc="430" dirty="0" smtClean="0"/>
              <a:t>M. Jamal </a:t>
            </a:r>
            <a:r>
              <a:rPr lang="en-IN" spc="430" dirty="0" err="1" smtClean="0"/>
              <a:t>Mohideen</a:t>
            </a:r>
            <a:endParaRPr lang="en-IN" spc="430" dirty="0" smtClean="0"/>
          </a:p>
          <a:p>
            <a:pPr marL="398145" marR="5080" algn="ctr">
              <a:lnSpc>
                <a:spcPct val="120700"/>
              </a:lnSpc>
              <a:spcBef>
                <a:spcPts val="105"/>
              </a:spcBef>
            </a:pPr>
            <a:r>
              <a:rPr lang="en-IN" spc="430" dirty="0" smtClean="0"/>
              <a:t>Department of History</a:t>
            </a:r>
            <a:endParaRPr spc="325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4970" y="600709"/>
            <a:ext cx="8157209" cy="572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800" spc="204" dirty="0">
                <a:latin typeface="Calibri"/>
                <a:cs typeface="Calibri"/>
              </a:rPr>
              <a:t>Environment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4200" spc="202" baseline="5952" dirty="0">
                <a:latin typeface="Calibri"/>
                <a:cs typeface="Calibri"/>
              </a:rPr>
              <a:t>•</a:t>
            </a:r>
            <a:r>
              <a:rPr sz="2800" spc="135" dirty="0">
                <a:latin typeface="Calibri"/>
                <a:cs typeface="Calibri"/>
              </a:rPr>
              <a:t>Ourecosystemscanbedramaticallydamaged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4200" spc="315" baseline="5952" dirty="0">
                <a:latin typeface="Calibri"/>
                <a:cs typeface="Calibri"/>
              </a:rPr>
              <a:t>•</a:t>
            </a:r>
            <a:r>
              <a:rPr sz="2800" spc="210" dirty="0">
                <a:latin typeface="Calibri"/>
                <a:cs typeface="Calibri"/>
              </a:rPr>
              <a:t>Globalclimatechanges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Calibri"/>
              <a:cs typeface="Calibri"/>
            </a:endParaRPr>
          </a:p>
          <a:p>
            <a:pPr marL="418465" marR="43180" indent="-342900">
              <a:lnSpc>
                <a:spcPts val="3030"/>
              </a:lnSpc>
            </a:pPr>
            <a:r>
              <a:rPr sz="4200" spc="225" baseline="5952" dirty="0">
                <a:latin typeface="Calibri"/>
                <a:cs typeface="Calibri"/>
              </a:rPr>
              <a:t>•</a:t>
            </a:r>
            <a:r>
              <a:rPr sz="2800" spc="150" dirty="0">
                <a:latin typeface="Calibri"/>
                <a:cs typeface="Calibri"/>
              </a:rPr>
              <a:t>Sealevelincreasesthatwi</a:t>
            </a:r>
            <a:r>
              <a:rPr sz="2800" b="1" spc="150" dirty="0">
                <a:latin typeface="Calibri"/>
                <a:cs typeface="Calibri"/>
              </a:rPr>
              <a:t>l</a:t>
            </a:r>
            <a:r>
              <a:rPr sz="2800" spc="150" dirty="0">
                <a:latin typeface="Calibri"/>
                <a:cs typeface="Calibri"/>
              </a:rPr>
              <a:t>completelyswampsome  </a:t>
            </a:r>
            <a:r>
              <a:rPr sz="2800" spc="200" dirty="0">
                <a:latin typeface="Calibri"/>
                <a:cs typeface="Calibri"/>
              </a:rPr>
              <a:t>islandnations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4200" spc="375" baseline="5952" dirty="0">
                <a:latin typeface="Calibri"/>
                <a:cs typeface="Calibri"/>
              </a:rPr>
              <a:t>•</a:t>
            </a:r>
            <a:r>
              <a:rPr sz="2800" spc="250" dirty="0">
                <a:latin typeface="Calibri"/>
                <a:cs typeface="Calibri"/>
              </a:rPr>
              <a:t>Ediblefishsu</a:t>
            </a:r>
            <a:r>
              <a:rPr sz="2800" b="1" spc="250" dirty="0">
                <a:latin typeface="Calibri"/>
                <a:cs typeface="Calibri"/>
              </a:rPr>
              <a:t>p</a:t>
            </a:r>
            <a:r>
              <a:rPr sz="2800" spc="250" dirty="0">
                <a:latin typeface="Calibri"/>
                <a:cs typeface="Calibri"/>
              </a:rPr>
              <a:t>lydecreases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4200" spc="547" baseline="5952" dirty="0">
                <a:latin typeface="Calibri"/>
                <a:cs typeface="Calibri"/>
              </a:rPr>
              <a:t>•</a:t>
            </a:r>
            <a:r>
              <a:rPr sz="2800" spc="365" dirty="0">
                <a:latin typeface="Calibri"/>
                <a:cs typeface="Calibri"/>
              </a:rPr>
              <a:t>Lo</a:t>
            </a:r>
            <a:r>
              <a:rPr sz="2800" b="1" spc="365" dirty="0">
                <a:latin typeface="Calibri"/>
                <a:cs typeface="Calibri"/>
              </a:rPr>
              <a:t>s</a:t>
            </a:r>
            <a:r>
              <a:rPr sz="2800" spc="365" dirty="0">
                <a:latin typeface="Calibri"/>
                <a:cs typeface="Calibri"/>
              </a:rPr>
              <a:t>ofcoralreefs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8850" y="223520"/>
            <a:ext cx="22434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30" dirty="0">
                <a:solidFill>
                  <a:srgbClr val="FFFFFF"/>
                </a:solidFill>
              </a:rPr>
              <a:t>Solution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algn="ctr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Notallnaturaldisasterscanbeprevented.</a:t>
            </a:r>
          </a:p>
          <a:p>
            <a:pPr marL="81915" marR="5080" indent="4445" algn="ctr">
              <a:lnSpc>
                <a:spcPct val="100000"/>
              </a:lnSpc>
            </a:pPr>
            <a:r>
              <a:rPr spc="150" dirty="0"/>
              <a:t>Eachnaturaldisasterhasitsownfactors  </a:t>
            </a:r>
            <a:r>
              <a:rPr spc="114" dirty="0"/>
              <a:t>andcomplications.Understandingthe  </a:t>
            </a:r>
            <a:r>
              <a:rPr spc="150" dirty="0"/>
              <a:t>basicprinciplesofecologycanprovidekeys  tole</a:t>
            </a:r>
            <a:r>
              <a:rPr b="1" spc="150" dirty="0">
                <a:latin typeface="Calibri"/>
                <a:cs typeface="Calibri"/>
              </a:rPr>
              <a:t>s</a:t>
            </a:r>
            <a:r>
              <a:rPr spc="150" dirty="0"/>
              <a:t>eningtheire</a:t>
            </a:r>
            <a:r>
              <a:rPr b="1" spc="150" dirty="0">
                <a:latin typeface="Calibri"/>
                <a:cs typeface="Calibri"/>
              </a:rPr>
              <a:t>f</a:t>
            </a:r>
            <a:r>
              <a:rPr spc="150" dirty="0"/>
              <a:t>ects.Natureevolved  </a:t>
            </a:r>
            <a:r>
              <a:rPr spc="125" dirty="0"/>
              <a:t>withnaturaldisastersanddisturbance.The  </a:t>
            </a:r>
            <a:r>
              <a:rPr spc="170" dirty="0"/>
              <a:t>bestpreventionisl</a:t>
            </a:r>
            <a:r>
              <a:rPr b="1" spc="170" dirty="0">
                <a:latin typeface="Calibri"/>
                <a:cs typeface="Calibri"/>
              </a:rPr>
              <a:t>o</a:t>
            </a:r>
            <a:r>
              <a:rPr spc="170" dirty="0"/>
              <a:t>kingatstrategies  </a:t>
            </a:r>
            <a:r>
              <a:rPr spc="250" dirty="0"/>
              <a:t>foundinnature.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69" y="295909"/>
            <a:ext cx="8099425" cy="40538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0365" marR="30480" indent="-342900">
              <a:lnSpc>
                <a:spcPct val="90000"/>
              </a:lnSpc>
              <a:spcBef>
                <a:spcPts val="434"/>
              </a:spcBef>
            </a:pPr>
            <a:r>
              <a:rPr sz="2800" spc="175" dirty="0">
                <a:latin typeface="Calibri"/>
                <a:cs typeface="Calibri"/>
              </a:rPr>
              <a:t>Anaturaldisasterisamajore</a:t>
            </a:r>
            <a:r>
              <a:rPr sz="2800" b="1" spc="175" dirty="0">
                <a:latin typeface="Calibri"/>
                <a:cs typeface="Calibri"/>
              </a:rPr>
              <a:t>f</a:t>
            </a:r>
            <a:r>
              <a:rPr sz="2800" spc="175" dirty="0">
                <a:latin typeface="Calibri"/>
                <a:cs typeface="Calibri"/>
              </a:rPr>
              <a:t>ectofanaturalhazard  </a:t>
            </a:r>
            <a:r>
              <a:rPr sz="2800" spc="125" dirty="0">
                <a:latin typeface="Calibri"/>
                <a:cs typeface="Calibri"/>
              </a:rPr>
              <a:t>thataffectstheenvironment,andleadstofinancial,  </a:t>
            </a:r>
            <a:r>
              <a:rPr sz="2800" spc="175" dirty="0">
                <a:latin typeface="Calibri"/>
                <a:cs typeface="Calibri"/>
              </a:rPr>
              <a:t>environmentalandhumanlo</a:t>
            </a:r>
            <a:r>
              <a:rPr sz="2800" b="1" spc="175" dirty="0">
                <a:latin typeface="Calibri"/>
                <a:cs typeface="Calibri"/>
              </a:rPr>
              <a:t>s</a:t>
            </a:r>
            <a:r>
              <a:rPr sz="2800" spc="175" dirty="0">
                <a:latin typeface="Calibri"/>
                <a:cs typeface="Calibri"/>
              </a:rPr>
              <a:t>es.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60"/>
              </a:spcBef>
            </a:pPr>
            <a:r>
              <a:rPr sz="4200" spc="1192" baseline="5952" dirty="0">
                <a:latin typeface="Calibri"/>
                <a:cs typeface="Calibri"/>
              </a:rPr>
              <a:t>•</a:t>
            </a:r>
            <a:r>
              <a:rPr sz="2800" spc="795" dirty="0">
                <a:latin typeface="Calibri"/>
                <a:cs typeface="Calibri"/>
              </a:rPr>
              <a:t>Fl</a:t>
            </a:r>
            <a:r>
              <a:rPr sz="2800" b="1" spc="795" dirty="0">
                <a:latin typeface="Calibri"/>
                <a:cs typeface="Calibri"/>
              </a:rPr>
              <a:t>o</a:t>
            </a:r>
            <a:r>
              <a:rPr sz="2800" spc="795" dirty="0"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sz="4200" spc="712" baseline="5952" dirty="0">
                <a:latin typeface="Calibri"/>
                <a:cs typeface="Calibri"/>
              </a:rPr>
              <a:t>•</a:t>
            </a:r>
            <a:r>
              <a:rPr sz="2800" spc="475" dirty="0">
                <a:latin typeface="Calibri"/>
                <a:cs typeface="Calibri"/>
              </a:rPr>
              <a:t>Tsunami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60"/>
              </a:spcBef>
            </a:pPr>
            <a:r>
              <a:rPr sz="4200" spc="472" baseline="5952" dirty="0">
                <a:latin typeface="Calibri"/>
                <a:cs typeface="Calibri"/>
              </a:rPr>
              <a:t>•</a:t>
            </a:r>
            <a:r>
              <a:rPr sz="2800" spc="315" dirty="0">
                <a:latin typeface="Calibri"/>
                <a:cs typeface="Calibri"/>
              </a:rPr>
              <a:t>Tornadoes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60"/>
              </a:spcBef>
            </a:pPr>
            <a:r>
              <a:rPr sz="4200" spc="675" baseline="5952" dirty="0">
                <a:latin typeface="Calibri"/>
                <a:cs typeface="Calibri"/>
              </a:rPr>
              <a:t>•</a:t>
            </a:r>
            <a:r>
              <a:rPr sz="2800" spc="450" dirty="0">
                <a:latin typeface="Calibri"/>
                <a:cs typeface="Calibri"/>
              </a:rPr>
              <a:t>Hu</a:t>
            </a:r>
            <a:r>
              <a:rPr sz="2800" b="1" spc="450" dirty="0">
                <a:latin typeface="Calibri"/>
                <a:cs typeface="Calibri"/>
              </a:rPr>
              <a:t>r</a:t>
            </a:r>
            <a:r>
              <a:rPr sz="2800" spc="450" dirty="0">
                <a:latin typeface="Calibri"/>
                <a:cs typeface="Calibri"/>
              </a:rPr>
              <a:t>icanes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60"/>
              </a:spcBef>
            </a:pPr>
            <a:r>
              <a:rPr sz="4200" spc="562" baseline="5952" dirty="0">
                <a:latin typeface="Calibri"/>
                <a:cs typeface="Calibri"/>
              </a:rPr>
              <a:t>•</a:t>
            </a:r>
            <a:r>
              <a:rPr sz="2800" spc="375" dirty="0">
                <a:latin typeface="Calibri"/>
                <a:cs typeface="Calibri"/>
              </a:rPr>
              <a:t>Cyclones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60"/>
              </a:spcBef>
            </a:pPr>
            <a:r>
              <a:rPr sz="4200" spc="382" baseline="5952" dirty="0">
                <a:latin typeface="Calibri"/>
                <a:cs typeface="Calibri"/>
              </a:rPr>
              <a:t>•</a:t>
            </a:r>
            <a:r>
              <a:rPr sz="2800" spc="254" dirty="0">
                <a:latin typeface="Calibri"/>
                <a:cs typeface="Calibri"/>
              </a:rPr>
              <a:t>VolcanicEruptions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0" y="1522730"/>
            <a:ext cx="2438400" cy="189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1600200"/>
            <a:ext cx="2514600" cy="1668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486400" y="3505200"/>
            <a:ext cx="3429000" cy="2971800"/>
            <a:chOff x="5486400" y="3505200"/>
            <a:chExt cx="3429000" cy="2971800"/>
          </a:xfrm>
        </p:grpSpPr>
        <p:sp>
          <p:nvSpPr>
            <p:cNvPr id="6" name="object 6"/>
            <p:cNvSpPr/>
            <p:nvPr/>
          </p:nvSpPr>
          <p:spPr>
            <a:xfrm>
              <a:off x="6934200" y="3505200"/>
              <a:ext cx="1981200" cy="1670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0" y="4648200"/>
              <a:ext cx="1828800" cy="1828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04800" y="4648200"/>
            <a:ext cx="2362200" cy="1767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4572000"/>
            <a:ext cx="2362200" cy="1873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269" y="480060"/>
            <a:ext cx="2456180" cy="414527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4200" spc="397" baseline="5952" dirty="0">
                <a:latin typeface="Calibri"/>
                <a:cs typeface="Calibri"/>
              </a:rPr>
              <a:t>•</a:t>
            </a:r>
            <a:r>
              <a:rPr sz="2800" spc="265" dirty="0">
                <a:latin typeface="Calibri"/>
                <a:cs typeface="Calibri"/>
              </a:rPr>
              <a:t>Earthquakes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4200" spc="405" baseline="5952" dirty="0">
                <a:latin typeface="Calibri"/>
                <a:cs typeface="Calibri"/>
              </a:rPr>
              <a:t>•</a:t>
            </a:r>
            <a:r>
              <a:rPr sz="2800" spc="270" dirty="0">
                <a:latin typeface="Calibri"/>
                <a:cs typeface="Calibri"/>
              </a:rPr>
              <a:t>Heatwaves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4200" spc="600" baseline="5952" dirty="0">
                <a:latin typeface="Calibri"/>
                <a:cs typeface="Calibri"/>
              </a:rPr>
              <a:t>•</a:t>
            </a:r>
            <a:r>
              <a:rPr sz="2800" spc="400" dirty="0">
                <a:latin typeface="Calibri"/>
                <a:cs typeface="Calibri"/>
              </a:rPr>
              <a:t>Droughts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4200" spc="660" baseline="5952" dirty="0">
                <a:latin typeface="Calibri"/>
                <a:cs typeface="Calibri"/>
              </a:rPr>
              <a:t>•</a:t>
            </a:r>
            <a:r>
              <a:rPr sz="2800" spc="440" dirty="0">
                <a:latin typeface="Calibri"/>
                <a:cs typeface="Calibri"/>
              </a:rPr>
              <a:t>WildFires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4200" spc="465" baseline="5952" dirty="0">
                <a:latin typeface="Calibri"/>
                <a:cs typeface="Calibri"/>
              </a:rPr>
              <a:t>•</a:t>
            </a:r>
            <a:r>
              <a:rPr sz="2800" spc="310" dirty="0">
                <a:latin typeface="Calibri"/>
                <a:cs typeface="Calibri"/>
              </a:rPr>
              <a:t>Landslides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4200" spc="787" baseline="5952" dirty="0">
                <a:latin typeface="Calibri"/>
                <a:cs typeface="Calibri"/>
              </a:rPr>
              <a:t>•</a:t>
            </a:r>
            <a:r>
              <a:rPr sz="2800" spc="525" dirty="0">
                <a:latin typeface="Calibri"/>
                <a:cs typeface="Calibri"/>
              </a:rPr>
              <a:t>Bli</a:t>
            </a:r>
            <a:r>
              <a:rPr sz="2800" b="1" spc="525" dirty="0">
                <a:latin typeface="Calibri"/>
                <a:cs typeface="Calibri"/>
              </a:rPr>
              <a:t>z</a:t>
            </a:r>
            <a:r>
              <a:rPr sz="2800" spc="525" dirty="0">
                <a:latin typeface="Calibri"/>
                <a:cs typeface="Calibri"/>
              </a:rPr>
              <a:t>ards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4200" spc="577" baseline="5952" dirty="0">
                <a:latin typeface="Calibri"/>
                <a:cs typeface="Calibri"/>
              </a:rPr>
              <a:t>•</a:t>
            </a:r>
            <a:r>
              <a:rPr sz="2800" spc="385" dirty="0">
                <a:latin typeface="Calibri"/>
                <a:cs typeface="Calibri"/>
              </a:rPr>
              <a:t>IceStorms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4200" spc="397" baseline="5952" dirty="0">
                <a:latin typeface="Calibri"/>
                <a:cs typeface="Calibri"/>
              </a:rPr>
              <a:t>•</a:t>
            </a:r>
            <a:r>
              <a:rPr sz="2800" spc="265" dirty="0">
                <a:latin typeface="Calibri"/>
                <a:cs typeface="Calibri"/>
              </a:rPr>
              <a:t>Avalanches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800" y="227329"/>
            <a:ext cx="2857500" cy="2029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228600"/>
            <a:ext cx="20193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2438400"/>
            <a:ext cx="28575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514600"/>
            <a:ext cx="2857500" cy="1962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4648200"/>
            <a:ext cx="2514600" cy="20281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0" y="4723129"/>
            <a:ext cx="2857500" cy="1800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4572000"/>
            <a:ext cx="2819400" cy="2114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NaturalDisastersthatcausethemostdeaths</a:t>
            </a:r>
          </a:p>
        </p:txBody>
      </p:sp>
      <p:sp>
        <p:nvSpPr>
          <p:cNvPr id="4" name="object 4"/>
          <p:cNvSpPr/>
          <p:nvPr/>
        </p:nvSpPr>
        <p:spPr>
          <a:xfrm>
            <a:off x="6019800" y="3505200"/>
            <a:ext cx="2857500" cy="188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4970" y="565150"/>
            <a:ext cx="6634480" cy="61099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20"/>
              </a:spcBef>
            </a:pPr>
            <a:r>
              <a:rPr sz="2500" spc="160" dirty="0">
                <a:latin typeface="Calibri"/>
                <a:cs typeface="Calibri"/>
              </a:rPr>
              <a:t>Earthquake</a:t>
            </a:r>
            <a:endParaRPr sz="2500">
              <a:latin typeface="Calibri"/>
              <a:cs typeface="Calibri"/>
            </a:endParaRPr>
          </a:p>
          <a:p>
            <a:pPr marL="418465" marR="68580" indent="-342900">
              <a:lnSpc>
                <a:spcPts val="2700"/>
              </a:lnSpc>
              <a:spcBef>
                <a:spcPts val="660"/>
              </a:spcBef>
              <a:buChar char="•"/>
              <a:tabLst>
                <a:tab pos="419100" algn="l"/>
              </a:tabLst>
            </a:pPr>
            <a:r>
              <a:rPr sz="2500" spc="120" dirty="0">
                <a:latin typeface="Calibri"/>
                <a:cs typeface="Calibri"/>
              </a:rPr>
              <a:t>Manifes</a:t>
            </a:r>
            <a:r>
              <a:rPr sz="2500" b="1" spc="120" dirty="0">
                <a:latin typeface="Calibri"/>
                <a:cs typeface="Calibri"/>
              </a:rPr>
              <a:t>t</a:t>
            </a:r>
            <a:r>
              <a:rPr sz="2500" spc="120" dirty="0">
                <a:latin typeface="Calibri"/>
                <a:cs typeface="Calibri"/>
              </a:rPr>
              <a:t>hemselvesbyvibration,shakingand  </a:t>
            </a:r>
            <a:r>
              <a:rPr sz="2500" spc="114" dirty="0">
                <a:latin typeface="Calibri"/>
                <a:cs typeface="Calibri"/>
              </a:rPr>
              <a:t>displacementoftheground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3450">
              <a:latin typeface="Calibri"/>
              <a:cs typeface="Calibri"/>
            </a:endParaRPr>
          </a:p>
          <a:p>
            <a:pPr marL="418465" marR="255904" indent="-342900">
              <a:lnSpc>
                <a:spcPts val="2700"/>
              </a:lnSpc>
              <a:buChar char="•"/>
              <a:tabLst>
                <a:tab pos="419100" algn="l"/>
              </a:tabLst>
            </a:pPr>
            <a:r>
              <a:rPr sz="2500" spc="375" dirty="0">
                <a:latin typeface="Calibri"/>
                <a:cs typeface="Calibri"/>
              </a:rPr>
              <a:t>C</a:t>
            </a:r>
            <a:r>
              <a:rPr sz="2500" spc="-95" dirty="0">
                <a:latin typeface="Calibri"/>
                <a:cs typeface="Calibri"/>
              </a:rPr>
              <a:t>a</a:t>
            </a:r>
            <a:r>
              <a:rPr sz="2500" spc="35" dirty="0">
                <a:latin typeface="Calibri"/>
                <a:cs typeface="Calibri"/>
              </a:rPr>
              <a:t>u</a:t>
            </a:r>
            <a:r>
              <a:rPr sz="2500" spc="-90" dirty="0">
                <a:latin typeface="Calibri"/>
                <a:cs typeface="Calibri"/>
              </a:rPr>
              <a:t>s</a:t>
            </a:r>
            <a:r>
              <a:rPr sz="2500" spc="-204" dirty="0">
                <a:latin typeface="Calibri"/>
                <a:cs typeface="Calibri"/>
              </a:rPr>
              <a:t>e</a:t>
            </a:r>
            <a:r>
              <a:rPr sz="2500" spc="630" dirty="0">
                <a:latin typeface="Calibri"/>
                <a:cs typeface="Calibri"/>
              </a:rPr>
              <a:t>d</a:t>
            </a:r>
            <a:r>
              <a:rPr sz="2500" spc="10" dirty="0">
                <a:latin typeface="Calibri"/>
                <a:cs typeface="Calibri"/>
              </a:rPr>
              <a:t>m</a:t>
            </a:r>
            <a:r>
              <a:rPr sz="2500" spc="-30" dirty="0">
                <a:latin typeface="Calibri"/>
                <a:cs typeface="Calibri"/>
              </a:rPr>
              <a:t>o</a:t>
            </a:r>
            <a:r>
              <a:rPr sz="2500" spc="-90" dirty="0">
                <a:latin typeface="Calibri"/>
                <a:cs typeface="Calibri"/>
              </a:rPr>
              <a:t>s</a:t>
            </a:r>
            <a:r>
              <a:rPr sz="2500" spc="-40" dirty="0">
                <a:latin typeface="Calibri"/>
                <a:cs typeface="Calibri"/>
              </a:rPr>
              <a:t>t</a:t>
            </a:r>
            <a:r>
              <a:rPr sz="2500" spc="120" dirty="0">
                <a:latin typeface="Calibri"/>
                <a:cs typeface="Calibri"/>
              </a:rPr>
              <a:t>l</a:t>
            </a:r>
            <a:r>
              <a:rPr sz="2500" spc="635" dirty="0">
                <a:latin typeface="Calibri"/>
                <a:cs typeface="Calibri"/>
              </a:rPr>
              <a:t>y</a:t>
            </a:r>
            <a:r>
              <a:rPr sz="2500" spc="20" dirty="0">
                <a:latin typeface="Calibri"/>
                <a:cs typeface="Calibri"/>
              </a:rPr>
              <a:t>b</a:t>
            </a:r>
            <a:r>
              <a:rPr sz="2500" spc="635" dirty="0">
                <a:latin typeface="Calibri"/>
                <a:cs typeface="Calibri"/>
              </a:rPr>
              <a:t>y</a:t>
            </a:r>
            <a:r>
              <a:rPr sz="2500" spc="-90" dirty="0">
                <a:latin typeface="Calibri"/>
                <a:cs typeface="Calibri"/>
              </a:rPr>
              <a:t>s</a:t>
            </a:r>
            <a:r>
              <a:rPr sz="2500" spc="114" dirty="0">
                <a:latin typeface="Calibri"/>
                <a:cs typeface="Calibri"/>
              </a:rPr>
              <a:t>l</a:t>
            </a:r>
            <a:r>
              <a:rPr sz="2500" spc="135" dirty="0">
                <a:latin typeface="Calibri"/>
                <a:cs typeface="Calibri"/>
              </a:rPr>
              <a:t>i</a:t>
            </a:r>
            <a:r>
              <a:rPr sz="2500" spc="40" dirty="0">
                <a:latin typeface="Calibri"/>
                <a:cs typeface="Calibri"/>
              </a:rPr>
              <a:t>p</a:t>
            </a:r>
            <a:r>
              <a:rPr sz="2500" spc="35" dirty="0">
                <a:latin typeface="Calibri"/>
                <a:cs typeface="Calibri"/>
              </a:rPr>
              <a:t>p</a:t>
            </a:r>
            <a:r>
              <a:rPr sz="2500" spc="-95" dirty="0">
                <a:latin typeface="Calibri"/>
                <a:cs typeface="Calibri"/>
              </a:rPr>
              <a:t>a</a:t>
            </a:r>
            <a:r>
              <a:rPr sz="2500" spc="15" dirty="0">
                <a:latin typeface="Calibri"/>
                <a:cs typeface="Calibri"/>
              </a:rPr>
              <a:t>g</a:t>
            </a:r>
            <a:r>
              <a:rPr sz="2500" spc="395" dirty="0">
                <a:latin typeface="Calibri"/>
                <a:cs typeface="Calibri"/>
              </a:rPr>
              <a:t>e</a:t>
            </a:r>
            <a:r>
              <a:rPr sz="2500" spc="-85" dirty="0">
                <a:latin typeface="Calibri"/>
                <a:cs typeface="Calibri"/>
              </a:rPr>
              <a:t>w</a:t>
            </a:r>
            <a:r>
              <a:rPr sz="2500" spc="125" dirty="0">
                <a:latin typeface="Calibri"/>
                <a:cs typeface="Calibri"/>
              </a:rPr>
              <a:t>i</a:t>
            </a:r>
            <a:r>
              <a:rPr sz="2500" spc="-35" dirty="0">
                <a:latin typeface="Calibri"/>
                <a:cs typeface="Calibri"/>
              </a:rPr>
              <a:t>t</a:t>
            </a:r>
            <a:r>
              <a:rPr sz="2500" spc="50" dirty="0">
                <a:latin typeface="Calibri"/>
                <a:cs typeface="Calibri"/>
              </a:rPr>
              <a:t>h</a:t>
            </a:r>
            <a:r>
              <a:rPr sz="2500" spc="125" dirty="0">
                <a:latin typeface="Calibri"/>
                <a:cs typeface="Calibri"/>
              </a:rPr>
              <a:t>i</a:t>
            </a:r>
            <a:r>
              <a:rPr sz="2500" spc="655" dirty="0">
                <a:latin typeface="Calibri"/>
                <a:cs typeface="Calibri"/>
              </a:rPr>
              <a:t>n</a:t>
            </a:r>
            <a:r>
              <a:rPr sz="2500" spc="15" dirty="0">
                <a:latin typeface="Calibri"/>
                <a:cs typeface="Calibri"/>
              </a:rPr>
              <a:t>g</a:t>
            </a:r>
            <a:r>
              <a:rPr sz="2500" spc="-195" dirty="0">
                <a:latin typeface="Calibri"/>
                <a:cs typeface="Calibri"/>
              </a:rPr>
              <a:t>e</a:t>
            </a:r>
            <a:r>
              <a:rPr sz="2500" spc="-40" dirty="0">
                <a:latin typeface="Calibri"/>
                <a:cs typeface="Calibri"/>
              </a:rPr>
              <a:t>o</a:t>
            </a:r>
            <a:r>
              <a:rPr sz="2500" spc="120" dirty="0">
                <a:latin typeface="Calibri"/>
                <a:cs typeface="Calibri"/>
              </a:rPr>
              <a:t>l</a:t>
            </a:r>
            <a:r>
              <a:rPr sz="2500" spc="-40" dirty="0">
                <a:latin typeface="Calibri"/>
                <a:cs typeface="Calibri"/>
              </a:rPr>
              <a:t>o</a:t>
            </a:r>
            <a:r>
              <a:rPr sz="2500" spc="15" dirty="0">
                <a:latin typeface="Calibri"/>
                <a:cs typeface="Calibri"/>
              </a:rPr>
              <a:t>g</a:t>
            </a:r>
            <a:r>
              <a:rPr sz="2500" spc="135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c</a:t>
            </a:r>
            <a:r>
              <a:rPr sz="2500" spc="-95" dirty="0">
                <a:latin typeface="Calibri"/>
                <a:cs typeface="Calibri"/>
              </a:rPr>
              <a:t>a</a:t>
            </a:r>
            <a:r>
              <a:rPr sz="2500" spc="1905" dirty="0">
                <a:latin typeface="Calibri"/>
                <a:cs typeface="Calibri"/>
              </a:rPr>
              <a:t>l  </a:t>
            </a:r>
            <a:r>
              <a:rPr sz="2500" spc="260" dirty="0">
                <a:latin typeface="Calibri"/>
                <a:cs typeface="Calibri"/>
              </a:rPr>
              <a:t>faults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3200">
              <a:latin typeface="Calibri"/>
              <a:cs typeface="Calibri"/>
            </a:endParaRPr>
          </a:p>
          <a:p>
            <a:pPr marL="419100" indent="-342900">
              <a:lnSpc>
                <a:spcPct val="100000"/>
              </a:lnSpc>
              <a:buChar char="•"/>
              <a:tabLst>
                <a:tab pos="419100" algn="l"/>
              </a:tabLst>
            </a:pPr>
            <a:r>
              <a:rPr sz="2500" spc="204" dirty="0">
                <a:latin typeface="Calibri"/>
                <a:cs typeface="Calibri"/>
              </a:rPr>
              <a:t>Rarelyki</a:t>
            </a:r>
            <a:r>
              <a:rPr sz="2500" b="1" spc="204" dirty="0">
                <a:latin typeface="Calibri"/>
                <a:cs typeface="Calibri"/>
              </a:rPr>
              <a:t>l</a:t>
            </a:r>
            <a:r>
              <a:rPr sz="2500" spc="204" dirty="0">
                <a:latin typeface="Calibri"/>
                <a:cs typeface="Calibri"/>
              </a:rPr>
              <a:t>peopleorwildlife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3500">
              <a:latin typeface="Calibri"/>
              <a:cs typeface="Calibri"/>
            </a:endParaRPr>
          </a:p>
          <a:p>
            <a:pPr marL="418465" marR="433070" indent="-342900">
              <a:lnSpc>
                <a:spcPts val="2700"/>
              </a:lnSpc>
              <a:spcBef>
                <a:spcPts val="5"/>
              </a:spcBef>
              <a:buChar char="•"/>
              <a:tabLst>
                <a:tab pos="419100" algn="l"/>
              </a:tabLst>
            </a:pPr>
            <a:r>
              <a:rPr sz="2500" spc="130" dirty="0">
                <a:latin typeface="Calibri"/>
                <a:cs typeface="Calibri"/>
              </a:rPr>
              <a:t>Secondaryeventstheytriggerwi</a:t>
            </a:r>
            <a:r>
              <a:rPr sz="2500" b="1" spc="130" dirty="0">
                <a:latin typeface="Calibri"/>
                <a:cs typeface="Calibri"/>
              </a:rPr>
              <a:t>l</a:t>
            </a:r>
            <a:r>
              <a:rPr sz="2500" spc="130" dirty="0">
                <a:latin typeface="Calibri"/>
                <a:cs typeface="Calibri"/>
              </a:rPr>
              <a:t>,building  </a:t>
            </a:r>
            <a:r>
              <a:rPr sz="2500" spc="120" dirty="0">
                <a:latin typeface="Calibri"/>
                <a:cs typeface="Calibri"/>
              </a:rPr>
              <a:t>co</a:t>
            </a:r>
            <a:r>
              <a:rPr sz="2500" b="1" spc="120" dirty="0">
                <a:latin typeface="Calibri"/>
                <a:cs typeface="Calibri"/>
              </a:rPr>
              <a:t>l</a:t>
            </a:r>
            <a:r>
              <a:rPr sz="2500" spc="120" dirty="0">
                <a:latin typeface="Calibri"/>
                <a:cs typeface="Calibri"/>
              </a:rPr>
              <a:t>apse,tsunamisandvolcanoes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3450">
              <a:latin typeface="Calibri"/>
              <a:cs typeface="Calibri"/>
            </a:endParaRPr>
          </a:p>
          <a:p>
            <a:pPr marL="418465" marR="322580" indent="-342900">
              <a:lnSpc>
                <a:spcPts val="2700"/>
              </a:lnSpc>
              <a:buChar char="•"/>
              <a:tabLst>
                <a:tab pos="419100" algn="l"/>
              </a:tabLst>
            </a:pPr>
            <a:r>
              <a:rPr sz="2500" spc="165" dirty="0">
                <a:latin typeface="Calibri"/>
                <a:cs typeface="Calibri"/>
              </a:rPr>
              <a:t>Couldbeavoidedbybe</a:t>
            </a:r>
            <a:r>
              <a:rPr sz="2500" b="1" spc="165" dirty="0">
                <a:latin typeface="Calibri"/>
                <a:cs typeface="Calibri"/>
              </a:rPr>
              <a:t>t</a:t>
            </a:r>
            <a:r>
              <a:rPr sz="2500" spc="165" dirty="0">
                <a:latin typeface="Calibri"/>
                <a:cs typeface="Calibri"/>
              </a:rPr>
              <a:t>erconstruction,  </a:t>
            </a:r>
            <a:r>
              <a:rPr sz="2500" spc="-100" dirty="0">
                <a:latin typeface="Calibri"/>
                <a:cs typeface="Calibri"/>
              </a:rPr>
              <a:t>s</a:t>
            </a:r>
            <a:r>
              <a:rPr sz="2500" spc="-95" dirty="0">
                <a:latin typeface="Calibri"/>
                <a:cs typeface="Calibri"/>
              </a:rPr>
              <a:t>a</a:t>
            </a:r>
            <a:r>
              <a:rPr sz="2500" spc="10" dirty="0">
                <a:latin typeface="Calibri"/>
                <a:cs typeface="Calibri"/>
              </a:rPr>
              <a:t>f</a:t>
            </a:r>
            <a:r>
              <a:rPr sz="2500" spc="-204" dirty="0">
                <a:latin typeface="Calibri"/>
                <a:cs typeface="Calibri"/>
              </a:rPr>
              <a:t>e</a:t>
            </a:r>
            <a:r>
              <a:rPr sz="2500" spc="-35" dirty="0">
                <a:latin typeface="Calibri"/>
                <a:cs typeface="Calibri"/>
              </a:rPr>
              <a:t>t</a:t>
            </a:r>
            <a:r>
              <a:rPr sz="2500" spc="635" dirty="0">
                <a:latin typeface="Calibri"/>
                <a:cs typeface="Calibri"/>
              </a:rPr>
              <a:t>y</a:t>
            </a:r>
            <a:r>
              <a:rPr sz="2500" spc="-90" dirty="0">
                <a:latin typeface="Calibri"/>
                <a:cs typeface="Calibri"/>
              </a:rPr>
              <a:t>s</a:t>
            </a:r>
            <a:r>
              <a:rPr sz="2500" spc="40" dirty="0">
                <a:latin typeface="Calibri"/>
                <a:cs typeface="Calibri"/>
              </a:rPr>
              <a:t>y</a:t>
            </a:r>
            <a:r>
              <a:rPr sz="2500" spc="-100" dirty="0">
                <a:latin typeface="Calibri"/>
                <a:cs typeface="Calibri"/>
              </a:rPr>
              <a:t>s</a:t>
            </a:r>
            <a:r>
              <a:rPr sz="2500" spc="-35" dirty="0">
                <a:latin typeface="Calibri"/>
                <a:cs typeface="Calibri"/>
              </a:rPr>
              <a:t>t</a:t>
            </a:r>
            <a:r>
              <a:rPr sz="2500" spc="-204" dirty="0">
                <a:latin typeface="Calibri"/>
                <a:cs typeface="Calibri"/>
              </a:rPr>
              <a:t>e</a:t>
            </a:r>
            <a:r>
              <a:rPr sz="2500" spc="15" dirty="0">
                <a:latin typeface="Calibri"/>
                <a:cs typeface="Calibri"/>
              </a:rPr>
              <a:t>m</a:t>
            </a:r>
            <a:r>
              <a:rPr sz="2500" spc="-90" dirty="0">
                <a:latin typeface="Calibri"/>
                <a:cs typeface="Calibri"/>
              </a:rPr>
              <a:t>s</a:t>
            </a:r>
            <a:r>
              <a:rPr sz="2500" spc="615" dirty="0">
                <a:latin typeface="Calibri"/>
                <a:cs typeface="Calibri"/>
              </a:rPr>
              <a:t>,</a:t>
            </a:r>
            <a:r>
              <a:rPr sz="2500" spc="-195" dirty="0">
                <a:latin typeface="Calibri"/>
                <a:cs typeface="Calibri"/>
              </a:rPr>
              <a:t>e</a:t>
            </a:r>
            <a:r>
              <a:rPr sz="2500" spc="-100" dirty="0">
                <a:latin typeface="Calibri"/>
                <a:cs typeface="Calibri"/>
              </a:rPr>
              <a:t>a</a:t>
            </a:r>
            <a:r>
              <a:rPr sz="2500" spc="50" dirty="0">
                <a:latin typeface="Calibri"/>
                <a:cs typeface="Calibri"/>
              </a:rPr>
              <a:t>r</a:t>
            </a:r>
            <a:r>
              <a:rPr sz="2500" spc="114" dirty="0">
                <a:latin typeface="Calibri"/>
                <a:cs typeface="Calibri"/>
              </a:rPr>
              <a:t>l</a:t>
            </a:r>
            <a:r>
              <a:rPr sz="2500" spc="640" dirty="0">
                <a:latin typeface="Calibri"/>
                <a:cs typeface="Calibri"/>
              </a:rPr>
              <a:t>y</a:t>
            </a:r>
            <a:r>
              <a:rPr sz="2500" spc="-90" dirty="0">
                <a:latin typeface="Calibri"/>
                <a:cs typeface="Calibri"/>
              </a:rPr>
              <a:t>w</a:t>
            </a:r>
            <a:r>
              <a:rPr sz="2500" spc="-95" dirty="0">
                <a:latin typeface="Calibri"/>
                <a:cs typeface="Calibri"/>
              </a:rPr>
              <a:t>a</a:t>
            </a:r>
            <a:r>
              <a:rPr sz="2500" spc="45" dirty="0">
                <a:latin typeface="Calibri"/>
                <a:cs typeface="Calibri"/>
              </a:rPr>
              <a:t>r</a:t>
            </a:r>
            <a:r>
              <a:rPr sz="2500" spc="55" dirty="0">
                <a:latin typeface="Calibri"/>
                <a:cs typeface="Calibri"/>
              </a:rPr>
              <a:t>n</a:t>
            </a:r>
            <a:r>
              <a:rPr sz="2500" spc="135" dirty="0">
                <a:latin typeface="Calibri"/>
                <a:cs typeface="Calibri"/>
              </a:rPr>
              <a:t>i</a:t>
            </a:r>
            <a:r>
              <a:rPr sz="2500" spc="45" dirty="0">
                <a:latin typeface="Calibri"/>
                <a:cs typeface="Calibri"/>
              </a:rPr>
              <a:t>n</a:t>
            </a:r>
            <a:r>
              <a:rPr sz="2500" spc="615" dirty="0">
                <a:latin typeface="Calibri"/>
                <a:cs typeface="Calibri"/>
              </a:rPr>
              <a:t>g</a:t>
            </a:r>
            <a:r>
              <a:rPr sz="2500" spc="-95" dirty="0">
                <a:latin typeface="Calibri"/>
                <a:cs typeface="Calibri"/>
              </a:rPr>
              <a:t>a</a:t>
            </a:r>
            <a:r>
              <a:rPr sz="2500" spc="55" dirty="0">
                <a:latin typeface="Calibri"/>
                <a:cs typeface="Calibri"/>
              </a:rPr>
              <a:t>n</a:t>
            </a:r>
            <a:r>
              <a:rPr sz="2500" spc="625" dirty="0">
                <a:latin typeface="Calibri"/>
                <a:cs typeface="Calibri"/>
              </a:rPr>
              <a:t>d</a:t>
            </a:r>
            <a:r>
              <a:rPr sz="2500" spc="-204" dirty="0">
                <a:latin typeface="Calibri"/>
                <a:cs typeface="Calibri"/>
              </a:rPr>
              <a:t>e</a:t>
            </a:r>
            <a:r>
              <a:rPr sz="2500" spc="10" dirty="0">
                <a:latin typeface="Calibri"/>
                <a:cs typeface="Calibri"/>
              </a:rPr>
              <a:t>v</a:t>
            </a:r>
            <a:r>
              <a:rPr sz="2500" spc="-95" dirty="0">
                <a:latin typeface="Calibri"/>
                <a:cs typeface="Calibri"/>
              </a:rPr>
              <a:t>a</a:t>
            </a:r>
            <a:r>
              <a:rPr sz="2500" spc="-20" dirty="0">
                <a:latin typeface="Calibri"/>
                <a:cs typeface="Calibri"/>
              </a:rPr>
              <a:t>c</a:t>
            </a:r>
            <a:r>
              <a:rPr sz="2500" spc="45" dirty="0">
                <a:latin typeface="Calibri"/>
                <a:cs typeface="Calibri"/>
              </a:rPr>
              <a:t>u</a:t>
            </a:r>
            <a:r>
              <a:rPr sz="2500" spc="-100" dirty="0">
                <a:latin typeface="Calibri"/>
                <a:cs typeface="Calibri"/>
              </a:rPr>
              <a:t>a</a:t>
            </a:r>
            <a:r>
              <a:rPr sz="2500" spc="-35" dirty="0">
                <a:latin typeface="Calibri"/>
                <a:cs typeface="Calibri"/>
              </a:rPr>
              <a:t>t</a:t>
            </a:r>
            <a:r>
              <a:rPr sz="2500" spc="125" dirty="0">
                <a:latin typeface="Calibri"/>
                <a:cs typeface="Calibri"/>
              </a:rPr>
              <a:t>i</a:t>
            </a:r>
            <a:r>
              <a:rPr sz="2500" spc="-30" dirty="0">
                <a:latin typeface="Calibri"/>
                <a:cs typeface="Calibri"/>
              </a:rPr>
              <a:t>o</a:t>
            </a:r>
            <a:r>
              <a:rPr sz="2500" spc="735" dirty="0">
                <a:latin typeface="Calibri"/>
                <a:cs typeface="Calibri"/>
              </a:rPr>
              <a:t>n  </a:t>
            </a:r>
            <a:r>
              <a:rPr sz="2500" spc="420" dirty="0">
                <a:latin typeface="Calibri"/>
                <a:cs typeface="Calibri"/>
              </a:rPr>
              <a:t>pla</a:t>
            </a:r>
            <a:r>
              <a:rPr sz="2500" b="1" spc="420" dirty="0">
                <a:latin typeface="Calibri"/>
                <a:cs typeface="Calibri"/>
              </a:rPr>
              <a:t>n</a:t>
            </a:r>
            <a:r>
              <a:rPr sz="2500" spc="420" dirty="0">
                <a:latin typeface="Calibri"/>
                <a:cs typeface="Calibri"/>
              </a:rPr>
              <a:t>ing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0400" y="685800"/>
            <a:ext cx="17780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469" y="60960"/>
            <a:ext cx="8286115" cy="58369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800" spc="690" dirty="0">
                <a:latin typeface="Calibri"/>
                <a:cs typeface="Calibri"/>
              </a:rPr>
              <a:t>Fl</a:t>
            </a:r>
            <a:r>
              <a:rPr sz="2800" b="1" spc="690" dirty="0">
                <a:latin typeface="Calibri"/>
                <a:cs typeface="Calibri"/>
              </a:rPr>
              <a:t>o</a:t>
            </a:r>
            <a:r>
              <a:rPr sz="2800" spc="690" dirty="0"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  <a:p>
            <a:pPr marL="354965" marR="1464945" indent="-342900">
              <a:lnSpc>
                <a:spcPts val="3350"/>
              </a:lnSpc>
              <a:spcBef>
                <a:spcPts val="810"/>
              </a:spcBef>
            </a:pPr>
            <a:r>
              <a:rPr sz="2800" spc="170" dirty="0">
                <a:latin typeface="Calibri"/>
                <a:cs typeface="Calibri"/>
              </a:rPr>
              <a:t>•RegularnaturaldisasterinMalaysiaduring  </a:t>
            </a:r>
            <a:r>
              <a:rPr sz="2800" spc="229" dirty="0">
                <a:latin typeface="Calibri"/>
                <a:cs typeface="Calibri"/>
              </a:rPr>
              <a:t>mons</a:t>
            </a:r>
            <a:r>
              <a:rPr sz="2800" b="1" spc="229" dirty="0">
                <a:latin typeface="Calibri"/>
                <a:cs typeface="Calibri"/>
              </a:rPr>
              <a:t>o</a:t>
            </a:r>
            <a:r>
              <a:rPr sz="2800" spc="229" dirty="0">
                <a:latin typeface="Calibri"/>
                <a:cs typeface="Calibri"/>
              </a:rPr>
              <a:t>nseason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Calibri"/>
              <a:cs typeface="Calibri"/>
            </a:endParaRPr>
          </a:p>
          <a:p>
            <a:pPr marL="354965" marR="5080" indent="-342900">
              <a:lnSpc>
                <a:spcPct val="99600"/>
              </a:lnSpc>
            </a:pPr>
            <a:r>
              <a:rPr sz="2800" spc="200" dirty="0">
                <a:latin typeface="Calibri"/>
                <a:cs typeface="Calibri"/>
              </a:rPr>
              <a:t>•Resultfromthewaterwithinabodyofwater,suchas  </a:t>
            </a:r>
            <a:r>
              <a:rPr sz="2800" spc="165" dirty="0">
                <a:latin typeface="Calibri"/>
                <a:cs typeface="Calibri"/>
              </a:rPr>
              <a:t>riverorlake,whichoverflowsorbreakslev</a:t>
            </a:r>
            <a:r>
              <a:rPr sz="2800" b="1" spc="165" dirty="0">
                <a:latin typeface="Calibri"/>
                <a:cs typeface="Calibri"/>
              </a:rPr>
              <a:t>e</a:t>
            </a:r>
            <a:r>
              <a:rPr sz="2800" spc="165" dirty="0">
                <a:latin typeface="Calibri"/>
                <a:cs typeface="Calibri"/>
              </a:rPr>
              <a:t>s,with  </a:t>
            </a:r>
            <a:r>
              <a:rPr sz="2800" spc="160" dirty="0">
                <a:latin typeface="Calibri"/>
                <a:cs typeface="Calibri"/>
              </a:rPr>
              <a:t>theresul</a:t>
            </a:r>
            <a:r>
              <a:rPr sz="2800" b="1" spc="160" dirty="0">
                <a:latin typeface="Calibri"/>
                <a:cs typeface="Calibri"/>
              </a:rPr>
              <a:t>t</a:t>
            </a:r>
            <a:r>
              <a:rPr sz="2800" spc="160" dirty="0">
                <a:latin typeface="Calibri"/>
                <a:cs typeface="Calibri"/>
              </a:rPr>
              <a:t>ha</a:t>
            </a:r>
            <a:r>
              <a:rPr sz="2800" b="1" spc="160" dirty="0">
                <a:latin typeface="Calibri"/>
                <a:cs typeface="Calibri"/>
              </a:rPr>
              <a:t>t</a:t>
            </a:r>
            <a:r>
              <a:rPr sz="2800" spc="160" dirty="0">
                <a:latin typeface="Calibri"/>
                <a:cs typeface="Calibri"/>
              </a:rPr>
              <a:t>hewaterescapesitsusualboundaries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165" dirty="0">
                <a:latin typeface="Calibri"/>
                <a:cs typeface="Calibri"/>
              </a:rPr>
              <a:t>•Causedbyinadequatedrainage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Calibri"/>
              <a:cs typeface="Calibri"/>
            </a:endParaRPr>
          </a:p>
          <a:p>
            <a:pPr marL="354965" marR="1177290" indent="-342900">
              <a:lnSpc>
                <a:spcPct val="100000"/>
              </a:lnSpc>
            </a:pPr>
            <a:r>
              <a:rPr sz="2800" spc="1305" dirty="0">
                <a:latin typeface="Calibri"/>
                <a:cs typeface="Calibri"/>
              </a:rPr>
              <a:t>•</a:t>
            </a:r>
            <a:r>
              <a:rPr sz="2800" spc="430" dirty="0">
                <a:latin typeface="Calibri"/>
                <a:cs typeface="Calibri"/>
              </a:rPr>
              <a:t>C</a:t>
            </a:r>
            <a:r>
              <a:rPr sz="2800" spc="-45" dirty="0">
                <a:latin typeface="Calibri"/>
                <a:cs typeface="Calibri"/>
              </a:rPr>
              <a:t>o</a:t>
            </a:r>
            <a:r>
              <a:rPr sz="2800" spc="45" dirty="0">
                <a:latin typeface="Calibri"/>
                <a:cs typeface="Calibri"/>
              </a:rPr>
              <a:t>u</a:t>
            </a:r>
            <a:r>
              <a:rPr sz="2800" spc="130" dirty="0">
                <a:latin typeface="Calibri"/>
                <a:cs typeface="Calibri"/>
              </a:rPr>
              <a:t>l</a:t>
            </a:r>
            <a:r>
              <a:rPr sz="2800" spc="7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b</a:t>
            </a:r>
            <a:r>
              <a:rPr sz="2800" spc="450" dirty="0">
                <a:latin typeface="Calibri"/>
                <a:cs typeface="Calibri"/>
              </a:rPr>
              <a:t>e</a:t>
            </a:r>
            <a:r>
              <a:rPr sz="2800" spc="45" dirty="0">
                <a:latin typeface="Calibri"/>
                <a:cs typeface="Calibri"/>
              </a:rPr>
              <a:t>p</a:t>
            </a:r>
            <a:r>
              <a:rPr sz="2800" spc="55" dirty="0">
                <a:latin typeface="Calibri"/>
                <a:cs typeface="Calibri"/>
              </a:rPr>
              <a:t>r</a:t>
            </a:r>
            <a:r>
              <a:rPr sz="2800" spc="-22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v</a:t>
            </a:r>
            <a:r>
              <a:rPr sz="2800" spc="-220" dirty="0">
                <a:latin typeface="Calibri"/>
                <a:cs typeface="Calibri"/>
              </a:rPr>
              <a:t>e</a:t>
            </a:r>
            <a:r>
              <a:rPr sz="2800" spc="65" dirty="0">
                <a:latin typeface="Calibri"/>
                <a:cs typeface="Calibri"/>
              </a:rPr>
              <a:t>n</a:t>
            </a:r>
            <a:r>
              <a:rPr sz="2800" spc="625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b</a:t>
            </a:r>
            <a:r>
              <a:rPr sz="2800" spc="705" dirty="0">
                <a:latin typeface="Calibri"/>
                <a:cs typeface="Calibri"/>
              </a:rPr>
              <a:t>y</a:t>
            </a:r>
            <a:r>
              <a:rPr sz="2800" spc="50" dirty="0">
                <a:latin typeface="Calibri"/>
                <a:cs typeface="Calibri"/>
              </a:rPr>
              <a:t>r</a:t>
            </a:r>
            <a:r>
              <a:rPr sz="2800" spc="-225" dirty="0">
                <a:latin typeface="Calibri"/>
                <a:cs typeface="Calibri"/>
              </a:rPr>
              <a:t>e</a:t>
            </a:r>
            <a:r>
              <a:rPr sz="2800" spc="30" dirty="0">
                <a:latin typeface="Calibri"/>
                <a:cs typeface="Calibri"/>
              </a:rPr>
              <a:t>d</a:t>
            </a:r>
            <a:r>
              <a:rPr sz="2800" spc="45" dirty="0">
                <a:latin typeface="Calibri"/>
                <a:cs typeface="Calibri"/>
              </a:rPr>
              <a:t>u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160" dirty="0">
                <a:latin typeface="Calibri"/>
                <a:cs typeface="Calibri"/>
              </a:rPr>
              <a:t>i</a:t>
            </a:r>
            <a:r>
              <a:rPr sz="2800" spc="50" dirty="0">
                <a:latin typeface="Calibri"/>
                <a:cs typeface="Calibri"/>
              </a:rPr>
              <a:t>n</a:t>
            </a:r>
            <a:r>
              <a:rPr sz="2800" spc="695" dirty="0">
                <a:latin typeface="Calibri"/>
                <a:cs typeface="Calibri"/>
              </a:rPr>
              <a:t>g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45" dirty="0">
                <a:latin typeface="Calibri"/>
                <a:cs typeface="Calibri"/>
              </a:rPr>
              <a:t>h</a:t>
            </a:r>
            <a:r>
              <a:rPr sz="2800" spc="450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d</a:t>
            </a:r>
            <a:r>
              <a:rPr sz="2800" spc="155" dirty="0">
                <a:latin typeface="Calibri"/>
                <a:cs typeface="Calibri"/>
              </a:rPr>
              <a:t>i</a:t>
            </a:r>
            <a:r>
              <a:rPr sz="2800" spc="-105" dirty="0">
                <a:latin typeface="Calibri"/>
                <a:cs typeface="Calibri"/>
              </a:rPr>
              <a:t>s</a:t>
            </a:r>
            <a:r>
              <a:rPr sz="2800" spc="45" dirty="0">
                <a:latin typeface="Calibri"/>
                <a:cs typeface="Calibri"/>
              </a:rPr>
              <a:t>p</a:t>
            </a:r>
            <a:r>
              <a:rPr sz="2800" spc="-45" dirty="0">
                <a:latin typeface="Calibri"/>
                <a:cs typeface="Calibri"/>
              </a:rPr>
              <a:t>o</a:t>
            </a:r>
            <a:r>
              <a:rPr sz="2800" spc="-105" dirty="0">
                <a:latin typeface="Calibri"/>
                <a:cs typeface="Calibri"/>
              </a:rPr>
              <a:t>sa</a:t>
            </a:r>
            <a:r>
              <a:rPr sz="2800" spc="800" dirty="0">
                <a:latin typeface="Calibri"/>
                <a:cs typeface="Calibri"/>
              </a:rPr>
              <a:t>l</a:t>
            </a:r>
            <a:r>
              <a:rPr sz="2800" spc="-45" dirty="0">
                <a:latin typeface="Calibri"/>
                <a:cs typeface="Calibri"/>
              </a:rPr>
              <a:t>o</a:t>
            </a:r>
            <a:r>
              <a:rPr sz="2800" spc="1605" dirty="0">
                <a:latin typeface="Calibri"/>
                <a:cs typeface="Calibri"/>
              </a:rPr>
              <a:t>f  </a:t>
            </a:r>
            <a:r>
              <a:rPr sz="2800" spc="190" dirty="0">
                <a:latin typeface="Calibri"/>
                <a:cs typeface="Calibri"/>
              </a:rPr>
              <a:t>garbageintoriverorlake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3429000"/>
            <a:ext cx="2523490" cy="1963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609600"/>
            <a:ext cx="3733800" cy="2800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469" y="153670"/>
            <a:ext cx="8077834" cy="562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80" dirty="0">
                <a:latin typeface="Calibri"/>
                <a:cs typeface="Calibri"/>
              </a:rPr>
              <a:t>VolcanicEruptions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Calibri"/>
              <a:cs typeface="Calibri"/>
            </a:endParaRPr>
          </a:p>
          <a:p>
            <a:pPr marL="330200" marR="3732529" indent="-317500">
              <a:lnSpc>
                <a:spcPct val="121200"/>
              </a:lnSpc>
              <a:buChar char="•"/>
              <a:tabLst>
                <a:tab pos="355600" algn="l"/>
              </a:tabLst>
            </a:pPr>
            <a:r>
              <a:rPr sz="2600" spc="175" dirty="0">
                <a:latin typeface="Calibri"/>
                <a:cs typeface="Calibri"/>
              </a:rPr>
              <a:t>Maycausetheexplosionof  </a:t>
            </a:r>
            <a:r>
              <a:rPr sz="2600" spc="5" dirty="0">
                <a:latin typeface="Calibri"/>
                <a:cs typeface="Calibri"/>
              </a:rPr>
              <a:t>v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120" dirty="0">
                <a:latin typeface="Calibri"/>
                <a:cs typeface="Calibri"/>
              </a:rPr>
              <a:t>l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105" dirty="0">
                <a:latin typeface="Calibri"/>
                <a:cs typeface="Calibri"/>
              </a:rPr>
              <a:t>a</a:t>
            </a:r>
            <a:r>
              <a:rPr sz="2600" spc="60" dirty="0">
                <a:latin typeface="Calibri"/>
                <a:cs typeface="Calibri"/>
              </a:rPr>
              <a:t>n</a:t>
            </a:r>
            <a:r>
              <a:rPr sz="2600" spc="-40" dirty="0">
                <a:latin typeface="Calibri"/>
                <a:cs typeface="Calibri"/>
              </a:rPr>
              <a:t>o</a:t>
            </a:r>
            <a:r>
              <a:rPr sz="2600" spc="645" dirty="0">
                <a:latin typeface="Calibri"/>
                <a:cs typeface="Calibri"/>
              </a:rPr>
              <a:t>,</a:t>
            </a:r>
            <a:r>
              <a:rPr sz="2600" spc="-40" dirty="0">
                <a:latin typeface="Calibri"/>
                <a:cs typeface="Calibri"/>
              </a:rPr>
              <a:t>t</a:t>
            </a:r>
            <a:r>
              <a:rPr sz="2600" spc="55" dirty="0">
                <a:latin typeface="Calibri"/>
                <a:cs typeface="Calibri"/>
              </a:rPr>
              <a:t>h</a:t>
            </a:r>
            <a:r>
              <a:rPr sz="2600" spc="409" dirty="0">
                <a:latin typeface="Calibri"/>
                <a:cs typeface="Calibri"/>
              </a:rPr>
              <a:t>e</a:t>
            </a:r>
            <a:r>
              <a:rPr sz="2600" spc="10" dirty="0">
                <a:latin typeface="Calibri"/>
                <a:cs typeface="Calibri"/>
              </a:rPr>
              <a:t>f</a:t>
            </a:r>
            <a:r>
              <a:rPr sz="2600" spc="615" dirty="0">
                <a:latin typeface="Calibri"/>
                <a:cs typeface="Calibri"/>
              </a:rPr>
              <a:t>a</a:t>
            </a:r>
            <a:r>
              <a:rPr sz="2600" b="1" spc="695" dirty="0">
                <a:latin typeface="Calibri"/>
                <a:cs typeface="Calibri"/>
              </a:rPr>
              <a:t>l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620" dirty="0">
                <a:latin typeface="Calibri"/>
                <a:cs typeface="Calibri"/>
              </a:rPr>
              <a:t>f</a:t>
            </a:r>
            <a:r>
              <a:rPr sz="2600" spc="55" dirty="0">
                <a:latin typeface="Calibri"/>
                <a:cs typeface="Calibri"/>
              </a:rPr>
              <a:t>r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195" dirty="0">
                <a:latin typeface="Calibri"/>
                <a:cs typeface="Calibri"/>
              </a:rPr>
              <a:t>k</a:t>
            </a:r>
            <a:r>
              <a:rPr sz="2600" spc="635" dirty="0">
                <a:latin typeface="Calibri"/>
                <a:cs typeface="Calibri"/>
              </a:rPr>
              <a:t>,</a:t>
            </a:r>
            <a:r>
              <a:rPr sz="2600" spc="-95" dirty="0">
                <a:latin typeface="Calibri"/>
                <a:cs typeface="Calibri"/>
              </a:rPr>
              <a:t>a</a:t>
            </a:r>
            <a:r>
              <a:rPr sz="2600" spc="60" dirty="0">
                <a:latin typeface="Calibri"/>
                <a:cs typeface="Calibri"/>
              </a:rPr>
              <a:t>n</a:t>
            </a:r>
            <a:r>
              <a:rPr sz="2600" spc="765" dirty="0">
                <a:latin typeface="Calibri"/>
                <a:cs typeface="Calibri"/>
              </a:rPr>
              <a:t>d  </a:t>
            </a:r>
            <a:r>
              <a:rPr sz="2600" spc="160" dirty="0">
                <a:latin typeface="Calibri"/>
                <a:cs typeface="Calibri"/>
              </a:rPr>
              <a:t>lavamaybeproduced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Char char="•"/>
            </a:pP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600" spc="245" dirty="0">
                <a:latin typeface="Calibri"/>
                <a:cs typeface="Calibri"/>
              </a:rPr>
              <a:t>Volcanicash:-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sz="2600" spc="210" dirty="0">
                <a:latin typeface="Calibri"/>
                <a:cs typeface="Calibri"/>
              </a:rPr>
              <a:t>Maycauser</a:t>
            </a:r>
            <a:r>
              <a:rPr sz="2600" b="1" spc="210" dirty="0">
                <a:latin typeface="Calibri"/>
                <a:cs typeface="Calibri"/>
              </a:rPr>
              <a:t>o</a:t>
            </a:r>
            <a:r>
              <a:rPr sz="2600" spc="210" dirty="0">
                <a:latin typeface="Calibri"/>
                <a:cs typeface="Calibri"/>
              </a:rPr>
              <a:t>fstoco</a:t>
            </a:r>
            <a:r>
              <a:rPr sz="2600" b="1" spc="210" dirty="0">
                <a:latin typeface="Calibri"/>
                <a:cs typeface="Calibri"/>
              </a:rPr>
              <a:t>l</a:t>
            </a:r>
            <a:r>
              <a:rPr sz="2600" spc="210" dirty="0">
                <a:latin typeface="Calibri"/>
                <a:cs typeface="Calibri"/>
              </a:rPr>
              <a:t>apseunderitsweight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sz="2600" spc="185" dirty="0">
                <a:latin typeface="Calibri"/>
                <a:cs typeface="Calibri"/>
              </a:rPr>
              <a:t>Evensma</a:t>
            </a:r>
            <a:r>
              <a:rPr sz="2600" b="1" spc="185" dirty="0">
                <a:latin typeface="Calibri"/>
                <a:cs typeface="Calibri"/>
              </a:rPr>
              <a:t>l</a:t>
            </a:r>
            <a:r>
              <a:rPr sz="2600" spc="185" dirty="0">
                <a:latin typeface="Calibri"/>
                <a:cs typeface="Calibri"/>
              </a:rPr>
              <a:t>quantitieswi</a:t>
            </a:r>
            <a:r>
              <a:rPr sz="2600" b="1" spc="185" dirty="0">
                <a:latin typeface="Calibri"/>
                <a:cs typeface="Calibri"/>
              </a:rPr>
              <a:t>l</a:t>
            </a:r>
            <a:r>
              <a:rPr sz="2600" spc="185" dirty="0">
                <a:latin typeface="Calibri"/>
                <a:cs typeface="Calibri"/>
              </a:rPr>
              <a:t>harmhumansifinhaled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sz="2600" spc="155" dirty="0">
                <a:latin typeface="Calibri"/>
                <a:cs typeface="Calibri"/>
              </a:rPr>
              <a:t>Causeabrasiondamagetomovingpart</a:t>
            </a:r>
            <a:r>
              <a:rPr sz="2600" b="1" spc="155" dirty="0">
                <a:latin typeface="Calibri"/>
                <a:cs typeface="Calibri"/>
              </a:rPr>
              <a:t>s</a:t>
            </a:r>
            <a:r>
              <a:rPr sz="2600" spc="155" dirty="0">
                <a:latin typeface="Calibri"/>
                <a:cs typeface="Calibri"/>
              </a:rPr>
              <a:t>uchasengines</a:t>
            </a:r>
            <a:endParaRPr sz="2600">
              <a:latin typeface="Calibri"/>
              <a:cs typeface="Calibri"/>
            </a:endParaRPr>
          </a:p>
          <a:p>
            <a:pPr marL="354965" marR="572770" indent="-342900">
              <a:lnSpc>
                <a:spcPct val="100299"/>
              </a:lnSpc>
              <a:spcBef>
                <a:spcPts val="650"/>
              </a:spcBef>
              <a:buChar char="•"/>
              <a:tabLst>
                <a:tab pos="355600" algn="l"/>
              </a:tabLst>
            </a:pPr>
            <a:r>
              <a:rPr sz="2600" spc="165" dirty="0">
                <a:latin typeface="Calibri"/>
                <a:cs typeface="Calibri"/>
              </a:rPr>
              <a:t>Pyroclasticflows(acloudofhotvolcanicash)isthe  </a:t>
            </a:r>
            <a:r>
              <a:rPr sz="2600" spc="270" dirty="0">
                <a:latin typeface="Calibri"/>
                <a:cs typeface="Calibri"/>
              </a:rPr>
              <a:t>mainki</a:t>
            </a:r>
            <a:r>
              <a:rPr sz="2600" b="1" spc="270" dirty="0">
                <a:latin typeface="Calibri"/>
                <a:cs typeface="Calibri"/>
              </a:rPr>
              <a:t>l</a:t>
            </a:r>
            <a:r>
              <a:rPr sz="2600" spc="270" dirty="0">
                <a:latin typeface="Calibri"/>
                <a:cs typeface="Calibri"/>
              </a:rPr>
              <a:t>erofhumans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0" y="0"/>
            <a:ext cx="456202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6120" y="154940"/>
            <a:ext cx="5482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5" dirty="0">
                <a:latin typeface="Bookman Old Style"/>
                <a:cs typeface="Bookman Old Style"/>
              </a:rPr>
              <a:t>ImpactofNaturalDisasters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869" y="935990"/>
            <a:ext cx="8009255" cy="49999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800"/>
              </a:spcBef>
            </a:pPr>
            <a:r>
              <a:rPr sz="2800" b="0" spc="-40" dirty="0">
                <a:latin typeface="Bookman Old Style"/>
                <a:cs typeface="Bookman Old Style"/>
              </a:rPr>
              <a:t>IndividualImpact</a:t>
            </a:r>
            <a:endParaRPr sz="2800">
              <a:latin typeface="Bookman Old Style"/>
              <a:cs typeface="Bookman Old Style"/>
            </a:endParaRPr>
          </a:p>
          <a:p>
            <a:pPr marL="63500">
              <a:lnSpc>
                <a:spcPct val="100000"/>
              </a:lnSpc>
              <a:spcBef>
                <a:spcPts val="700"/>
              </a:spcBef>
            </a:pPr>
            <a:r>
              <a:rPr sz="4200" b="0" spc="-89" baseline="5952" dirty="0">
                <a:latin typeface="Bookman Old Style"/>
                <a:cs typeface="Bookman Old Style"/>
              </a:rPr>
              <a:t>•</a:t>
            </a:r>
            <a:r>
              <a:rPr sz="2800" b="0" spc="-60" dirty="0">
                <a:latin typeface="Bookman Old Style"/>
                <a:cs typeface="Bookman Old Style"/>
              </a:rPr>
              <a:t>Canbefeltphysically,mentallyandemotionally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Bookman Old Style"/>
              <a:cs typeface="Bookman Old Style"/>
            </a:endParaRPr>
          </a:p>
          <a:p>
            <a:pPr marL="405765" marR="43180" indent="-342900">
              <a:lnSpc>
                <a:spcPct val="100000"/>
              </a:lnSpc>
              <a:spcBef>
                <a:spcPts val="5"/>
              </a:spcBef>
            </a:pPr>
            <a:r>
              <a:rPr sz="4200" b="0" spc="-15" baseline="5952" dirty="0">
                <a:latin typeface="Bookman Old Style"/>
                <a:cs typeface="Bookman Old Style"/>
              </a:rPr>
              <a:t>•</a:t>
            </a:r>
            <a:r>
              <a:rPr sz="2800" b="0" spc="-10" dirty="0">
                <a:latin typeface="Bookman Old Style"/>
                <a:cs typeface="Bookman Old Style"/>
              </a:rPr>
              <a:t>Destructionofproperty,lo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0" spc="-10" dirty="0">
                <a:latin typeface="Bookman Old Style"/>
                <a:cs typeface="Bookman Old Style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f</a:t>
            </a:r>
            <a:r>
              <a:rPr sz="2800" b="0" spc="-10" dirty="0">
                <a:latin typeface="Bookman Old Style"/>
                <a:cs typeface="Bookman Old Style"/>
              </a:rPr>
              <a:t>inancialresources  </a:t>
            </a:r>
            <a:r>
              <a:rPr sz="2800" b="0" spc="-40" dirty="0">
                <a:latin typeface="Bookman Old Style"/>
                <a:cs typeface="Bookman Old Style"/>
              </a:rPr>
              <a:t>andpersonalinjuryorillne</a:t>
            </a:r>
            <a:r>
              <a:rPr sz="2800" b="1" spc="-4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Calibri"/>
              <a:cs typeface="Calibri"/>
            </a:endParaRPr>
          </a:p>
          <a:p>
            <a:pPr marL="405765" marR="307975" indent="-342900">
              <a:lnSpc>
                <a:spcPct val="100000"/>
              </a:lnSpc>
            </a:pPr>
            <a:r>
              <a:rPr sz="4200" b="0" spc="-97" baseline="5952" dirty="0">
                <a:latin typeface="Bookman Old Style"/>
                <a:cs typeface="Bookman Old Style"/>
              </a:rPr>
              <a:t>•</a:t>
            </a:r>
            <a:r>
              <a:rPr sz="2800" b="0" spc="-65" dirty="0">
                <a:latin typeface="Bookman Old Style"/>
                <a:cs typeface="Bookman Old Style"/>
              </a:rPr>
              <a:t>Developseverepost-traumaticstre</a:t>
            </a:r>
            <a:r>
              <a:rPr sz="2800" b="1" spc="-65" dirty="0">
                <a:latin typeface="Calibri"/>
                <a:cs typeface="Calibri"/>
              </a:rPr>
              <a:t>s</a:t>
            </a:r>
            <a:r>
              <a:rPr sz="2800" b="0" spc="-65" dirty="0">
                <a:latin typeface="Bookman Old Style"/>
                <a:cs typeface="Bookman Old Style"/>
              </a:rPr>
              <a:t>disordersor  </a:t>
            </a:r>
            <a:r>
              <a:rPr sz="2800" b="0" spc="-55" dirty="0">
                <a:latin typeface="Bookman Old Style"/>
                <a:cs typeface="Bookman Old Style"/>
              </a:rPr>
              <a:t>withdrawintostatesofdepre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0" spc="-55" dirty="0">
                <a:latin typeface="Bookman Old Style"/>
                <a:cs typeface="Bookman Old Style"/>
              </a:rPr>
              <a:t>ion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Bookman Old Style"/>
              <a:cs typeface="Bookman Old Style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4200" b="0" spc="-82" baseline="5952" dirty="0">
                <a:latin typeface="Bookman Old Style"/>
                <a:cs typeface="Bookman Old Style"/>
              </a:rPr>
              <a:t>•</a:t>
            </a:r>
            <a:r>
              <a:rPr sz="2800" b="0" spc="-55" dirty="0">
                <a:latin typeface="Bookman Old Style"/>
                <a:cs typeface="Bookman Old Style"/>
              </a:rPr>
              <a:t>Leadtosignificantpopulationmigrations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607059"/>
            <a:ext cx="8145780" cy="480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65" dirty="0">
                <a:latin typeface="Bookman Old Style"/>
                <a:cs typeface="Bookman Old Style"/>
              </a:rPr>
              <a:t>CommunityImpact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Bookman Old Style"/>
              <a:cs typeface="Bookman Old Style"/>
            </a:endParaRPr>
          </a:p>
          <a:p>
            <a:pPr marL="355600" marR="350520" indent="-342900">
              <a:lnSpc>
                <a:spcPts val="3340"/>
              </a:lnSpc>
            </a:pPr>
            <a:r>
              <a:rPr sz="2800" b="0" spc="-45" dirty="0">
                <a:latin typeface="Bookman Old Style"/>
                <a:cs typeface="Bookman Old Style"/>
              </a:rPr>
              <a:t>•Lo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0" spc="-45" dirty="0">
                <a:latin typeface="Bookman Old Style"/>
                <a:cs typeface="Bookman Old Style"/>
              </a:rPr>
              <a:t>ofeconomicresourcesthatrecoverybecomes  </a:t>
            </a:r>
            <a:r>
              <a:rPr sz="2800" b="0" dirty="0">
                <a:latin typeface="Bookman Old Style"/>
                <a:cs typeface="Bookman Old Style"/>
              </a:rPr>
              <a:t>difficult,ifnotalmostimpo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0" dirty="0">
                <a:latin typeface="Bookman Old Style"/>
                <a:cs typeface="Bookman Old Style"/>
              </a:rPr>
              <a:t>ible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0">
              <a:latin typeface="Bookman Old Style"/>
              <a:cs typeface="Bookman Old Style"/>
            </a:endParaRPr>
          </a:p>
          <a:p>
            <a:pPr marL="355600" marR="5080" indent="-342900">
              <a:lnSpc>
                <a:spcPts val="3350"/>
              </a:lnSpc>
            </a:pPr>
            <a:r>
              <a:rPr sz="2800" b="0" spc="-45" dirty="0">
                <a:latin typeface="Bookman Old Style"/>
                <a:cs typeface="Bookman Old Style"/>
              </a:rPr>
              <a:t>•Opportunityintheaftermathofadisastertorebuild  </a:t>
            </a:r>
            <a:r>
              <a:rPr sz="2800" b="0" spc="-95" dirty="0">
                <a:latin typeface="Bookman Old Style"/>
                <a:cs typeface="Bookman Old Style"/>
              </a:rPr>
              <a:t>be</a:t>
            </a:r>
            <a:r>
              <a:rPr sz="2800" b="1" spc="-95" dirty="0">
                <a:latin typeface="Calibri"/>
                <a:cs typeface="Calibri"/>
              </a:rPr>
              <a:t>t</a:t>
            </a:r>
            <a:r>
              <a:rPr sz="2800" b="0" spc="-95" dirty="0">
                <a:latin typeface="Bookman Old Style"/>
                <a:cs typeface="Bookman Old Style"/>
              </a:rPr>
              <a:t>erandstrongercommunitiesthanbefore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00">
              <a:latin typeface="Bookman Old Style"/>
              <a:cs typeface="Bookman Old Style"/>
            </a:endParaRPr>
          </a:p>
          <a:p>
            <a:pPr marL="355600" marR="15240" indent="-342900">
              <a:lnSpc>
                <a:spcPct val="100000"/>
              </a:lnSpc>
              <a:spcBef>
                <a:spcPts val="5"/>
              </a:spcBef>
            </a:pPr>
            <a:r>
              <a:rPr sz="2800" b="0" spc="1410" dirty="0">
                <a:latin typeface="Bookman Old Style"/>
                <a:cs typeface="Bookman Old Style"/>
              </a:rPr>
              <a:t>•</a:t>
            </a:r>
            <a:r>
              <a:rPr sz="2800" b="0" spc="-60" dirty="0">
                <a:latin typeface="Bookman Old Style"/>
                <a:cs typeface="Bookman Old Style"/>
              </a:rPr>
              <a:t>P</a:t>
            </a:r>
            <a:r>
              <a:rPr sz="2800" b="0" spc="-135" dirty="0">
                <a:latin typeface="Bookman Old Style"/>
                <a:cs typeface="Bookman Old Style"/>
              </a:rPr>
              <a:t>o</a:t>
            </a:r>
            <a:r>
              <a:rPr sz="2800" b="0" spc="-350" dirty="0">
                <a:latin typeface="Bookman Old Style"/>
                <a:cs typeface="Bookman Old Style"/>
              </a:rPr>
              <a:t>p</a:t>
            </a:r>
            <a:r>
              <a:rPr sz="2800" b="0" spc="-254" dirty="0">
                <a:latin typeface="Bookman Old Style"/>
                <a:cs typeface="Bookman Old Style"/>
              </a:rPr>
              <a:t>u</a:t>
            </a:r>
            <a:r>
              <a:rPr sz="2800" b="0" spc="-70" dirty="0">
                <a:latin typeface="Bookman Old Style"/>
                <a:cs typeface="Bookman Old Style"/>
              </a:rPr>
              <a:t>l</a:t>
            </a:r>
            <a:r>
              <a:rPr sz="2800" b="0" spc="-385" dirty="0">
                <a:latin typeface="Bookman Old Style"/>
                <a:cs typeface="Bookman Old Style"/>
              </a:rPr>
              <a:t>a</a:t>
            </a:r>
            <a:r>
              <a:rPr sz="2800" b="0" spc="-170" dirty="0">
                <a:latin typeface="Bookman Old Style"/>
                <a:cs typeface="Bookman Old Style"/>
              </a:rPr>
              <a:t>t</a:t>
            </a:r>
            <a:r>
              <a:rPr sz="2800" b="0" spc="-40" dirty="0">
                <a:latin typeface="Bookman Old Style"/>
                <a:cs typeface="Bookman Old Style"/>
              </a:rPr>
              <a:t>i</a:t>
            </a:r>
            <a:r>
              <a:rPr sz="2800" b="0" spc="-135" dirty="0">
                <a:latin typeface="Bookman Old Style"/>
                <a:cs typeface="Bookman Old Style"/>
              </a:rPr>
              <a:t>o</a:t>
            </a:r>
            <a:r>
              <a:rPr sz="2800" b="0" spc="-310" dirty="0">
                <a:latin typeface="Bookman Old Style"/>
                <a:cs typeface="Bookman Old Style"/>
              </a:rPr>
              <a:t>n</a:t>
            </a:r>
            <a:r>
              <a:rPr sz="2800" b="0" spc="495" dirty="0">
                <a:latin typeface="Bookman Old Style"/>
                <a:cs typeface="Bookman Old Style"/>
              </a:rPr>
              <a:t>,</a:t>
            </a:r>
            <a:r>
              <a:rPr sz="2800" b="0" spc="-235" dirty="0">
                <a:latin typeface="Bookman Old Style"/>
                <a:cs typeface="Bookman Old Style"/>
              </a:rPr>
              <a:t>d</a:t>
            </a:r>
            <a:r>
              <a:rPr sz="2800" b="0" spc="-290" dirty="0">
                <a:latin typeface="Bookman Old Style"/>
                <a:cs typeface="Bookman Old Style"/>
              </a:rPr>
              <a:t>e</a:t>
            </a:r>
            <a:r>
              <a:rPr sz="2800" b="0" spc="-380" dirty="0">
                <a:latin typeface="Bookman Old Style"/>
                <a:cs typeface="Bookman Old Style"/>
              </a:rPr>
              <a:t>m</a:t>
            </a:r>
            <a:r>
              <a:rPr sz="2800" b="0" spc="-135" dirty="0">
                <a:latin typeface="Bookman Old Style"/>
                <a:cs typeface="Bookman Old Style"/>
              </a:rPr>
              <a:t>o</a:t>
            </a:r>
            <a:r>
              <a:rPr sz="2800" b="0" spc="-175" dirty="0">
                <a:latin typeface="Bookman Old Style"/>
                <a:cs typeface="Bookman Old Style"/>
              </a:rPr>
              <a:t>g</a:t>
            </a:r>
            <a:r>
              <a:rPr sz="2800" b="0" spc="-204" dirty="0">
                <a:latin typeface="Bookman Old Style"/>
                <a:cs typeface="Bookman Old Style"/>
              </a:rPr>
              <a:t>r</a:t>
            </a:r>
            <a:r>
              <a:rPr sz="2800" b="0" spc="-385" dirty="0">
                <a:latin typeface="Bookman Old Style"/>
                <a:cs typeface="Bookman Old Style"/>
              </a:rPr>
              <a:t>a</a:t>
            </a:r>
            <a:r>
              <a:rPr sz="2800" b="0" spc="-295" dirty="0">
                <a:latin typeface="Bookman Old Style"/>
                <a:cs typeface="Bookman Old Style"/>
              </a:rPr>
              <a:t>p</a:t>
            </a:r>
            <a:r>
              <a:rPr sz="2800" b="0" spc="-240" dirty="0">
                <a:latin typeface="Bookman Old Style"/>
                <a:cs typeface="Bookman Old Style"/>
              </a:rPr>
              <a:t>h</a:t>
            </a:r>
            <a:r>
              <a:rPr sz="2800" b="0" spc="-40" dirty="0">
                <a:latin typeface="Bookman Old Style"/>
                <a:cs typeface="Bookman Old Style"/>
              </a:rPr>
              <a:t>i</a:t>
            </a:r>
            <a:r>
              <a:rPr sz="2800" b="0" spc="375" dirty="0">
                <a:latin typeface="Bookman Old Style"/>
                <a:cs typeface="Bookman Old Style"/>
              </a:rPr>
              <a:t>c</a:t>
            </a:r>
            <a:r>
              <a:rPr sz="2800" b="0" spc="-400" dirty="0">
                <a:latin typeface="Bookman Old Style"/>
                <a:cs typeface="Bookman Old Style"/>
              </a:rPr>
              <a:t>a</a:t>
            </a:r>
            <a:r>
              <a:rPr sz="2800" b="0" spc="-310" dirty="0">
                <a:latin typeface="Bookman Old Style"/>
                <a:cs typeface="Bookman Old Style"/>
              </a:rPr>
              <a:t>n</a:t>
            </a:r>
            <a:r>
              <a:rPr sz="2800" b="0" spc="430" dirty="0">
                <a:latin typeface="Bookman Old Style"/>
                <a:cs typeface="Bookman Old Style"/>
              </a:rPr>
              <a:t>d</a:t>
            </a:r>
            <a:r>
              <a:rPr sz="2800" b="0" spc="-295" dirty="0">
                <a:latin typeface="Bookman Old Style"/>
                <a:cs typeface="Bookman Old Style"/>
              </a:rPr>
              <a:t>c</a:t>
            </a:r>
            <a:r>
              <a:rPr sz="2800" b="0" spc="-385" dirty="0">
                <a:latin typeface="Bookman Old Style"/>
                <a:cs typeface="Bookman Old Style"/>
              </a:rPr>
              <a:t>u</a:t>
            </a:r>
            <a:r>
              <a:rPr sz="2800" b="0" spc="-65" dirty="0">
                <a:latin typeface="Bookman Old Style"/>
                <a:cs typeface="Bookman Old Style"/>
              </a:rPr>
              <a:t>l</a:t>
            </a:r>
            <a:r>
              <a:rPr sz="2800" b="0" spc="-170" dirty="0">
                <a:latin typeface="Bookman Old Style"/>
                <a:cs typeface="Bookman Old Style"/>
              </a:rPr>
              <a:t>t</a:t>
            </a:r>
            <a:r>
              <a:rPr sz="2800" b="0" spc="-385" dirty="0">
                <a:latin typeface="Bookman Old Style"/>
                <a:cs typeface="Bookman Old Style"/>
              </a:rPr>
              <a:t>u</a:t>
            </a:r>
            <a:r>
              <a:rPr sz="2800" b="0" spc="-200" dirty="0">
                <a:latin typeface="Bookman Old Style"/>
                <a:cs typeface="Bookman Old Style"/>
              </a:rPr>
              <a:t>r</a:t>
            </a:r>
            <a:r>
              <a:rPr sz="2800" b="0" spc="-400" dirty="0">
                <a:latin typeface="Bookman Old Style"/>
                <a:cs typeface="Bookman Old Style"/>
              </a:rPr>
              <a:t>a</a:t>
            </a:r>
            <a:r>
              <a:rPr sz="2800" b="0" spc="605" dirty="0">
                <a:latin typeface="Bookman Old Style"/>
                <a:cs typeface="Bookman Old Style"/>
              </a:rPr>
              <a:t>l</a:t>
            </a:r>
            <a:r>
              <a:rPr sz="2800" b="0" spc="-465" dirty="0">
                <a:latin typeface="Bookman Old Style"/>
                <a:cs typeface="Bookman Old Style"/>
              </a:rPr>
              <a:t>s</a:t>
            </a:r>
            <a:r>
              <a:rPr sz="2800" b="0" spc="-330" dirty="0">
                <a:latin typeface="Bookman Old Style"/>
                <a:cs typeface="Bookman Old Style"/>
              </a:rPr>
              <a:t>h</a:t>
            </a:r>
            <a:r>
              <a:rPr sz="2800" b="0" spc="-35" dirty="0">
                <a:latin typeface="Bookman Old Style"/>
                <a:cs typeface="Bookman Old Style"/>
              </a:rPr>
              <a:t>i</a:t>
            </a:r>
            <a:r>
              <a:rPr sz="2800" b="0" spc="-45" dirty="0">
                <a:latin typeface="Bookman Old Style"/>
                <a:cs typeface="Bookman Old Style"/>
              </a:rPr>
              <a:t>f</a:t>
            </a:r>
            <a:r>
              <a:rPr sz="2800" b="0" spc="-170" dirty="0">
                <a:latin typeface="Bookman Old Style"/>
                <a:cs typeface="Bookman Old Style"/>
              </a:rPr>
              <a:t>t</a:t>
            </a:r>
            <a:r>
              <a:rPr sz="2800" b="0" spc="204" dirty="0">
                <a:latin typeface="Bookman Old Style"/>
                <a:cs typeface="Bookman Old Style"/>
              </a:rPr>
              <a:t>s</a:t>
            </a:r>
            <a:r>
              <a:rPr sz="2800" b="0" spc="-385" dirty="0">
                <a:latin typeface="Bookman Old Style"/>
                <a:cs typeface="Bookman Old Style"/>
              </a:rPr>
              <a:t>a</a:t>
            </a:r>
            <a:r>
              <a:rPr sz="2800" b="0" spc="-204" dirty="0">
                <a:latin typeface="Bookman Old Style"/>
                <a:cs typeface="Bookman Old Style"/>
              </a:rPr>
              <a:t>r</a:t>
            </a:r>
            <a:r>
              <a:rPr sz="2800" b="0" spc="385" dirty="0">
                <a:latin typeface="Bookman Old Style"/>
                <a:cs typeface="Bookman Old Style"/>
              </a:rPr>
              <a:t>e</a:t>
            </a:r>
            <a:r>
              <a:rPr sz="2800" b="0" spc="-400" dirty="0">
                <a:latin typeface="Bookman Old Style"/>
                <a:cs typeface="Bookman Old Style"/>
              </a:rPr>
              <a:t>a</a:t>
            </a:r>
            <a:r>
              <a:rPr sz="2800" b="0" spc="-65" dirty="0">
                <a:latin typeface="Bookman Old Style"/>
                <a:cs typeface="Bookman Old Style"/>
              </a:rPr>
              <a:t>l</a:t>
            </a:r>
            <a:r>
              <a:rPr sz="2800" b="0" spc="-465" dirty="0">
                <a:latin typeface="Bookman Old Style"/>
                <a:cs typeface="Bookman Old Style"/>
              </a:rPr>
              <a:t>s</a:t>
            </a:r>
            <a:r>
              <a:rPr sz="2800" b="0" spc="875" dirty="0">
                <a:latin typeface="Bookman Old Style"/>
                <a:cs typeface="Bookman Old Style"/>
              </a:rPr>
              <a:t>o  </a:t>
            </a:r>
            <a:r>
              <a:rPr sz="2800" b="0" spc="-5" dirty="0">
                <a:latin typeface="Bookman Old Style"/>
                <a:cs typeface="Bookman Old Style"/>
              </a:rPr>
              <a:t>resultoftheimpact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469" y="378459"/>
            <a:ext cx="7665720" cy="601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5" dirty="0">
                <a:latin typeface="Bookman Old Style"/>
                <a:cs typeface="Bookman Old Style"/>
              </a:rPr>
              <a:t>EconomicImpact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0" spc="-20" dirty="0">
                <a:latin typeface="Bookman Old Style"/>
                <a:cs typeface="Bookman Old Style"/>
              </a:rPr>
              <a:t>•Reducedtaxrevenue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0" spc="65" dirty="0">
                <a:latin typeface="Bookman Old Style"/>
                <a:cs typeface="Bookman Old Style"/>
              </a:rPr>
              <a:t>•Lo</a:t>
            </a:r>
            <a:r>
              <a:rPr sz="2800" b="1" spc="65" dirty="0">
                <a:latin typeface="Calibri"/>
                <a:cs typeface="Calibri"/>
              </a:rPr>
              <a:t>s</a:t>
            </a:r>
            <a:r>
              <a:rPr sz="2800" b="0" spc="65" dirty="0">
                <a:latin typeface="Bookman Old Style"/>
                <a:cs typeface="Bookman Old Style"/>
              </a:rPr>
              <a:t>ofinfrastructure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0" spc="-10" dirty="0">
                <a:latin typeface="Bookman Old Style"/>
                <a:cs typeface="Bookman Old Style"/>
              </a:rPr>
              <a:t>•Expenseofreclamatione</a:t>
            </a:r>
            <a:r>
              <a:rPr sz="2800" b="1" spc="-10" dirty="0">
                <a:latin typeface="Calibri"/>
                <a:cs typeface="Calibri"/>
              </a:rPr>
              <a:t>f</a:t>
            </a:r>
            <a:r>
              <a:rPr sz="2800" b="0" spc="-10" dirty="0">
                <a:latin typeface="Bookman Old Style"/>
                <a:cs typeface="Bookman Old Style"/>
              </a:rPr>
              <a:t>orts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sz="2800" b="0" spc="110" dirty="0">
                <a:latin typeface="Bookman Old Style"/>
                <a:cs typeface="Bookman Old Style"/>
              </a:rPr>
              <a:t>•Lo</a:t>
            </a:r>
            <a:r>
              <a:rPr sz="2800" b="1" spc="110" dirty="0">
                <a:latin typeface="Calibri"/>
                <a:cs typeface="Calibri"/>
              </a:rPr>
              <a:t>s</a:t>
            </a:r>
            <a:r>
              <a:rPr sz="2800" b="0" spc="110" dirty="0">
                <a:latin typeface="Bookman Old Style"/>
                <a:cs typeface="Bookman Old Style"/>
              </a:rPr>
              <a:t>ofnormalrevenue</a:t>
            </a:r>
            <a:endParaRPr sz="2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Bookman Old Style"/>
              <a:cs typeface="Bookman Old Style"/>
            </a:endParaRPr>
          </a:p>
          <a:p>
            <a:pPr marL="354965" marR="5080" indent="-342900">
              <a:lnSpc>
                <a:spcPts val="3340"/>
              </a:lnSpc>
              <a:spcBef>
                <a:spcPts val="5"/>
              </a:spcBef>
            </a:pPr>
            <a:r>
              <a:rPr sz="2800" b="0" spc="5" dirty="0">
                <a:latin typeface="Bookman Old Style"/>
                <a:cs typeface="Bookman Old Style"/>
              </a:rPr>
              <a:t>•Hugesumso</a:t>
            </a:r>
            <a:r>
              <a:rPr sz="2800" b="1" spc="5" dirty="0">
                <a:latin typeface="Calibri"/>
                <a:cs typeface="Calibri"/>
              </a:rPr>
              <a:t>f</a:t>
            </a:r>
            <a:r>
              <a:rPr sz="2800" b="0" spc="5" dirty="0">
                <a:latin typeface="Bookman Old Style"/>
                <a:cs typeface="Bookman Old Style"/>
              </a:rPr>
              <a:t>ederala</a:t>
            </a:r>
            <a:r>
              <a:rPr sz="2800" b="1" spc="5" dirty="0">
                <a:latin typeface="Calibri"/>
                <a:cs typeface="Calibri"/>
              </a:rPr>
              <a:t>s</a:t>
            </a:r>
            <a:r>
              <a:rPr sz="2800" b="0" spc="5" dirty="0">
                <a:latin typeface="Bookman Old Style"/>
                <a:cs typeface="Bookman Old Style"/>
              </a:rPr>
              <a:t>istancewerenece</a:t>
            </a:r>
            <a:r>
              <a:rPr sz="2800" b="1" spc="5" dirty="0">
                <a:latin typeface="Calibri"/>
                <a:cs typeface="Calibri"/>
              </a:rPr>
              <a:t>s</a:t>
            </a:r>
            <a:r>
              <a:rPr sz="2800" b="0" spc="5" dirty="0">
                <a:latin typeface="Bookman Old Style"/>
                <a:cs typeface="Bookman Old Style"/>
              </a:rPr>
              <a:t>aryto  </a:t>
            </a:r>
            <a:r>
              <a:rPr sz="2800" b="0" spc="-40" dirty="0">
                <a:latin typeface="Bookman Old Style"/>
                <a:cs typeface="Bookman Old Style"/>
              </a:rPr>
              <a:t>heldjumpstartrecoverye</a:t>
            </a:r>
            <a:r>
              <a:rPr sz="2800" b="1" spc="-40" dirty="0">
                <a:latin typeface="Calibri"/>
                <a:cs typeface="Calibri"/>
              </a:rPr>
              <a:t>f</a:t>
            </a:r>
            <a:r>
              <a:rPr sz="2800" b="0" spc="-40" dirty="0">
                <a:latin typeface="Bookman Old Style"/>
                <a:cs typeface="Bookman Old Style"/>
              </a:rPr>
              <a:t>orts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135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NaturalDisaster</vt:lpstr>
      <vt:lpstr>Slide 2</vt:lpstr>
      <vt:lpstr>Slide 3</vt:lpstr>
      <vt:lpstr>NaturalDisastersthatcausethemostdeaths</vt:lpstr>
      <vt:lpstr>Slide 5</vt:lpstr>
      <vt:lpstr>Slide 6</vt:lpstr>
      <vt:lpstr>ImpactofNaturalDisasters</vt:lpstr>
      <vt:lpstr>Slide 8</vt:lpstr>
      <vt:lpstr>Slide 9</vt:lpstr>
      <vt:lpstr>Slide 10</vt:lpstr>
      <vt:lpstr>Solution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NaturalDisaster</dc:title>
  <dc:creator>JAMAL MOHIDEEN</dc:creator>
  <cp:lastModifiedBy>TNPSC</cp:lastModifiedBy>
  <cp:revision>1</cp:revision>
  <dcterms:created xsi:type="dcterms:W3CDTF">2021-01-29T11:12:38Z</dcterms:created>
  <dcterms:modified xsi:type="dcterms:W3CDTF">2021-01-29T11:04:45Z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2014-05-15T00:00:00Z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2021-01-29T00:00:00Z</vt:filetime>
  </property>
</Properties>
</file>