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000" y="826008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8288">
            <a:solidFill>
              <a:srgbClr val="1CA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0034" y="2518054"/>
            <a:ext cx="5551931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8865" y="1135761"/>
            <a:ext cx="10634268" cy="4558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599" y="1628239"/>
            <a:ext cx="11658601" cy="19531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3962400"/>
            <a:ext cx="8106333" cy="2098651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 marR="5080" indent="-35560">
              <a:lnSpc>
                <a:spcPct val="79400"/>
              </a:lnSpc>
              <a:spcBef>
                <a:spcPts val="990"/>
              </a:spcBef>
              <a:tabLst>
                <a:tab pos="2206625" algn="l"/>
              </a:tabLst>
            </a:pPr>
            <a:r>
              <a:rPr lang="en-IN" sz="2400" b="1" spc="155" dirty="0">
                <a:solidFill>
                  <a:srgbClr val="6F2F9F"/>
                </a:solidFill>
                <a:latin typeface="Times New Roman"/>
                <a:cs typeface="Times New Roman"/>
              </a:rPr>
              <a:t>T.ANAS BABU</a:t>
            </a:r>
          </a:p>
          <a:p>
            <a:pPr marL="12700" marR="5080" indent="-35560">
              <a:lnSpc>
                <a:spcPct val="79400"/>
              </a:lnSpc>
              <a:spcBef>
                <a:spcPts val="990"/>
              </a:spcBef>
              <a:tabLst>
                <a:tab pos="2206625" algn="l"/>
              </a:tabLst>
            </a:pPr>
            <a:r>
              <a:rPr lang="en-IN" sz="2400" b="1" spc="155" dirty="0">
                <a:solidFill>
                  <a:srgbClr val="6F2F9F"/>
                </a:solidFill>
                <a:latin typeface="Times New Roman"/>
                <a:cs typeface="Times New Roman"/>
              </a:rPr>
              <a:t>Assistant Professor</a:t>
            </a:r>
          </a:p>
          <a:p>
            <a:pPr marL="12700" marR="5080" indent="-35560">
              <a:lnSpc>
                <a:spcPct val="79400"/>
              </a:lnSpc>
              <a:spcBef>
                <a:spcPts val="990"/>
              </a:spcBef>
              <a:tabLst>
                <a:tab pos="2206625" algn="l"/>
              </a:tabLst>
            </a:pPr>
            <a:r>
              <a:rPr lang="en-IN" sz="2400" b="1" spc="155" dirty="0">
                <a:solidFill>
                  <a:srgbClr val="6F2F9F"/>
                </a:solidFill>
                <a:latin typeface="Times New Roman"/>
                <a:cs typeface="Times New Roman"/>
              </a:rPr>
              <a:t>Programme: </a:t>
            </a:r>
            <a:r>
              <a:rPr lang="en-IN" sz="2400" b="1" spc="155" dirty="0">
                <a:solidFill>
                  <a:srgbClr val="0070C0"/>
                </a:solidFill>
                <a:latin typeface="Times New Roman"/>
                <a:cs typeface="Times New Roman"/>
              </a:rPr>
              <a:t>BA HISTORY</a:t>
            </a:r>
          </a:p>
          <a:p>
            <a:pPr marL="12700" marR="5080" indent="-35560">
              <a:lnSpc>
                <a:spcPct val="79400"/>
              </a:lnSpc>
              <a:spcBef>
                <a:spcPts val="990"/>
              </a:spcBef>
              <a:tabLst>
                <a:tab pos="2206625" algn="l"/>
              </a:tabLst>
            </a:pPr>
            <a:r>
              <a:rPr lang="en-IN" sz="2400" b="1" spc="155" dirty="0">
                <a:solidFill>
                  <a:srgbClr val="6F2F9F"/>
                </a:solidFill>
                <a:latin typeface="Times New Roman"/>
                <a:cs typeface="Times New Roman"/>
              </a:rPr>
              <a:t>Course:</a:t>
            </a:r>
            <a:r>
              <a:rPr sz="2400" b="1" spc="155" dirty="0">
                <a:solidFill>
                  <a:srgbClr val="0070C0"/>
                </a:solidFill>
                <a:latin typeface="Times New Roman"/>
                <a:cs typeface="Times New Roman"/>
              </a:rPr>
              <a:t>ISLAMIC </a:t>
            </a:r>
            <a:r>
              <a:rPr sz="2400" b="1" spc="170" dirty="0">
                <a:solidFill>
                  <a:srgbClr val="0070C0"/>
                </a:solidFill>
                <a:latin typeface="Times New Roman"/>
                <a:cs typeface="Times New Roman"/>
              </a:rPr>
              <a:t>ARCHITECTURE  </a:t>
            </a:r>
            <a:endParaRPr lang="en-IN" sz="2400" b="1" spc="17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2700" marR="5080" indent="-35560">
              <a:lnSpc>
                <a:spcPct val="79400"/>
              </a:lnSpc>
              <a:spcBef>
                <a:spcPts val="990"/>
              </a:spcBef>
              <a:tabLst>
                <a:tab pos="2206625" algn="l"/>
              </a:tabLst>
            </a:pPr>
            <a:r>
              <a:rPr lang="en-IN" sz="2400" b="1" spc="175" dirty="0">
                <a:solidFill>
                  <a:srgbClr val="6F2F9F"/>
                </a:solidFill>
                <a:latin typeface="Times New Roman"/>
                <a:cs typeface="Times New Roman"/>
              </a:rPr>
              <a:t>C</a:t>
            </a:r>
            <a:r>
              <a:rPr lang="en-IN" sz="2400" b="1" spc="190" dirty="0">
                <a:solidFill>
                  <a:srgbClr val="6F2F9F"/>
                </a:solidFill>
                <a:latin typeface="Times New Roman"/>
                <a:cs typeface="Times New Roman"/>
              </a:rPr>
              <a:t>o</a:t>
            </a:r>
            <a:r>
              <a:rPr lang="en-IN" sz="2400" b="1" spc="175" dirty="0">
                <a:solidFill>
                  <a:srgbClr val="6F2F9F"/>
                </a:solidFill>
                <a:latin typeface="Times New Roman"/>
                <a:cs typeface="Times New Roman"/>
              </a:rPr>
              <a:t>urs</a:t>
            </a:r>
            <a:r>
              <a:rPr lang="en-IN"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e </a:t>
            </a:r>
            <a:r>
              <a:rPr lang="en-IN" sz="2400" b="1" spc="175" dirty="0">
                <a:solidFill>
                  <a:srgbClr val="6F2F9F"/>
                </a:solidFill>
                <a:latin typeface="Times New Roman"/>
                <a:cs typeface="Times New Roman"/>
              </a:rPr>
              <a:t>C</a:t>
            </a:r>
            <a:r>
              <a:rPr lang="en-IN" sz="2400" b="1" spc="190" dirty="0">
                <a:solidFill>
                  <a:srgbClr val="6F2F9F"/>
                </a:solidFill>
                <a:latin typeface="Times New Roman"/>
                <a:cs typeface="Times New Roman"/>
              </a:rPr>
              <a:t>o</a:t>
            </a:r>
            <a:r>
              <a:rPr lang="en-IN" sz="2400" b="1" spc="175" dirty="0">
                <a:solidFill>
                  <a:srgbClr val="6F2F9F"/>
                </a:solidFill>
                <a:latin typeface="Times New Roman"/>
                <a:cs typeface="Times New Roman"/>
              </a:rPr>
              <a:t>d</a:t>
            </a:r>
            <a:r>
              <a:rPr lang="en-IN" sz="2400" b="1" spc="185" dirty="0">
                <a:solidFill>
                  <a:srgbClr val="6F2F9F"/>
                </a:solidFill>
                <a:latin typeface="Times New Roman"/>
                <a:cs typeface="Times New Roman"/>
              </a:rPr>
              <a:t>e</a:t>
            </a:r>
            <a:r>
              <a:rPr sz="2400" b="1" spc="245" dirty="0">
                <a:solidFill>
                  <a:srgbClr val="6F2F9F"/>
                </a:solidFill>
                <a:latin typeface="Times New Roman"/>
                <a:cs typeface="Times New Roman"/>
              </a:rPr>
              <a:t>:</a:t>
            </a:r>
            <a:r>
              <a:rPr sz="2400" b="1" spc="195" dirty="0">
                <a:solidFill>
                  <a:srgbClr val="0070C0"/>
                </a:solidFill>
                <a:latin typeface="Times New Roman"/>
                <a:cs typeface="Times New Roman"/>
              </a:rPr>
              <a:t>1</a:t>
            </a:r>
            <a:r>
              <a:rPr lang="en-IN" sz="2400" b="1" spc="195" dirty="0">
                <a:solidFill>
                  <a:srgbClr val="0070C0"/>
                </a:solidFill>
                <a:latin typeface="Times New Roman"/>
                <a:cs typeface="Times New Roman"/>
              </a:rPr>
              <a:t>7</a:t>
            </a:r>
            <a:r>
              <a:rPr sz="2400" b="1" spc="175" dirty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400" b="1" spc="165" dirty="0">
                <a:solidFill>
                  <a:srgbClr val="0070C0"/>
                </a:solidFill>
                <a:latin typeface="Times New Roman"/>
                <a:cs typeface="Times New Roman"/>
              </a:rPr>
              <a:t>H</a:t>
            </a:r>
            <a:r>
              <a:rPr sz="2400" b="1" spc="185" dirty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400" b="1" spc="195" dirty="0">
                <a:solidFill>
                  <a:srgbClr val="0070C0"/>
                </a:solidFill>
                <a:latin typeface="Times New Roman"/>
                <a:cs typeface="Times New Roman"/>
              </a:rPr>
              <a:t>S61</a:t>
            </a:r>
            <a:r>
              <a:rPr sz="2400" b="1" spc="185" dirty="0">
                <a:solidFill>
                  <a:srgbClr val="0070C0"/>
                </a:solidFill>
                <a:latin typeface="Times New Roman"/>
                <a:cs typeface="Times New Roman"/>
              </a:rPr>
              <a:t>/</a:t>
            </a:r>
            <a:r>
              <a:rPr sz="2400" b="1" spc="200" dirty="0">
                <a:solidFill>
                  <a:srgbClr val="0070C0"/>
                </a:solidFill>
                <a:latin typeface="Times New Roman"/>
                <a:cs typeface="Times New Roman"/>
              </a:rPr>
              <a:t>1</a:t>
            </a:r>
            <a:r>
              <a:rPr lang="en-IN" sz="2400" b="1" spc="195" dirty="0">
                <a:solidFill>
                  <a:srgbClr val="0070C0"/>
                </a:solidFill>
                <a:latin typeface="Times New Roman"/>
                <a:cs typeface="Times New Roman"/>
              </a:rPr>
              <a:t>7</a:t>
            </a:r>
            <a:r>
              <a:rPr sz="2400" b="1" spc="200" dirty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400" b="1" spc="190" dirty="0">
                <a:solidFill>
                  <a:srgbClr val="0070C0"/>
                </a:solidFill>
                <a:latin typeface="Times New Roman"/>
                <a:cs typeface="Times New Roman"/>
              </a:rPr>
              <a:t>H</a:t>
            </a:r>
            <a:r>
              <a:rPr sz="2400" b="1" spc="175" dirty="0">
                <a:solidFill>
                  <a:srgbClr val="0070C0"/>
                </a:solidFill>
                <a:latin typeface="Times New Roman"/>
                <a:cs typeface="Times New Roman"/>
              </a:rPr>
              <a:t>V</a:t>
            </a:r>
            <a:r>
              <a:rPr sz="2400" b="1" spc="200" dirty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400" b="1" spc="195" dirty="0">
                <a:solidFill>
                  <a:srgbClr val="0070C0"/>
                </a:solidFill>
                <a:latin typeface="Times New Roman"/>
                <a:cs typeface="Times New Roman"/>
              </a:rPr>
              <a:t>61</a:t>
            </a:r>
            <a:endParaRPr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EBBE79-B068-41BE-9595-0F00883E9845}"/>
              </a:ext>
            </a:extLst>
          </p:cNvPr>
          <p:cNvSpPr txBox="1"/>
          <p:nvPr/>
        </p:nvSpPr>
        <p:spPr>
          <a:xfrm>
            <a:off x="228599" y="304800"/>
            <a:ext cx="11658601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40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NATURE, </a:t>
            </a:r>
            <a:r>
              <a:rPr lang="en-IN" sz="4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SCOPE AND</a:t>
            </a:r>
            <a:r>
              <a:rPr lang="en-IN" sz="4000" b="1" spc="-1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IN" sz="40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FEATURES  </a:t>
            </a:r>
            <a:r>
              <a:rPr lang="en-IN" sz="4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OF ISLAMIC</a:t>
            </a:r>
            <a:r>
              <a:rPr lang="en-IN" sz="4000" b="1" spc="-3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IN" sz="4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ARCHITECTURE</a:t>
            </a:r>
            <a:endParaRPr lang="en-IN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614" y="5664809"/>
            <a:ext cx="4344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35" dirty="0">
                <a:solidFill>
                  <a:srgbClr val="FF0000"/>
                </a:solidFill>
                <a:latin typeface="Trebuchet MS"/>
                <a:cs typeface="Trebuchet MS"/>
              </a:rPr>
              <a:t>Topography </a:t>
            </a:r>
            <a:r>
              <a:rPr sz="2400" b="1" spc="-114" dirty="0">
                <a:solidFill>
                  <a:srgbClr val="FF0000"/>
                </a:solidFill>
                <a:latin typeface="Trebuchet MS"/>
                <a:cs typeface="Trebuchet MS"/>
              </a:rPr>
              <a:t>of </a:t>
            </a:r>
            <a:r>
              <a:rPr sz="2400" b="1" spc="-120" dirty="0">
                <a:solidFill>
                  <a:srgbClr val="FF0000"/>
                </a:solidFill>
                <a:latin typeface="Trebuchet MS"/>
                <a:cs typeface="Trebuchet MS"/>
              </a:rPr>
              <a:t>Delhi </a:t>
            </a:r>
            <a:r>
              <a:rPr sz="2400" b="1" spc="-110" dirty="0">
                <a:solidFill>
                  <a:srgbClr val="FF0000"/>
                </a:solidFill>
                <a:latin typeface="Trebuchet MS"/>
                <a:cs typeface="Trebuchet MS"/>
              </a:rPr>
              <a:t>Jama</a:t>
            </a:r>
            <a:r>
              <a:rPr sz="2400" b="1" spc="1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65" dirty="0">
                <a:solidFill>
                  <a:srgbClr val="FF0000"/>
                </a:solidFill>
                <a:latin typeface="Trebuchet MS"/>
                <a:cs typeface="Trebuchet MS"/>
              </a:rPr>
              <a:t>Masjid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50683" y="5664809"/>
            <a:ext cx="2551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90" dirty="0">
                <a:solidFill>
                  <a:srgbClr val="FF0000"/>
                </a:solidFill>
                <a:latin typeface="Trebuchet MS"/>
                <a:cs typeface="Trebuchet MS"/>
              </a:rPr>
              <a:t>Mihrab </a:t>
            </a:r>
            <a:r>
              <a:rPr sz="2400" b="1" spc="-95" dirty="0">
                <a:solidFill>
                  <a:srgbClr val="FF0000"/>
                </a:solidFill>
                <a:latin typeface="Trebuchet MS"/>
                <a:cs typeface="Trebuchet MS"/>
              </a:rPr>
              <a:t>and</a:t>
            </a:r>
            <a:r>
              <a:rPr sz="2400" b="1" spc="-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130" dirty="0">
                <a:solidFill>
                  <a:srgbClr val="FF0000"/>
                </a:solidFill>
                <a:latin typeface="Trebuchet MS"/>
                <a:cs typeface="Trebuchet MS"/>
              </a:rPr>
              <a:t>Mimber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086600" y="752855"/>
            <a:ext cx="4218940" cy="5001895"/>
            <a:chOff x="7086600" y="752855"/>
            <a:chExt cx="4218940" cy="5001895"/>
          </a:xfrm>
        </p:grpSpPr>
        <p:sp>
          <p:nvSpPr>
            <p:cNvPr id="5" name="object 5"/>
            <p:cNvSpPr/>
            <p:nvPr/>
          </p:nvSpPr>
          <p:spPr>
            <a:xfrm>
              <a:off x="7086600" y="752855"/>
              <a:ext cx="4218432" cy="45232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566403" y="3899916"/>
              <a:ext cx="353695" cy="1847214"/>
            </a:xfrm>
            <a:custGeom>
              <a:avLst/>
              <a:gdLst/>
              <a:ahLst/>
              <a:cxnLst/>
              <a:rect l="l" t="t" r="r" b="b"/>
              <a:pathLst>
                <a:path w="353695" h="1847214">
                  <a:moveTo>
                    <a:pt x="265175" y="0"/>
                  </a:moveTo>
                  <a:lnTo>
                    <a:pt x="88392" y="0"/>
                  </a:lnTo>
                  <a:lnTo>
                    <a:pt x="88392" y="1670303"/>
                  </a:lnTo>
                  <a:lnTo>
                    <a:pt x="0" y="1670303"/>
                  </a:lnTo>
                  <a:lnTo>
                    <a:pt x="176784" y="1847087"/>
                  </a:lnTo>
                  <a:lnTo>
                    <a:pt x="353568" y="1670303"/>
                  </a:lnTo>
                  <a:lnTo>
                    <a:pt x="265175" y="1670303"/>
                  </a:lnTo>
                  <a:lnTo>
                    <a:pt x="265175" y="0"/>
                  </a:lnTo>
                  <a:close/>
                </a:path>
              </a:pathLst>
            </a:custGeom>
            <a:solidFill>
              <a:srgbClr val="1CAC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566403" y="3899916"/>
              <a:ext cx="353695" cy="1847214"/>
            </a:xfrm>
            <a:custGeom>
              <a:avLst/>
              <a:gdLst/>
              <a:ahLst/>
              <a:cxnLst/>
              <a:rect l="l" t="t" r="r" b="b"/>
              <a:pathLst>
                <a:path w="353695" h="1847214">
                  <a:moveTo>
                    <a:pt x="0" y="1670303"/>
                  </a:moveTo>
                  <a:lnTo>
                    <a:pt x="88392" y="1670303"/>
                  </a:lnTo>
                  <a:lnTo>
                    <a:pt x="88392" y="0"/>
                  </a:lnTo>
                  <a:lnTo>
                    <a:pt x="265175" y="0"/>
                  </a:lnTo>
                  <a:lnTo>
                    <a:pt x="265175" y="1670303"/>
                  </a:lnTo>
                  <a:lnTo>
                    <a:pt x="353568" y="1670303"/>
                  </a:lnTo>
                  <a:lnTo>
                    <a:pt x="176784" y="1847087"/>
                  </a:lnTo>
                  <a:lnTo>
                    <a:pt x="0" y="1670303"/>
                  </a:lnTo>
                  <a:close/>
                </a:path>
              </a:pathLst>
            </a:custGeom>
            <a:ln w="15240">
              <a:solidFill>
                <a:srgbClr val="117D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97083" y="4372355"/>
              <a:ext cx="350520" cy="1374775"/>
            </a:xfrm>
            <a:custGeom>
              <a:avLst/>
              <a:gdLst/>
              <a:ahLst/>
              <a:cxnLst/>
              <a:rect l="l" t="t" r="r" b="b"/>
              <a:pathLst>
                <a:path w="350520" h="1374775">
                  <a:moveTo>
                    <a:pt x="262890" y="0"/>
                  </a:moveTo>
                  <a:lnTo>
                    <a:pt x="87630" y="0"/>
                  </a:lnTo>
                  <a:lnTo>
                    <a:pt x="87630" y="1199388"/>
                  </a:lnTo>
                  <a:lnTo>
                    <a:pt x="0" y="1199388"/>
                  </a:lnTo>
                  <a:lnTo>
                    <a:pt x="175260" y="1374648"/>
                  </a:lnTo>
                  <a:lnTo>
                    <a:pt x="350520" y="1199388"/>
                  </a:lnTo>
                  <a:lnTo>
                    <a:pt x="262890" y="1199388"/>
                  </a:lnTo>
                  <a:lnTo>
                    <a:pt x="262890" y="0"/>
                  </a:lnTo>
                  <a:close/>
                </a:path>
              </a:pathLst>
            </a:custGeom>
            <a:solidFill>
              <a:srgbClr val="1CAC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197083" y="4372355"/>
              <a:ext cx="350520" cy="1374775"/>
            </a:xfrm>
            <a:custGeom>
              <a:avLst/>
              <a:gdLst/>
              <a:ahLst/>
              <a:cxnLst/>
              <a:rect l="l" t="t" r="r" b="b"/>
              <a:pathLst>
                <a:path w="350520" h="1374775">
                  <a:moveTo>
                    <a:pt x="0" y="1199388"/>
                  </a:moveTo>
                  <a:lnTo>
                    <a:pt x="87630" y="1199388"/>
                  </a:lnTo>
                  <a:lnTo>
                    <a:pt x="87630" y="0"/>
                  </a:lnTo>
                  <a:lnTo>
                    <a:pt x="262890" y="0"/>
                  </a:lnTo>
                  <a:lnTo>
                    <a:pt x="262890" y="1199388"/>
                  </a:lnTo>
                  <a:lnTo>
                    <a:pt x="350520" y="1199388"/>
                  </a:lnTo>
                  <a:lnTo>
                    <a:pt x="175260" y="1374648"/>
                  </a:lnTo>
                  <a:lnTo>
                    <a:pt x="0" y="1199388"/>
                  </a:lnTo>
                  <a:close/>
                </a:path>
              </a:pathLst>
            </a:custGeom>
            <a:ln w="15239">
              <a:solidFill>
                <a:srgbClr val="117D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758951" y="420623"/>
            <a:ext cx="5449824" cy="5324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907" y="377555"/>
            <a:ext cx="9801860" cy="613092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3200" b="1" spc="-70" dirty="0">
                <a:solidFill>
                  <a:srgbClr val="001F5F"/>
                </a:solidFill>
                <a:latin typeface="Times New Roman"/>
                <a:cs typeface="Times New Roman"/>
              </a:rPr>
              <a:t>Tombs </a:t>
            </a:r>
            <a:r>
              <a:rPr sz="3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3200" b="1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Maqbara</a:t>
            </a:r>
            <a:endParaRPr sz="3200">
              <a:latin typeface="Times New Roman"/>
              <a:cs typeface="Times New Roman"/>
            </a:endParaRPr>
          </a:p>
          <a:p>
            <a:pPr marL="104139" marR="106045" indent="-91440">
              <a:lnSpc>
                <a:spcPts val="3080"/>
              </a:lnSpc>
              <a:spcBef>
                <a:spcPts val="1365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335915" algn="l"/>
              </a:tabLst>
            </a:pPr>
            <a:r>
              <a:rPr sz="3200" spc="-75" dirty="0">
                <a:latin typeface="Times New Roman"/>
                <a:cs typeface="Times New Roman"/>
              </a:rPr>
              <a:t>Tomb </a:t>
            </a:r>
            <a:r>
              <a:rPr sz="3200" spc="-5" dirty="0">
                <a:latin typeface="Times New Roman"/>
                <a:cs typeface="Times New Roman"/>
              </a:rPr>
              <a:t>is a </a:t>
            </a:r>
            <a:r>
              <a:rPr sz="3200" spc="-20" dirty="0">
                <a:latin typeface="Times New Roman"/>
                <a:cs typeface="Times New Roman"/>
              </a:rPr>
              <a:t>monument </a:t>
            </a:r>
            <a:r>
              <a:rPr sz="3200" spc="-5" dirty="0">
                <a:latin typeface="Times New Roman"/>
                <a:cs typeface="Times New Roman"/>
              </a:rPr>
              <a:t>constructed </a:t>
            </a:r>
            <a:r>
              <a:rPr sz="3200" dirty="0">
                <a:latin typeface="Times New Roman"/>
                <a:cs typeface="Times New Roman"/>
              </a:rPr>
              <a:t>for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20" dirty="0">
                <a:latin typeface="Times New Roman"/>
                <a:cs typeface="Times New Roman"/>
              </a:rPr>
              <a:t>memory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dead  person</a:t>
            </a:r>
            <a:endParaRPr sz="3200">
              <a:latin typeface="Times New Roman"/>
              <a:cs typeface="Times New Roman"/>
            </a:endParaRPr>
          </a:p>
          <a:p>
            <a:pPr marL="104139" marR="5080" indent="-91440">
              <a:lnSpc>
                <a:spcPts val="3070"/>
              </a:lnSpc>
              <a:spcBef>
                <a:spcPts val="1385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436880" algn="l"/>
              </a:tabLst>
            </a:pPr>
            <a:r>
              <a:rPr sz="3200" spc="-5" dirty="0">
                <a:latin typeface="Times New Roman"/>
                <a:cs typeface="Times New Roman"/>
              </a:rPr>
              <a:t>Unlike the </a:t>
            </a:r>
            <a:r>
              <a:rPr sz="3200" spc="-10" dirty="0">
                <a:latin typeface="Times New Roman"/>
                <a:cs typeface="Times New Roman"/>
              </a:rPr>
              <a:t>simplicity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10" dirty="0">
                <a:latin typeface="Times New Roman"/>
                <a:cs typeface="Times New Roman"/>
              </a:rPr>
              <a:t>mosques,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15" dirty="0">
                <a:latin typeface="Times New Roman"/>
                <a:cs typeface="Times New Roman"/>
              </a:rPr>
              <a:t>tombs </a:t>
            </a:r>
            <a:r>
              <a:rPr sz="3200" spc="-10" dirty="0">
                <a:latin typeface="Times New Roman"/>
                <a:cs typeface="Times New Roman"/>
              </a:rPr>
              <a:t>always </a:t>
            </a:r>
            <a:r>
              <a:rPr sz="3200" spc="-5" dirty="0">
                <a:latin typeface="Times New Roman"/>
                <a:cs typeface="Times New Roman"/>
              </a:rPr>
              <a:t>a  </a:t>
            </a:r>
            <a:r>
              <a:rPr sz="3200" spc="-10" dirty="0">
                <a:latin typeface="Times New Roman"/>
                <a:cs typeface="Times New Roman"/>
              </a:rPr>
              <a:t>impressive </a:t>
            </a:r>
            <a:r>
              <a:rPr sz="3200" spc="-5" dirty="0">
                <a:latin typeface="Times New Roman"/>
                <a:cs typeface="Times New Roman"/>
              </a:rPr>
              <a:t>structure with </a:t>
            </a:r>
            <a:r>
              <a:rPr sz="3200" dirty="0">
                <a:latin typeface="Times New Roman"/>
                <a:cs typeface="Times New Roman"/>
              </a:rPr>
              <a:t>huge </a:t>
            </a:r>
            <a:r>
              <a:rPr sz="3200" spc="-5" dirty="0">
                <a:latin typeface="Times New Roman"/>
                <a:cs typeface="Times New Roman"/>
              </a:rPr>
              <a:t>beautification eg: </a:t>
            </a:r>
            <a:r>
              <a:rPr sz="3200" spc="-80" dirty="0">
                <a:latin typeface="Times New Roman"/>
                <a:cs typeface="Times New Roman"/>
              </a:rPr>
              <a:t>Taj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Mahal</a:t>
            </a:r>
            <a:endParaRPr sz="3200">
              <a:latin typeface="Times New Roman"/>
              <a:cs typeface="Times New Roman"/>
            </a:endParaRPr>
          </a:p>
          <a:p>
            <a:pPr marL="104139" marR="66040" indent="-91440">
              <a:lnSpc>
                <a:spcPts val="3070"/>
              </a:lnSpc>
              <a:spcBef>
                <a:spcPts val="1425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43053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20" dirty="0">
                <a:latin typeface="Times New Roman"/>
                <a:cs typeface="Times New Roman"/>
              </a:rPr>
              <a:t>tomb </a:t>
            </a:r>
            <a:r>
              <a:rPr sz="3200" dirty="0">
                <a:latin typeface="Times New Roman"/>
                <a:cs typeface="Times New Roman"/>
              </a:rPr>
              <a:t>consists the </a:t>
            </a:r>
            <a:r>
              <a:rPr sz="3200" spc="-20" dirty="0">
                <a:latin typeface="Times New Roman"/>
                <a:cs typeface="Times New Roman"/>
              </a:rPr>
              <a:t>tomb </a:t>
            </a:r>
            <a:r>
              <a:rPr sz="3200" spc="-25" dirty="0">
                <a:latin typeface="Times New Roman"/>
                <a:cs typeface="Times New Roman"/>
              </a:rPr>
              <a:t>chamber, </a:t>
            </a:r>
            <a:r>
              <a:rPr sz="3200" spc="-5" dirty="0">
                <a:latin typeface="Times New Roman"/>
                <a:cs typeface="Times New Roman"/>
              </a:rPr>
              <a:t>whose center is </a:t>
            </a:r>
            <a:r>
              <a:rPr sz="3200" dirty="0">
                <a:latin typeface="Times New Roman"/>
                <a:cs typeface="Times New Roman"/>
              </a:rPr>
              <a:t>the  </a:t>
            </a:r>
            <a:r>
              <a:rPr sz="3200" spc="-5" dirty="0">
                <a:latin typeface="Times New Roman"/>
                <a:cs typeface="Times New Roman"/>
              </a:rPr>
              <a:t>cenotaph</a:t>
            </a:r>
            <a:endParaRPr sz="3200">
              <a:latin typeface="Times New Roman"/>
              <a:cs typeface="Times New Roman"/>
            </a:endParaRPr>
          </a:p>
          <a:p>
            <a:pPr marL="335280" indent="-323215">
              <a:lnSpc>
                <a:spcPct val="100000"/>
              </a:lnSpc>
              <a:spcBef>
                <a:spcPts val="655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335915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10" dirty="0">
                <a:latin typeface="Times New Roman"/>
                <a:cs typeface="Times New Roman"/>
              </a:rPr>
              <a:t>mortuary </a:t>
            </a:r>
            <a:r>
              <a:rPr sz="3200" spc="-5" dirty="0">
                <a:latin typeface="Times New Roman"/>
                <a:cs typeface="Times New Roman"/>
              </a:rPr>
              <a:t>locates in the</a:t>
            </a:r>
            <a:r>
              <a:rPr sz="3200" spc="1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underground</a:t>
            </a:r>
            <a:endParaRPr sz="3200">
              <a:latin typeface="Times New Roman"/>
              <a:cs typeface="Times New Roman"/>
            </a:endParaRPr>
          </a:p>
          <a:p>
            <a:pPr marL="429895" indent="-417830">
              <a:lnSpc>
                <a:spcPct val="100000"/>
              </a:lnSpc>
              <a:spcBef>
                <a:spcPts val="625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430530" algn="l"/>
              </a:tabLst>
            </a:pPr>
            <a:r>
              <a:rPr sz="3200" spc="-5" dirty="0">
                <a:latin typeface="Times New Roman"/>
                <a:cs typeface="Times New Roman"/>
              </a:rPr>
              <a:t>This entire </a:t>
            </a:r>
            <a:r>
              <a:rPr sz="3200" dirty="0">
                <a:latin typeface="Times New Roman"/>
                <a:cs typeface="Times New Roman"/>
              </a:rPr>
              <a:t>building </a:t>
            </a:r>
            <a:r>
              <a:rPr sz="3200" spc="-5" dirty="0">
                <a:latin typeface="Times New Roman"/>
                <a:cs typeface="Times New Roman"/>
              </a:rPr>
              <a:t>covered with a </a:t>
            </a:r>
            <a:r>
              <a:rPr sz="3200" spc="-20" dirty="0">
                <a:latin typeface="Times New Roman"/>
                <a:cs typeface="Times New Roman"/>
              </a:rPr>
              <a:t>dome</a:t>
            </a:r>
            <a:r>
              <a:rPr sz="3200" spc="10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(Gumbad)</a:t>
            </a:r>
            <a:endParaRPr sz="3200">
              <a:latin typeface="Times New Roman"/>
              <a:cs typeface="Times New Roman"/>
            </a:endParaRPr>
          </a:p>
          <a:p>
            <a:pPr marL="429895" indent="-417830">
              <a:lnSpc>
                <a:spcPct val="100000"/>
              </a:lnSpc>
              <a:spcBef>
                <a:spcPts val="650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43053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20" dirty="0">
                <a:latin typeface="Times New Roman"/>
                <a:cs typeface="Times New Roman"/>
              </a:rPr>
              <a:t>tomb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a Muslim saint is called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i="1" spc="-20" dirty="0">
                <a:latin typeface="Times New Roman"/>
                <a:cs typeface="Times New Roman"/>
              </a:rPr>
              <a:t>dargah</a:t>
            </a:r>
            <a:endParaRPr sz="3200">
              <a:latin typeface="Times New Roman"/>
              <a:cs typeface="Times New Roman"/>
            </a:endParaRPr>
          </a:p>
          <a:p>
            <a:pPr marL="104139" marR="887730" indent="-91440">
              <a:lnSpc>
                <a:spcPts val="3070"/>
              </a:lnSpc>
              <a:spcBef>
                <a:spcPts val="1370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436880" algn="l"/>
                <a:tab pos="2510790" algn="l"/>
              </a:tabLst>
            </a:pPr>
            <a:r>
              <a:rPr sz="3200" spc="-5" dirty="0">
                <a:latin typeface="Times New Roman"/>
                <a:cs typeface="Times New Roman"/>
              </a:rPr>
              <a:t>In all </a:t>
            </a:r>
            <a:r>
              <a:rPr sz="3200" spc="-15" dirty="0">
                <a:latin typeface="Times New Roman"/>
                <a:cs typeface="Times New Roman"/>
              </a:rPr>
              <a:t>Islamic </a:t>
            </a:r>
            <a:r>
              <a:rPr sz="3200" dirty="0">
                <a:latin typeface="Times New Roman"/>
                <a:cs typeface="Times New Roman"/>
              </a:rPr>
              <a:t>buildings, </a:t>
            </a:r>
            <a:r>
              <a:rPr sz="3200" spc="-5" dirty="0">
                <a:latin typeface="Times New Roman"/>
                <a:cs typeface="Times New Roman"/>
              </a:rPr>
              <a:t>Qur'anic verses inscribed in  arches,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walls,	pillars, </a:t>
            </a:r>
            <a:r>
              <a:rPr sz="3200" spc="-20" dirty="0">
                <a:latin typeface="Times New Roman"/>
                <a:cs typeface="Times New Roman"/>
              </a:rPr>
              <a:t>domes </a:t>
            </a:r>
            <a:r>
              <a:rPr sz="3200" spc="-5" dirty="0">
                <a:latin typeface="Times New Roman"/>
                <a:cs typeface="Times New Roman"/>
              </a:rPr>
              <a:t>etc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(calligraphy)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0519" y="5491073"/>
            <a:ext cx="437261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-245" dirty="0">
                <a:solidFill>
                  <a:srgbClr val="FF0000"/>
                </a:solidFill>
                <a:latin typeface="Trebuchet MS"/>
                <a:cs typeface="Trebuchet MS"/>
              </a:rPr>
              <a:t>Tomb </a:t>
            </a:r>
            <a:r>
              <a:rPr sz="2800" b="1" spc="-125" dirty="0">
                <a:solidFill>
                  <a:srgbClr val="FF0000"/>
                </a:solidFill>
                <a:latin typeface="Trebuchet MS"/>
                <a:cs typeface="Trebuchet MS"/>
              </a:rPr>
              <a:t>of </a:t>
            </a:r>
            <a:r>
              <a:rPr sz="2800" b="1" spc="-100" dirty="0">
                <a:solidFill>
                  <a:srgbClr val="FF0000"/>
                </a:solidFill>
                <a:latin typeface="Trebuchet MS"/>
                <a:cs typeface="Trebuchet MS"/>
              </a:rPr>
              <a:t>Giyazuddin</a:t>
            </a:r>
            <a:r>
              <a:rPr sz="2800" b="1" spc="2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spc="-140" dirty="0">
                <a:solidFill>
                  <a:srgbClr val="FF0000"/>
                </a:solidFill>
                <a:latin typeface="Trebuchet MS"/>
                <a:cs typeface="Trebuchet MS"/>
              </a:rPr>
              <a:t>Tughlaq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78244" y="5491073"/>
            <a:ext cx="335724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-110" dirty="0">
                <a:solidFill>
                  <a:srgbClr val="FF0000"/>
                </a:solidFill>
                <a:latin typeface="Trebuchet MS"/>
                <a:cs typeface="Trebuchet MS"/>
              </a:rPr>
              <a:t>Grave </a:t>
            </a:r>
            <a:r>
              <a:rPr sz="2800" b="1" spc="-135" dirty="0">
                <a:solidFill>
                  <a:srgbClr val="FF0000"/>
                </a:solidFill>
                <a:latin typeface="Trebuchet MS"/>
                <a:cs typeface="Trebuchet MS"/>
              </a:rPr>
              <a:t>inside </a:t>
            </a:r>
            <a:r>
              <a:rPr sz="2800" b="1" spc="-280" dirty="0">
                <a:solidFill>
                  <a:srgbClr val="FF0000"/>
                </a:solidFill>
                <a:latin typeface="Trebuchet MS"/>
                <a:cs typeface="Trebuchet MS"/>
              </a:rPr>
              <a:t>the</a:t>
            </a:r>
            <a:r>
              <a:rPr sz="2800" b="1" spc="-1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spc="-245" dirty="0">
                <a:solidFill>
                  <a:srgbClr val="FF0000"/>
                </a:solidFill>
                <a:latin typeface="Trebuchet MS"/>
                <a:cs typeface="Trebuchet MS"/>
              </a:rPr>
              <a:t>Tomb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75360" y="996695"/>
            <a:ext cx="5120640" cy="4151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12280" y="996696"/>
            <a:ext cx="4288535" cy="41513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4689" y="455803"/>
            <a:ext cx="4509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2. </a:t>
            </a:r>
            <a:r>
              <a:rPr sz="36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Secular</a:t>
            </a:r>
            <a:r>
              <a:rPr sz="3600" b="1" u="heavy" spc="-28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Architecture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8865" y="1135761"/>
            <a:ext cx="9818370" cy="45586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04139" marR="27305" indent="-91440" algn="just">
              <a:lnSpc>
                <a:spcPct val="90000"/>
              </a:lnSpc>
              <a:spcBef>
                <a:spcPts val="475"/>
              </a:spcBef>
              <a:buClr>
                <a:srgbClr val="1CACE3"/>
              </a:buClr>
              <a:buFont typeface="Wingdings"/>
              <a:buChar char=""/>
              <a:tabLst>
                <a:tab pos="43053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secular Architecture built out of the interest and need 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a ruler </a:t>
            </a:r>
            <a:r>
              <a:rPr sz="3200" dirty="0">
                <a:latin typeface="Times New Roman"/>
                <a:cs typeface="Times New Roman"/>
              </a:rPr>
              <a:t>for </a:t>
            </a:r>
            <a:r>
              <a:rPr sz="3200" spc="-5" dirty="0">
                <a:latin typeface="Times New Roman"/>
                <a:cs typeface="Times New Roman"/>
              </a:rPr>
              <a:t>his </a:t>
            </a:r>
            <a:r>
              <a:rPr sz="3200" spc="-10" dirty="0">
                <a:latin typeface="Times New Roman"/>
                <a:cs typeface="Times New Roman"/>
              </a:rPr>
              <a:t>comfort </a:t>
            </a:r>
            <a:r>
              <a:rPr sz="3200" spc="-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show </a:t>
            </a:r>
            <a:r>
              <a:rPr sz="3200" spc="-5" dirty="0">
                <a:latin typeface="Times New Roman"/>
                <a:cs typeface="Times New Roman"/>
              </a:rPr>
              <a:t>his power by displaying  palaces, gardens, </a:t>
            </a:r>
            <a:r>
              <a:rPr sz="3200" dirty="0">
                <a:latin typeface="Times New Roman"/>
                <a:cs typeface="Times New Roman"/>
              </a:rPr>
              <a:t>forts,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etc</a:t>
            </a:r>
            <a:endParaRPr sz="3200">
              <a:latin typeface="Times New Roman"/>
              <a:cs typeface="Times New Roman"/>
            </a:endParaRPr>
          </a:p>
          <a:p>
            <a:pPr marL="335280" indent="-323215" algn="just">
              <a:lnSpc>
                <a:spcPct val="100000"/>
              </a:lnSpc>
              <a:spcBef>
                <a:spcPts val="1010"/>
              </a:spcBef>
              <a:buClr>
                <a:srgbClr val="1CACE3"/>
              </a:buClr>
              <a:buFont typeface="Wingdings"/>
              <a:buChar char=""/>
              <a:tabLst>
                <a:tab pos="335915" algn="l"/>
              </a:tabLst>
            </a:pPr>
            <a:r>
              <a:rPr sz="3200" spc="-5" dirty="0">
                <a:latin typeface="Times New Roman"/>
                <a:cs typeface="Times New Roman"/>
              </a:rPr>
              <a:t>It </a:t>
            </a:r>
            <a:r>
              <a:rPr sz="3200" dirty="0">
                <a:latin typeface="Times New Roman"/>
                <a:cs typeface="Times New Roman"/>
              </a:rPr>
              <a:t>include </a:t>
            </a:r>
            <a:r>
              <a:rPr sz="3200" spc="-10" dirty="0">
                <a:latin typeface="Times New Roman"/>
                <a:cs typeface="Times New Roman"/>
              </a:rPr>
              <a:t>wide </a:t>
            </a:r>
            <a:r>
              <a:rPr sz="3200" spc="-5" dirty="0">
                <a:latin typeface="Times New Roman"/>
                <a:cs typeface="Times New Roman"/>
              </a:rPr>
              <a:t>range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buildings</a:t>
            </a:r>
            <a:endParaRPr sz="3200">
              <a:latin typeface="Times New Roman"/>
              <a:cs typeface="Times New Roman"/>
            </a:endParaRPr>
          </a:p>
          <a:p>
            <a:pPr marL="104139" marR="506730" indent="-91440">
              <a:lnSpc>
                <a:spcPts val="3460"/>
              </a:lnSpc>
              <a:spcBef>
                <a:spcPts val="1465"/>
              </a:spcBef>
              <a:buClr>
                <a:srgbClr val="1CACE3"/>
              </a:buClr>
              <a:buFont typeface="Wingdings"/>
              <a:buChar char=""/>
              <a:tabLst>
                <a:tab pos="415290" algn="l"/>
              </a:tabLst>
            </a:pPr>
            <a:r>
              <a:rPr sz="3200" dirty="0">
                <a:latin typeface="Times New Roman"/>
                <a:cs typeface="Times New Roman"/>
              </a:rPr>
              <a:t>Akbar </a:t>
            </a:r>
            <a:r>
              <a:rPr sz="3200" spc="-5" dirty="0">
                <a:latin typeface="Times New Roman"/>
                <a:cs typeface="Times New Roman"/>
              </a:rPr>
              <a:t>built his palace at Fatehpur Sikri and Shahjahan  (Red Fort) at Shahjahanabad in </a:t>
            </a:r>
            <a:r>
              <a:rPr sz="3200" spc="-10" dirty="0">
                <a:latin typeface="Times New Roman"/>
                <a:cs typeface="Times New Roman"/>
              </a:rPr>
              <a:t>New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delhi.</a:t>
            </a:r>
            <a:endParaRPr sz="3200">
              <a:latin typeface="Times New Roman"/>
              <a:cs typeface="Times New Roman"/>
            </a:endParaRPr>
          </a:p>
          <a:p>
            <a:pPr marL="104139" marR="5080" indent="-91440">
              <a:lnSpc>
                <a:spcPct val="90000"/>
              </a:lnSpc>
              <a:spcBef>
                <a:spcPts val="1340"/>
              </a:spcBef>
              <a:buClr>
                <a:srgbClr val="1CACE3"/>
              </a:buClr>
              <a:buFont typeface="Wingdings"/>
              <a:buChar char=""/>
              <a:tabLst>
                <a:tab pos="436880" algn="l"/>
              </a:tabLst>
            </a:pPr>
            <a:r>
              <a:rPr sz="3200" spc="-5" dirty="0">
                <a:latin typeface="Times New Roman"/>
                <a:cs typeface="Times New Roman"/>
              </a:rPr>
              <a:t>Like them </a:t>
            </a:r>
            <a:r>
              <a:rPr sz="3200" spc="-20" dirty="0">
                <a:latin typeface="Times New Roman"/>
                <a:cs typeface="Times New Roman"/>
              </a:rPr>
              <a:t>many </a:t>
            </a:r>
            <a:r>
              <a:rPr sz="3200" spc="-5" dirty="0">
                <a:latin typeface="Times New Roman"/>
                <a:cs typeface="Times New Roman"/>
              </a:rPr>
              <a:t>sultanate, Mughals and other Muslim  rulers built their secular </a:t>
            </a:r>
            <a:r>
              <a:rPr sz="3200" dirty="0">
                <a:latin typeface="Times New Roman"/>
                <a:cs typeface="Times New Roman"/>
              </a:rPr>
              <a:t>buildings </a:t>
            </a:r>
            <a:r>
              <a:rPr sz="3200" spc="-5" dirty="0">
                <a:latin typeface="Times New Roman"/>
                <a:cs typeface="Times New Roman"/>
              </a:rPr>
              <a:t>in </a:t>
            </a:r>
            <a:r>
              <a:rPr sz="3200" spc="-10" dirty="0">
                <a:latin typeface="Times New Roman"/>
                <a:cs typeface="Times New Roman"/>
              </a:rPr>
              <a:t>different </a:t>
            </a:r>
            <a:r>
              <a:rPr sz="3200" spc="-5" dirty="0">
                <a:latin typeface="Times New Roman"/>
                <a:cs typeface="Times New Roman"/>
              </a:rPr>
              <a:t>part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Indian  subcontinent,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0034" y="2518054"/>
            <a:ext cx="5501005" cy="1123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5" dirty="0"/>
              <a:t>THANK</a:t>
            </a:r>
            <a:r>
              <a:rPr spc="-165" dirty="0"/>
              <a:t> </a:t>
            </a:r>
            <a:r>
              <a:rPr spc="65" dirty="0"/>
              <a:t>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7859" y="728548"/>
            <a:ext cx="10786745" cy="561403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42240" marR="1974214" indent="-91440">
              <a:lnSpc>
                <a:spcPts val="3460"/>
              </a:lnSpc>
              <a:spcBef>
                <a:spcPts val="525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374015" algn="l"/>
              </a:tabLst>
            </a:pPr>
            <a:r>
              <a:rPr sz="3200" spc="-40" dirty="0">
                <a:latin typeface="Times New Roman"/>
                <a:cs typeface="Times New Roman"/>
              </a:rPr>
              <a:t>With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15" dirty="0">
                <a:latin typeface="Times New Roman"/>
                <a:cs typeface="Times New Roman"/>
              </a:rPr>
              <a:t>coming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15" dirty="0">
                <a:latin typeface="Times New Roman"/>
                <a:cs typeface="Times New Roman"/>
              </a:rPr>
              <a:t>Muslims </a:t>
            </a:r>
            <a:r>
              <a:rPr sz="3200" spc="-5" dirty="0">
                <a:latin typeface="Times New Roman"/>
                <a:cs typeface="Times New Roman"/>
              </a:rPr>
              <a:t>in India, a new type </a:t>
            </a:r>
            <a:r>
              <a:rPr sz="3200" dirty="0">
                <a:latin typeface="Times New Roman"/>
                <a:cs typeface="Times New Roman"/>
              </a:rPr>
              <a:t>of  </a:t>
            </a:r>
            <a:r>
              <a:rPr sz="3200" spc="-5" dirty="0">
                <a:latin typeface="Times New Roman"/>
                <a:cs typeface="Times New Roman"/>
              </a:rPr>
              <a:t>architecture is </a:t>
            </a:r>
            <a:r>
              <a:rPr sz="3200" dirty="0">
                <a:latin typeface="Times New Roman"/>
                <a:cs typeface="Times New Roman"/>
              </a:rPr>
              <a:t>developed </a:t>
            </a: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India</a:t>
            </a:r>
            <a:endParaRPr sz="3200">
              <a:latin typeface="Times New Roman"/>
              <a:cs typeface="Times New Roman"/>
            </a:endParaRPr>
          </a:p>
          <a:p>
            <a:pPr marL="142240" marR="1801495" indent="-91440">
              <a:lnSpc>
                <a:spcPts val="3460"/>
              </a:lnSpc>
              <a:spcBef>
                <a:spcPts val="1390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374015" algn="l"/>
              </a:tabLst>
            </a:pPr>
            <a:r>
              <a:rPr sz="3200" spc="-5" dirty="0">
                <a:latin typeface="Times New Roman"/>
                <a:cs typeface="Times New Roman"/>
              </a:rPr>
              <a:t>This new </a:t>
            </a:r>
            <a:r>
              <a:rPr sz="3200" dirty="0">
                <a:latin typeface="Times New Roman"/>
                <a:cs typeface="Times New Roman"/>
              </a:rPr>
              <a:t>form of </a:t>
            </a:r>
            <a:r>
              <a:rPr sz="3200" spc="-5" dirty="0">
                <a:latin typeface="Times New Roman"/>
                <a:cs typeface="Times New Roman"/>
              </a:rPr>
              <a:t>architecture is called 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‘Indo-Islamic 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architecture’ </a:t>
            </a:r>
            <a:r>
              <a:rPr sz="3200" spc="-5" dirty="0">
                <a:latin typeface="Times New Roman"/>
                <a:cs typeface="Times New Roman"/>
              </a:rPr>
              <a:t>or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‘Indo-Saracenic</a:t>
            </a:r>
            <a:r>
              <a:rPr sz="3200" spc="-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architecture’</a:t>
            </a:r>
            <a:endParaRPr sz="3200">
              <a:latin typeface="Times New Roman"/>
              <a:cs typeface="Times New Roman"/>
            </a:endParaRPr>
          </a:p>
          <a:p>
            <a:pPr marL="142240" marR="43180" indent="-91440">
              <a:lnSpc>
                <a:spcPts val="3460"/>
              </a:lnSpc>
              <a:spcBef>
                <a:spcPts val="1410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374015" algn="l"/>
              </a:tabLst>
            </a:pPr>
            <a:r>
              <a:rPr sz="3200" spc="-5" dirty="0">
                <a:latin typeface="Times New Roman"/>
                <a:cs typeface="Times New Roman"/>
              </a:rPr>
              <a:t>So, the </a:t>
            </a:r>
            <a:r>
              <a:rPr sz="3200" spc="-10" dirty="0">
                <a:latin typeface="Times New Roman"/>
                <a:cs typeface="Times New Roman"/>
              </a:rPr>
              <a:t>Indo-Islamic </a:t>
            </a:r>
            <a:r>
              <a:rPr sz="3200" spc="-5" dirty="0">
                <a:latin typeface="Times New Roman"/>
                <a:cs typeface="Times New Roman"/>
              </a:rPr>
              <a:t>architecture is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architecture </a:t>
            </a:r>
            <a:r>
              <a:rPr sz="3200" dirty="0">
                <a:latin typeface="Times New Roman"/>
                <a:cs typeface="Times New Roman"/>
              </a:rPr>
              <a:t>produced </a:t>
            </a:r>
            <a:r>
              <a:rPr sz="3200" spc="-5" dirty="0">
                <a:latin typeface="Times New Roman"/>
                <a:cs typeface="Times New Roman"/>
              </a:rPr>
              <a:t>in  India during the </a:t>
            </a:r>
            <a:r>
              <a:rPr sz="3200" spc="-20" dirty="0">
                <a:latin typeface="Times New Roman"/>
                <a:cs typeface="Times New Roman"/>
              </a:rPr>
              <a:t>time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Muslim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rulers</a:t>
            </a:r>
            <a:endParaRPr sz="3200">
              <a:latin typeface="Times New Roman"/>
              <a:cs typeface="Times New Roman"/>
            </a:endParaRPr>
          </a:p>
          <a:p>
            <a:pPr marL="142240" marR="1057910" indent="-91440">
              <a:lnSpc>
                <a:spcPts val="3460"/>
              </a:lnSpc>
              <a:spcBef>
                <a:spcPts val="1390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374015" algn="l"/>
              </a:tabLst>
            </a:pPr>
            <a:r>
              <a:rPr sz="3200" spc="-5" dirty="0">
                <a:latin typeface="Times New Roman"/>
                <a:cs typeface="Times New Roman"/>
              </a:rPr>
              <a:t>It was the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synthesis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(fusion, </a:t>
            </a:r>
            <a:r>
              <a:rPr sz="3200" spc="-15" dirty="0">
                <a:solidFill>
                  <a:srgbClr val="FF0000"/>
                </a:solidFill>
                <a:latin typeface="Times New Roman"/>
                <a:cs typeface="Times New Roman"/>
              </a:rPr>
              <a:t>amalgam) </a:t>
            </a:r>
            <a:r>
              <a:rPr sz="3200" dirty="0">
                <a:latin typeface="Times New Roman"/>
                <a:cs typeface="Times New Roman"/>
              </a:rPr>
              <a:t>of both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Indian and  </a:t>
            </a:r>
            <a:r>
              <a:rPr sz="3200" spc="-15" dirty="0">
                <a:solidFill>
                  <a:srgbClr val="FF0000"/>
                </a:solidFill>
                <a:latin typeface="Times New Roman"/>
                <a:cs typeface="Times New Roman"/>
              </a:rPr>
              <a:t>Islamic</a:t>
            </a:r>
            <a:r>
              <a:rPr sz="3200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style</a:t>
            </a:r>
            <a:endParaRPr sz="3200">
              <a:latin typeface="Times New Roman"/>
              <a:cs typeface="Times New Roman"/>
            </a:endParaRPr>
          </a:p>
          <a:p>
            <a:pPr marL="142240" marR="165100" indent="-91440">
              <a:lnSpc>
                <a:spcPct val="90000"/>
              </a:lnSpc>
              <a:spcBef>
                <a:spcPts val="1340"/>
              </a:spcBef>
              <a:buClr>
                <a:srgbClr val="1CACE3"/>
              </a:buClr>
              <a:buSzPct val="96875"/>
              <a:buFont typeface="Wingdings"/>
              <a:buChar char=""/>
              <a:tabLst>
                <a:tab pos="468630" algn="l"/>
              </a:tabLst>
            </a:pPr>
            <a:r>
              <a:rPr sz="3200" spc="-5" dirty="0">
                <a:latin typeface="Times New Roman"/>
                <a:cs typeface="Times New Roman"/>
              </a:rPr>
              <a:t>This new style of architecture was evolved in </a:t>
            </a:r>
            <a:r>
              <a:rPr sz="3200" spc="10" dirty="0">
                <a:latin typeface="Times New Roman"/>
                <a:cs typeface="Times New Roman"/>
              </a:rPr>
              <a:t>12</a:t>
            </a:r>
            <a:r>
              <a:rPr sz="3150" spc="15" baseline="25132" dirty="0">
                <a:latin typeface="Times New Roman"/>
                <a:cs typeface="Times New Roman"/>
              </a:rPr>
              <a:t>th </a:t>
            </a:r>
            <a:r>
              <a:rPr sz="3200" spc="-10" dirty="0">
                <a:latin typeface="Times New Roman"/>
                <a:cs typeface="Times New Roman"/>
              </a:rPr>
              <a:t>C </a:t>
            </a:r>
            <a:r>
              <a:rPr sz="3200" dirty="0">
                <a:latin typeface="Times New Roman"/>
                <a:cs typeface="Times New Roman"/>
              </a:rPr>
              <a:t>and  </a:t>
            </a:r>
            <a:r>
              <a:rPr sz="3200" spc="-5" dirty="0">
                <a:latin typeface="Times New Roman"/>
                <a:cs typeface="Times New Roman"/>
              </a:rPr>
              <a:t>developed </a:t>
            </a:r>
            <a:r>
              <a:rPr sz="3200" dirty="0">
                <a:latin typeface="Times New Roman"/>
                <a:cs typeface="Times New Roman"/>
              </a:rPr>
              <a:t>under </a:t>
            </a:r>
            <a:r>
              <a:rPr sz="3200" spc="-5" dirty="0">
                <a:latin typeface="Times New Roman"/>
                <a:cs typeface="Times New Roman"/>
              </a:rPr>
              <a:t>the Muslim rulers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Delhi Sultanate, Mughals,  </a:t>
            </a:r>
            <a:r>
              <a:rPr sz="3200" spc="-10" dirty="0">
                <a:latin typeface="Times New Roman"/>
                <a:cs typeface="Times New Roman"/>
              </a:rPr>
              <a:t>Deccan </a:t>
            </a:r>
            <a:r>
              <a:rPr sz="3200" spc="-5" dirty="0">
                <a:latin typeface="Times New Roman"/>
                <a:cs typeface="Times New Roman"/>
              </a:rPr>
              <a:t>Sultans and </a:t>
            </a:r>
            <a:r>
              <a:rPr sz="3200" spc="-10" dirty="0">
                <a:latin typeface="Times New Roman"/>
                <a:cs typeface="Times New Roman"/>
              </a:rPr>
              <a:t>Muslim </a:t>
            </a:r>
            <a:r>
              <a:rPr sz="3200" spc="-5" dirty="0">
                <a:latin typeface="Times New Roman"/>
                <a:cs typeface="Times New Roman"/>
              </a:rPr>
              <a:t>regional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kingdoms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0927" y="642061"/>
            <a:ext cx="10456545" cy="610298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04139" marR="64135" indent="-91440" algn="just">
              <a:lnSpc>
                <a:spcPts val="2980"/>
              </a:lnSpc>
              <a:spcBef>
                <a:spcPts val="815"/>
              </a:spcBef>
              <a:buClr>
                <a:srgbClr val="1CACE3"/>
              </a:buClr>
              <a:buSzPct val="96774"/>
              <a:buFont typeface="Wingdings"/>
              <a:buChar char=""/>
              <a:tabLst>
                <a:tab pos="327025" algn="l"/>
              </a:tabLst>
            </a:pPr>
            <a:r>
              <a:rPr sz="3100" dirty="0">
                <a:latin typeface="Times New Roman"/>
                <a:cs typeface="Times New Roman"/>
              </a:rPr>
              <a:t>This </a:t>
            </a:r>
            <a:r>
              <a:rPr sz="3100" spc="-10" dirty="0">
                <a:latin typeface="Times New Roman"/>
                <a:cs typeface="Times New Roman"/>
              </a:rPr>
              <a:t>style </a:t>
            </a:r>
            <a:r>
              <a:rPr sz="3100" dirty="0">
                <a:latin typeface="Times New Roman"/>
                <a:cs typeface="Times New Roman"/>
              </a:rPr>
              <a:t>of </a:t>
            </a:r>
            <a:r>
              <a:rPr sz="3100" spc="-5" dirty="0">
                <a:latin typeface="Times New Roman"/>
                <a:cs typeface="Times New Roman"/>
              </a:rPr>
              <a:t>architecture </a:t>
            </a:r>
            <a:r>
              <a:rPr sz="3100" spc="-10" dirty="0">
                <a:latin typeface="Times New Roman"/>
                <a:cs typeface="Times New Roman"/>
              </a:rPr>
              <a:t>was </a:t>
            </a:r>
            <a:r>
              <a:rPr sz="3100" dirty="0">
                <a:latin typeface="Times New Roman"/>
                <a:cs typeface="Times New Roman"/>
              </a:rPr>
              <a:t>brought by </a:t>
            </a:r>
            <a:r>
              <a:rPr sz="3100" spc="-10" dirty="0">
                <a:latin typeface="Times New Roman"/>
                <a:cs typeface="Times New Roman"/>
              </a:rPr>
              <a:t>Muslims from </a:t>
            </a:r>
            <a:r>
              <a:rPr sz="3100" spc="-5" dirty="0">
                <a:solidFill>
                  <a:srgbClr val="FF0000"/>
                </a:solidFill>
                <a:latin typeface="Times New Roman"/>
                <a:cs typeface="Times New Roman"/>
              </a:rPr>
              <a:t>Central  Asia </a:t>
            </a:r>
            <a:r>
              <a:rPr sz="31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3100" spc="-5" dirty="0">
                <a:solidFill>
                  <a:srgbClr val="FF0000"/>
                </a:solidFill>
                <a:latin typeface="Times New Roman"/>
                <a:cs typeface="Times New Roman"/>
              </a:rPr>
              <a:t>Persia</a:t>
            </a:r>
            <a:endParaRPr sz="3100">
              <a:latin typeface="Times New Roman"/>
              <a:cs typeface="Times New Roman"/>
            </a:endParaRPr>
          </a:p>
          <a:p>
            <a:pPr marL="104139" marR="203835" indent="-91440" algn="just">
              <a:lnSpc>
                <a:spcPts val="2980"/>
              </a:lnSpc>
              <a:spcBef>
                <a:spcPts val="1385"/>
              </a:spcBef>
              <a:buClr>
                <a:srgbClr val="1CACE3"/>
              </a:buClr>
              <a:buSzPct val="96774"/>
              <a:buFont typeface="Wingdings"/>
              <a:buChar char=""/>
              <a:tabLst>
                <a:tab pos="327025" algn="l"/>
              </a:tabLst>
            </a:pPr>
            <a:r>
              <a:rPr sz="3100" dirty="0">
                <a:latin typeface="Times New Roman"/>
                <a:cs typeface="Times New Roman"/>
              </a:rPr>
              <a:t>This </a:t>
            </a:r>
            <a:r>
              <a:rPr sz="3100" spc="-5" dirty="0">
                <a:latin typeface="Times New Roman"/>
                <a:cs typeface="Times New Roman"/>
              </a:rPr>
              <a:t>architectural </a:t>
            </a:r>
            <a:r>
              <a:rPr sz="3100" dirty="0">
                <a:latin typeface="Times New Roman"/>
                <a:cs typeface="Times New Roman"/>
              </a:rPr>
              <a:t>tradition </a:t>
            </a:r>
            <a:r>
              <a:rPr sz="3100" spc="-10" dirty="0">
                <a:latin typeface="Times New Roman"/>
                <a:cs typeface="Times New Roman"/>
              </a:rPr>
              <a:t>was </a:t>
            </a:r>
            <a:r>
              <a:rPr sz="3100" dirty="0">
                <a:latin typeface="Times New Roman"/>
                <a:cs typeface="Times New Roman"/>
              </a:rPr>
              <a:t>quite </a:t>
            </a:r>
            <a:r>
              <a:rPr sz="3100" spc="-15" dirty="0">
                <a:latin typeface="Times New Roman"/>
                <a:cs typeface="Times New Roman"/>
              </a:rPr>
              <a:t>different </a:t>
            </a:r>
            <a:r>
              <a:rPr sz="3100" spc="-10" dirty="0">
                <a:latin typeface="Times New Roman"/>
                <a:cs typeface="Times New Roman"/>
              </a:rPr>
              <a:t>from </a:t>
            </a:r>
            <a:r>
              <a:rPr sz="3100" dirty="0">
                <a:latin typeface="Times New Roman"/>
                <a:cs typeface="Times New Roman"/>
              </a:rPr>
              <a:t>the </a:t>
            </a:r>
            <a:r>
              <a:rPr sz="3100" spc="-5" dirty="0">
                <a:latin typeface="Times New Roman"/>
                <a:cs typeface="Times New Roman"/>
              </a:rPr>
              <a:t>earliest  </a:t>
            </a:r>
            <a:r>
              <a:rPr sz="3100" dirty="0">
                <a:latin typeface="Times New Roman"/>
                <a:cs typeface="Times New Roman"/>
              </a:rPr>
              <a:t>Hindu</a:t>
            </a:r>
            <a:r>
              <a:rPr sz="3100" spc="-30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buildings</a:t>
            </a:r>
            <a:endParaRPr sz="3100">
              <a:latin typeface="Times New Roman"/>
              <a:cs typeface="Times New Roman"/>
            </a:endParaRPr>
          </a:p>
          <a:p>
            <a:pPr marL="104139" marR="5080" indent="-91440" algn="just">
              <a:lnSpc>
                <a:spcPts val="2980"/>
              </a:lnSpc>
              <a:spcBef>
                <a:spcPts val="1390"/>
              </a:spcBef>
              <a:buClr>
                <a:srgbClr val="1CACE3"/>
              </a:buClr>
              <a:buSzPct val="96774"/>
              <a:buFont typeface="Wingdings"/>
              <a:buChar char=""/>
              <a:tabLst>
                <a:tab pos="327025" algn="l"/>
              </a:tabLst>
            </a:pPr>
            <a:r>
              <a:rPr sz="3100" dirty="0">
                <a:latin typeface="Times New Roman"/>
                <a:cs typeface="Times New Roman"/>
              </a:rPr>
              <a:t>The </a:t>
            </a:r>
            <a:r>
              <a:rPr sz="3100" spc="-20" dirty="0">
                <a:latin typeface="Times New Roman"/>
                <a:cs typeface="Times New Roman"/>
              </a:rPr>
              <a:t>major </a:t>
            </a:r>
            <a:r>
              <a:rPr sz="3100" spc="-10" dirty="0">
                <a:latin typeface="Times New Roman"/>
                <a:cs typeface="Times New Roman"/>
              </a:rPr>
              <a:t>features </a:t>
            </a:r>
            <a:r>
              <a:rPr sz="3100" dirty="0">
                <a:latin typeface="Times New Roman"/>
                <a:cs typeface="Times New Roman"/>
              </a:rPr>
              <a:t>of </a:t>
            </a:r>
            <a:r>
              <a:rPr sz="3100" spc="-5" dirty="0">
                <a:latin typeface="Times New Roman"/>
                <a:cs typeface="Times New Roman"/>
              </a:rPr>
              <a:t>Indo-Islamic Architecture were </a:t>
            </a:r>
            <a:r>
              <a:rPr sz="3100" dirty="0">
                <a:latin typeface="Times New Roman"/>
                <a:cs typeface="Times New Roman"/>
              </a:rPr>
              <a:t>the use of </a:t>
            </a:r>
            <a:r>
              <a:rPr sz="3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0000"/>
                </a:solidFill>
                <a:latin typeface="Times New Roman"/>
                <a:cs typeface="Times New Roman"/>
              </a:rPr>
              <a:t>arch, </a:t>
            </a:r>
            <a:r>
              <a:rPr sz="3100" spc="-10" dirty="0">
                <a:solidFill>
                  <a:srgbClr val="FF0000"/>
                </a:solidFill>
                <a:latin typeface="Times New Roman"/>
                <a:cs typeface="Times New Roman"/>
              </a:rPr>
              <a:t>dome, </a:t>
            </a:r>
            <a:r>
              <a:rPr sz="3100" dirty="0">
                <a:solidFill>
                  <a:srgbClr val="FF0000"/>
                </a:solidFill>
                <a:latin typeface="Times New Roman"/>
                <a:cs typeface="Times New Roman"/>
              </a:rPr>
              <a:t>vault, usage of </a:t>
            </a:r>
            <a:r>
              <a:rPr sz="3100" spc="-5" dirty="0">
                <a:solidFill>
                  <a:srgbClr val="FF0000"/>
                </a:solidFill>
                <a:latin typeface="Times New Roman"/>
                <a:cs typeface="Times New Roman"/>
              </a:rPr>
              <a:t>Arabic </a:t>
            </a:r>
            <a:r>
              <a:rPr sz="3100" spc="-20" dirty="0">
                <a:solidFill>
                  <a:srgbClr val="FF0000"/>
                </a:solidFill>
                <a:latin typeface="Times New Roman"/>
                <a:cs typeface="Times New Roman"/>
              </a:rPr>
              <a:t>Calligraphy, </a:t>
            </a:r>
            <a:r>
              <a:rPr sz="3100" dirty="0">
                <a:solidFill>
                  <a:srgbClr val="FF0000"/>
                </a:solidFill>
                <a:latin typeface="Times New Roman"/>
                <a:cs typeface="Times New Roman"/>
              </a:rPr>
              <a:t>inlay decorations,  use </a:t>
            </a:r>
            <a:r>
              <a:rPr sz="3100" spc="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3100" dirty="0">
                <a:solidFill>
                  <a:srgbClr val="FF0000"/>
                </a:solidFill>
                <a:latin typeface="Times New Roman"/>
                <a:cs typeface="Times New Roman"/>
              </a:rPr>
              <a:t>coloured </a:t>
            </a:r>
            <a:r>
              <a:rPr sz="3100" spc="-10" dirty="0">
                <a:solidFill>
                  <a:srgbClr val="FF0000"/>
                </a:solidFill>
                <a:latin typeface="Times New Roman"/>
                <a:cs typeface="Times New Roman"/>
              </a:rPr>
              <a:t>marbles</a:t>
            </a:r>
            <a:r>
              <a:rPr sz="3100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etc.</a:t>
            </a:r>
            <a:endParaRPr sz="3100">
              <a:latin typeface="Times New Roman"/>
              <a:cs typeface="Times New Roman"/>
            </a:endParaRPr>
          </a:p>
          <a:p>
            <a:pPr marL="326390" indent="-314325" algn="just">
              <a:lnSpc>
                <a:spcPct val="100000"/>
              </a:lnSpc>
              <a:spcBef>
                <a:spcPts val="690"/>
              </a:spcBef>
              <a:buClr>
                <a:srgbClr val="1CACE3"/>
              </a:buClr>
              <a:buSzPct val="96774"/>
              <a:buFont typeface="Wingdings"/>
              <a:buChar char=""/>
              <a:tabLst>
                <a:tab pos="327025" algn="l"/>
              </a:tabLst>
            </a:pPr>
            <a:r>
              <a:rPr sz="3100" dirty="0">
                <a:latin typeface="Times New Roman"/>
                <a:cs typeface="Times New Roman"/>
              </a:rPr>
              <a:t>This </a:t>
            </a:r>
            <a:r>
              <a:rPr sz="3100" spc="-10" dirty="0">
                <a:latin typeface="Times New Roman"/>
                <a:cs typeface="Times New Roman"/>
              </a:rPr>
              <a:t>style </a:t>
            </a:r>
            <a:r>
              <a:rPr sz="3100" dirty="0">
                <a:latin typeface="Times New Roman"/>
                <a:cs typeface="Times New Roman"/>
              </a:rPr>
              <a:t>of </a:t>
            </a:r>
            <a:r>
              <a:rPr sz="3100" spc="-15" dirty="0">
                <a:latin typeface="Times New Roman"/>
                <a:cs typeface="Times New Roman"/>
              </a:rPr>
              <a:t>Islamic </a:t>
            </a:r>
            <a:r>
              <a:rPr sz="3100" spc="-5" dirty="0">
                <a:latin typeface="Times New Roman"/>
                <a:cs typeface="Times New Roman"/>
              </a:rPr>
              <a:t>architecture called as </a:t>
            </a:r>
            <a:r>
              <a:rPr sz="3100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arcuate</a:t>
            </a:r>
            <a:r>
              <a:rPr sz="3100" i="1" spc="2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architecture</a:t>
            </a:r>
            <a:endParaRPr sz="3100">
              <a:latin typeface="Times New Roman"/>
              <a:cs typeface="Times New Roman"/>
            </a:endParaRPr>
          </a:p>
          <a:p>
            <a:pPr marL="104139" marR="52069" indent="-91440" algn="just">
              <a:lnSpc>
                <a:spcPts val="2980"/>
              </a:lnSpc>
              <a:spcBef>
                <a:spcPts val="1365"/>
              </a:spcBef>
              <a:buClr>
                <a:srgbClr val="1CACE3"/>
              </a:buClr>
              <a:buSzPct val="96774"/>
              <a:buFont typeface="Wingdings"/>
              <a:buChar char=""/>
              <a:tabLst>
                <a:tab pos="424815" algn="l"/>
              </a:tabLst>
            </a:pPr>
            <a:r>
              <a:rPr sz="3100" spc="-10" dirty="0">
                <a:latin typeface="Times New Roman"/>
                <a:cs typeface="Times New Roman"/>
              </a:rPr>
              <a:t>Before Muslims </a:t>
            </a:r>
            <a:r>
              <a:rPr sz="3100" dirty="0">
                <a:latin typeface="Times New Roman"/>
                <a:cs typeface="Times New Roman"/>
              </a:rPr>
              <a:t>the </a:t>
            </a:r>
            <a:r>
              <a:rPr sz="3100" spc="-5" dirty="0">
                <a:latin typeface="Times New Roman"/>
                <a:cs typeface="Times New Roman"/>
              </a:rPr>
              <a:t>style </a:t>
            </a:r>
            <a:r>
              <a:rPr sz="3100" dirty="0">
                <a:latin typeface="Times New Roman"/>
                <a:cs typeface="Times New Roman"/>
              </a:rPr>
              <a:t>of </a:t>
            </a:r>
            <a:r>
              <a:rPr sz="3100" spc="-5" dirty="0">
                <a:latin typeface="Times New Roman"/>
                <a:cs typeface="Times New Roman"/>
              </a:rPr>
              <a:t>architecture </a:t>
            </a:r>
            <a:r>
              <a:rPr sz="3100" spc="-10" dirty="0">
                <a:latin typeface="Times New Roman"/>
                <a:cs typeface="Times New Roman"/>
              </a:rPr>
              <a:t>was </a:t>
            </a:r>
            <a:r>
              <a:rPr sz="3100" dirty="0">
                <a:latin typeface="Times New Roman"/>
                <a:cs typeface="Times New Roman"/>
              </a:rPr>
              <a:t>the use of </a:t>
            </a:r>
            <a:r>
              <a:rPr sz="3100" dirty="0">
                <a:solidFill>
                  <a:srgbClr val="FF0000"/>
                </a:solidFill>
                <a:latin typeface="Times New Roman"/>
                <a:cs typeface="Times New Roman"/>
              </a:rPr>
              <a:t>pillars,  </a:t>
            </a:r>
            <a:r>
              <a:rPr sz="3100" spc="-5" dirty="0">
                <a:solidFill>
                  <a:srgbClr val="FF0000"/>
                </a:solidFill>
                <a:latin typeface="Times New Roman"/>
                <a:cs typeface="Times New Roman"/>
              </a:rPr>
              <a:t>Beam </a:t>
            </a:r>
            <a:r>
              <a:rPr sz="3100" dirty="0">
                <a:solidFill>
                  <a:srgbClr val="FF0000"/>
                </a:solidFill>
                <a:latin typeface="Times New Roman"/>
                <a:cs typeface="Times New Roman"/>
              </a:rPr>
              <a:t>(lintels), </a:t>
            </a:r>
            <a:r>
              <a:rPr sz="3100" spc="-10" dirty="0">
                <a:solidFill>
                  <a:srgbClr val="FF0000"/>
                </a:solidFill>
                <a:latin typeface="Times New Roman"/>
                <a:cs typeface="Times New Roman"/>
              </a:rPr>
              <a:t>pyramidal </a:t>
            </a:r>
            <a:r>
              <a:rPr sz="3100" dirty="0">
                <a:solidFill>
                  <a:srgbClr val="FF0000"/>
                </a:solidFill>
                <a:latin typeface="Times New Roman"/>
                <a:cs typeface="Times New Roman"/>
              </a:rPr>
              <a:t>towers </a:t>
            </a:r>
            <a:r>
              <a:rPr sz="3100" spc="-5" dirty="0">
                <a:latin typeface="Times New Roman"/>
                <a:cs typeface="Times New Roman"/>
              </a:rPr>
              <a:t>etc. </a:t>
            </a:r>
            <a:r>
              <a:rPr sz="3100" dirty="0">
                <a:latin typeface="Times New Roman"/>
                <a:cs typeface="Times New Roman"/>
              </a:rPr>
              <a:t>This </a:t>
            </a:r>
            <a:r>
              <a:rPr sz="3100" spc="-5" dirty="0">
                <a:latin typeface="Times New Roman"/>
                <a:cs typeface="Times New Roman"/>
              </a:rPr>
              <a:t>style is called</a:t>
            </a:r>
            <a:r>
              <a:rPr sz="3100" spc="130" dirty="0">
                <a:latin typeface="Times New Roman"/>
                <a:cs typeface="Times New Roman"/>
              </a:rPr>
              <a:t> </a:t>
            </a:r>
            <a:r>
              <a:rPr sz="3100" i="1" spc="-5" dirty="0">
                <a:latin typeface="Times New Roman"/>
                <a:cs typeface="Times New Roman"/>
              </a:rPr>
              <a:t>trabeate</a:t>
            </a:r>
            <a:endParaRPr sz="3100">
              <a:latin typeface="Times New Roman"/>
              <a:cs typeface="Times New Roman"/>
            </a:endParaRPr>
          </a:p>
          <a:p>
            <a:pPr marL="326390" indent="-314325">
              <a:lnSpc>
                <a:spcPct val="100000"/>
              </a:lnSpc>
              <a:spcBef>
                <a:spcPts val="670"/>
              </a:spcBef>
              <a:buClr>
                <a:srgbClr val="1CACE3"/>
              </a:buClr>
              <a:buSzPct val="96774"/>
              <a:buFont typeface="Wingdings"/>
              <a:buChar char=""/>
              <a:tabLst>
                <a:tab pos="327025" algn="l"/>
              </a:tabLst>
            </a:pPr>
            <a:r>
              <a:rPr sz="3100" dirty="0">
                <a:latin typeface="Times New Roman"/>
                <a:cs typeface="Times New Roman"/>
              </a:rPr>
              <a:t>The </a:t>
            </a:r>
            <a:r>
              <a:rPr sz="3100" spc="-10" dirty="0">
                <a:latin typeface="Times New Roman"/>
                <a:cs typeface="Times New Roman"/>
              </a:rPr>
              <a:t>Muslims </a:t>
            </a:r>
            <a:r>
              <a:rPr sz="3100" dirty="0">
                <a:latin typeface="Times New Roman"/>
                <a:cs typeface="Times New Roman"/>
              </a:rPr>
              <a:t>brought </a:t>
            </a:r>
            <a:r>
              <a:rPr sz="3100" spc="-20" dirty="0">
                <a:latin typeface="Times New Roman"/>
                <a:cs typeface="Times New Roman"/>
              </a:rPr>
              <a:t>many </a:t>
            </a:r>
            <a:r>
              <a:rPr sz="3100" spc="-5" dirty="0">
                <a:latin typeface="Times New Roman"/>
                <a:cs typeface="Times New Roman"/>
              </a:rPr>
              <a:t>scientific </a:t>
            </a:r>
            <a:r>
              <a:rPr sz="3100" spc="-10" dirty="0">
                <a:latin typeface="Times New Roman"/>
                <a:cs typeface="Times New Roman"/>
              </a:rPr>
              <a:t>methods </a:t>
            </a:r>
            <a:r>
              <a:rPr sz="3100" spc="-5" dirty="0">
                <a:latin typeface="Times New Roman"/>
                <a:cs typeface="Times New Roman"/>
              </a:rPr>
              <a:t>in</a:t>
            </a:r>
            <a:r>
              <a:rPr sz="3100" spc="17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architecture</a:t>
            </a:r>
            <a:endParaRPr sz="3100">
              <a:latin typeface="Times New Roman"/>
              <a:cs typeface="Times New Roman"/>
            </a:endParaRPr>
          </a:p>
          <a:p>
            <a:pPr marL="104139" marR="700405" indent="-91440">
              <a:lnSpc>
                <a:spcPts val="2980"/>
              </a:lnSpc>
              <a:spcBef>
                <a:spcPts val="1395"/>
              </a:spcBef>
              <a:buClr>
                <a:srgbClr val="1CACE3"/>
              </a:buClr>
              <a:buSzPct val="96774"/>
              <a:buFont typeface="Wingdings"/>
              <a:buChar char=""/>
              <a:tabLst>
                <a:tab pos="424815" algn="l"/>
              </a:tabLst>
            </a:pPr>
            <a:r>
              <a:rPr sz="3100" spc="-5" dirty="0">
                <a:latin typeface="Times New Roman"/>
                <a:cs typeface="Times New Roman"/>
              </a:rPr>
              <a:t>In the </a:t>
            </a:r>
            <a:r>
              <a:rPr sz="3100" dirty="0">
                <a:latin typeface="Times New Roman"/>
                <a:cs typeface="Times New Roman"/>
              </a:rPr>
              <a:t>beginning, the </a:t>
            </a:r>
            <a:r>
              <a:rPr sz="3100" spc="-10" dirty="0">
                <a:latin typeface="Times New Roman"/>
                <a:cs typeface="Times New Roman"/>
              </a:rPr>
              <a:t>Muslims mostly </a:t>
            </a:r>
            <a:r>
              <a:rPr sz="3100" spc="-5" dirty="0">
                <a:latin typeface="Times New Roman"/>
                <a:cs typeface="Times New Roman"/>
              </a:rPr>
              <a:t>followed Hindu </a:t>
            </a:r>
            <a:r>
              <a:rPr sz="3100" spc="-10" dirty="0">
                <a:latin typeface="Times New Roman"/>
                <a:cs typeface="Times New Roman"/>
              </a:rPr>
              <a:t>style  </a:t>
            </a:r>
            <a:r>
              <a:rPr sz="3100" spc="-5" dirty="0">
                <a:latin typeface="Times New Roman"/>
                <a:cs typeface="Times New Roman"/>
              </a:rPr>
              <a:t>with less influence </a:t>
            </a:r>
            <a:r>
              <a:rPr sz="3100" dirty="0">
                <a:latin typeface="Times New Roman"/>
                <a:cs typeface="Times New Roman"/>
              </a:rPr>
              <a:t>of </a:t>
            </a:r>
            <a:r>
              <a:rPr sz="3100" spc="-10" dirty="0">
                <a:latin typeface="Times New Roman"/>
                <a:cs typeface="Times New Roman"/>
              </a:rPr>
              <a:t>Islamic</a:t>
            </a:r>
            <a:r>
              <a:rPr sz="3100" spc="13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style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2307" y="5574283"/>
            <a:ext cx="100965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10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-75" dirty="0">
                <a:latin typeface="Times New Roman"/>
                <a:cs typeface="Times New Roman"/>
              </a:rPr>
              <a:t>m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01709" y="5574283"/>
            <a:ext cx="836294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5" dirty="0">
                <a:latin typeface="Times New Roman"/>
                <a:cs typeface="Times New Roman"/>
              </a:rPr>
              <a:t>Arch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36903" y="5574283"/>
            <a:ext cx="88138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375" dirty="0">
                <a:latin typeface="Times New Roman"/>
                <a:cs typeface="Times New Roman"/>
              </a:rPr>
              <a:t>V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u</a:t>
            </a:r>
            <a:r>
              <a:rPr sz="3200" spc="-5" dirty="0">
                <a:latin typeface="Times New Roman"/>
                <a:cs typeface="Times New Roman"/>
              </a:rPr>
              <a:t>lt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67383" y="960119"/>
            <a:ext cx="8708390" cy="4701540"/>
            <a:chOff x="1167383" y="960119"/>
            <a:chExt cx="8708390" cy="4701540"/>
          </a:xfrm>
        </p:grpSpPr>
        <p:sp>
          <p:nvSpPr>
            <p:cNvPr id="6" name="object 6"/>
            <p:cNvSpPr/>
            <p:nvPr/>
          </p:nvSpPr>
          <p:spPr>
            <a:xfrm>
              <a:off x="1167383" y="960119"/>
              <a:ext cx="8708136" cy="41300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90801" y="4573523"/>
              <a:ext cx="6855459" cy="1088390"/>
            </a:xfrm>
            <a:custGeom>
              <a:avLst/>
              <a:gdLst/>
              <a:ahLst/>
              <a:cxnLst/>
              <a:rect l="l" t="t" r="r" b="b"/>
              <a:pathLst>
                <a:path w="6855459" h="1088389">
                  <a:moveTo>
                    <a:pt x="760095" y="1087869"/>
                  </a:moveTo>
                  <a:lnTo>
                    <a:pt x="748157" y="1045044"/>
                  </a:lnTo>
                  <a:lnTo>
                    <a:pt x="737235" y="1005840"/>
                  </a:lnTo>
                  <a:lnTo>
                    <a:pt x="713638" y="1027163"/>
                  </a:lnTo>
                  <a:lnTo>
                    <a:pt x="9398" y="248666"/>
                  </a:lnTo>
                  <a:lnTo>
                    <a:pt x="0" y="257302"/>
                  </a:lnTo>
                  <a:lnTo>
                    <a:pt x="704227" y="1035672"/>
                  </a:lnTo>
                  <a:lnTo>
                    <a:pt x="680720" y="1056919"/>
                  </a:lnTo>
                  <a:lnTo>
                    <a:pt x="760095" y="1087869"/>
                  </a:lnTo>
                  <a:close/>
                </a:path>
                <a:path w="6855459" h="1088389">
                  <a:moveTo>
                    <a:pt x="4044823" y="1010539"/>
                  </a:moveTo>
                  <a:lnTo>
                    <a:pt x="4013073" y="1010539"/>
                  </a:lnTo>
                  <a:lnTo>
                    <a:pt x="4013073" y="0"/>
                  </a:lnTo>
                  <a:lnTo>
                    <a:pt x="4000373" y="0"/>
                  </a:lnTo>
                  <a:lnTo>
                    <a:pt x="4000373" y="1010539"/>
                  </a:lnTo>
                  <a:lnTo>
                    <a:pt x="3968623" y="1010539"/>
                  </a:lnTo>
                  <a:lnTo>
                    <a:pt x="4006723" y="1086675"/>
                  </a:lnTo>
                  <a:lnTo>
                    <a:pt x="4038498" y="1023175"/>
                  </a:lnTo>
                  <a:lnTo>
                    <a:pt x="4044823" y="1010539"/>
                  </a:lnTo>
                  <a:close/>
                </a:path>
                <a:path w="6855459" h="1088389">
                  <a:moveTo>
                    <a:pt x="6855079" y="1011682"/>
                  </a:moveTo>
                  <a:lnTo>
                    <a:pt x="6823329" y="1011682"/>
                  </a:lnTo>
                  <a:lnTo>
                    <a:pt x="6823329" y="252984"/>
                  </a:lnTo>
                  <a:lnTo>
                    <a:pt x="6810629" y="252984"/>
                  </a:lnTo>
                  <a:lnTo>
                    <a:pt x="6810629" y="1011682"/>
                  </a:lnTo>
                  <a:lnTo>
                    <a:pt x="6778879" y="1011682"/>
                  </a:lnTo>
                  <a:lnTo>
                    <a:pt x="6816979" y="1087869"/>
                  </a:lnTo>
                  <a:lnTo>
                    <a:pt x="6848729" y="1024369"/>
                  </a:lnTo>
                  <a:lnTo>
                    <a:pt x="6855079" y="1011682"/>
                  </a:lnTo>
                  <a:close/>
                </a:path>
              </a:pathLst>
            </a:custGeom>
            <a:solidFill>
              <a:srgbClr val="1CAC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8439" y="5163058"/>
            <a:ext cx="280924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765" dirty="0">
                <a:solidFill>
                  <a:srgbClr val="FF0000"/>
                </a:solidFill>
                <a:latin typeface="Arial"/>
                <a:cs typeface="Arial"/>
              </a:rPr>
              <a:t>ARABIC</a:t>
            </a:r>
            <a:r>
              <a:rPr sz="3200" spc="-7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795" dirty="0">
                <a:solidFill>
                  <a:srgbClr val="FF0000"/>
                </a:solidFill>
                <a:latin typeface="Arial"/>
                <a:cs typeface="Arial"/>
              </a:rPr>
              <a:t>CALLIGRAPHY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37013" y="5163058"/>
            <a:ext cx="178816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660" dirty="0">
                <a:solidFill>
                  <a:srgbClr val="FF0000"/>
                </a:solidFill>
                <a:latin typeface="Arial"/>
                <a:cs typeface="Arial"/>
              </a:rPr>
              <a:t>INLAY</a:t>
            </a:r>
            <a:r>
              <a:rPr sz="3200" spc="-5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15" dirty="0">
                <a:solidFill>
                  <a:srgbClr val="FF0000"/>
                </a:solidFill>
                <a:latin typeface="Arial"/>
                <a:cs typeface="Arial"/>
              </a:rPr>
              <a:t>WORKS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6759" y="950975"/>
            <a:ext cx="5547360" cy="4072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04888" y="1280160"/>
            <a:ext cx="4032504" cy="3730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3691" y="4397383"/>
            <a:ext cx="7221855" cy="117919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4692015">
              <a:lnSpc>
                <a:spcPct val="100000"/>
              </a:lnSpc>
              <a:spcBef>
                <a:spcPts val="985"/>
              </a:spcBef>
            </a:pPr>
            <a:r>
              <a:rPr sz="2800" b="1" spc="-110" dirty="0">
                <a:solidFill>
                  <a:srgbClr val="FF0000"/>
                </a:solidFill>
                <a:latin typeface="Trebuchet MS"/>
                <a:cs typeface="Trebuchet MS"/>
              </a:rPr>
              <a:t>Pyramidal</a:t>
            </a:r>
            <a:r>
              <a:rPr sz="2800" b="1" spc="-18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spc="-254" dirty="0">
                <a:solidFill>
                  <a:srgbClr val="FF0000"/>
                </a:solidFill>
                <a:latin typeface="Trebuchet MS"/>
                <a:cs typeface="Trebuchet MS"/>
              </a:rPr>
              <a:t>Tower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3200" b="1" spc="-135" dirty="0">
                <a:solidFill>
                  <a:srgbClr val="FF0000"/>
                </a:solidFill>
                <a:latin typeface="Trebuchet MS"/>
                <a:cs typeface="Trebuchet MS"/>
              </a:rPr>
              <a:t>Pillars </a:t>
            </a:r>
            <a:r>
              <a:rPr sz="3200" b="1" spc="-130" dirty="0">
                <a:solidFill>
                  <a:srgbClr val="FF0000"/>
                </a:solidFill>
                <a:latin typeface="Trebuchet MS"/>
                <a:cs typeface="Trebuchet MS"/>
              </a:rPr>
              <a:t>and</a:t>
            </a:r>
            <a:r>
              <a:rPr sz="3200" b="1" spc="-1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3200" b="1" spc="-225" dirty="0">
                <a:solidFill>
                  <a:srgbClr val="FF0000"/>
                </a:solidFill>
                <a:latin typeface="Trebuchet MS"/>
                <a:cs typeface="Trebuchet MS"/>
              </a:rPr>
              <a:t>Lintels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6280" y="688848"/>
            <a:ext cx="4108704" cy="4255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4959" y="847344"/>
            <a:ext cx="4571999" cy="37520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5" y="425907"/>
            <a:ext cx="9891395" cy="200660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03505" marR="35560" indent="-91440">
              <a:lnSpc>
                <a:spcPts val="3460"/>
              </a:lnSpc>
              <a:spcBef>
                <a:spcPts val="525"/>
              </a:spcBef>
              <a:buClr>
                <a:srgbClr val="1CACE3"/>
              </a:buClr>
              <a:buFont typeface="Wingdings"/>
              <a:buChar char=""/>
              <a:tabLst>
                <a:tab pos="436880" algn="l"/>
              </a:tabLst>
            </a:pPr>
            <a:r>
              <a:rPr sz="3200" dirty="0">
                <a:latin typeface="Times New Roman"/>
                <a:cs typeface="Times New Roman"/>
              </a:rPr>
              <a:t>Before </a:t>
            </a:r>
            <a:r>
              <a:rPr sz="3200" spc="-5" dirty="0">
                <a:latin typeface="Times New Roman"/>
                <a:cs typeface="Times New Roman"/>
              </a:rPr>
              <a:t>establishing India, the </a:t>
            </a:r>
            <a:r>
              <a:rPr sz="3200" spc="-15" dirty="0">
                <a:latin typeface="Times New Roman"/>
                <a:cs typeface="Times New Roman"/>
              </a:rPr>
              <a:t>Islamic </a:t>
            </a:r>
            <a:r>
              <a:rPr sz="3200" spc="-5" dirty="0">
                <a:latin typeface="Times New Roman"/>
                <a:cs typeface="Times New Roman"/>
              </a:rPr>
              <a:t>Architecture </a:t>
            </a:r>
            <a:r>
              <a:rPr sz="3200" spc="-10" dirty="0">
                <a:latin typeface="Times New Roman"/>
                <a:cs typeface="Times New Roman"/>
              </a:rPr>
              <a:t>were  </a:t>
            </a:r>
            <a:r>
              <a:rPr sz="3200" spc="-5" dirty="0">
                <a:latin typeface="Times New Roman"/>
                <a:cs typeface="Times New Roman"/>
              </a:rPr>
              <a:t>already passed through the countries of </a:t>
            </a:r>
            <a:r>
              <a:rPr sz="3200" spc="-10" dirty="0">
                <a:latin typeface="Times New Roman"/>
                <a:cs typeface="Times New Roman"/>
              </a:rPr>
              <a:t>Iran, Iraq </a:t>
            </a:r>
            <a:r>
              <a:rPr sz="3200" spc="-5" dirty="0">
                <a:latin typeface="Times New Roman"/>
                <a:cs typeface="Times New Roman"/>
              </a:rPr>
              <a:t>and</a:t>
            </a:r>
            <a:r>
              <a:rPr sz="3200" spc="1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Egypt</a:t>
            </a:r>
            <a:endParaRPr sz="3200">
              <a:latin typeface="Times New Roman"/>
              <a:cs typeface="Times New Roman"/>
            </a:endParaRPr>
          </a:p>
          <a:p>
            <a:pPr marL="103505" marR="5080" indent="-91440">
              <a:lnSpc>
                <a:spcPts val="3460"/>
              </a:lnSpc>
              <a:spcBef>
                <a:spcPts val="1390"/>
              </a:spcBef>
              <a:buClr>
                <a:srgbClr val="1CACE3"/>
              </a:buClr>
              <a:buFont typeface="Wingdings"/>
              <a:buChar char=""/>
              <a:tabLst>
                <a:tab pos="335915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difference was in India the buildings were constructed  with typical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0000"/>
                </a:solidFill>
                <a:latin typeface="Times New Roman"/>
                <a:cs typeface="Times New Roman"/>
              </a:rPr>
              <a:t>mortar-masonry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73040" y="2932320"/>
            <a:ext cx="5522144" cy="3292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172" y="382094"/>
            <a:ext cx="9776460" cy="462026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5095">
              <a:lnSpc>
                <a:spcPct val="100000"/>
              </a:lnSpc>
              <a:spcBef>
                <a:spcPts val="1175"/>
              </a:spcBef>
            </a:pPr>
            <a:r>
              <a:rPr sz="32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Nature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and </a:t>
            </a:r>
            <a:r>
              <a:rPr sz="32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Features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Islamic </a:t>
            </a:r>
            <a:r>
              <a:rPr sz="32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Architecture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32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India</a:t>
            </a:r>
            <a:endParaRPr sz="3200">
              <a:latin typeface="Times New Roman"/>
              <a:cs typeface="Times New Roman"/>
            </a:endParaRPr>
          </a:p>
          <a:p>
            <a:pPr marL="104139" marR="5080" indent="-91440">
              <a:lnSpc>
                <a:spcPts val="3460"/>
              </a:lnSpc>
              <a:spcBef>
                <a:spcPts val="1515"/>
              </a:spcBef>
              <a:buClr>
                <a:srgbClr val="1CACE3"/>
              </a:buClr>
              <a:buFont typeface="Wingdings"/>
              <a:buChar char=""/>
              <a:tabLst>
                <a:tab pos="43053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15" dirty="0">
                <a:latin typeface="Times New Roman"/>
                <a:cs typeface="Times New Roman"/>
              </a:rPr>
              <a:t>Islamic </a:t>
            </a:r>
            <a:r>
              <a:rPr sz="3200" spc="-5" dirty="0">
                <a:latin typeface="Times New Roman"/>
                <a:cs typeface="Times New Roman"/>
              </a:rPr>
              <a:t>Architecture in India </a:t>
            </a:r>
            <a:r>
              <a:rPr sz="3200" spc="-15" dirty="0">
                <a:latin typeface="Times New Roman"/>
                <a:cs typeface="Times New Roman"/>
              </a:rPr>
              <a:t>mainly </a:t>
            </a:r>
            <a:r>
              <a:rPr sz="3200" spc="-5" dirty="0">
                <a:latin typeface="Times New Roman"/>
                <a:cs typeface="Times New Roman"/>
              </a:rPr>
              <a:t>categorized into  two</a:t>
            </a:r>
            <a:endParaRPr sz="3200">
              <a:latin typeface="Times New Roman"/>
              <a:cs typeface="Times New Roman"/>
            </a:endParaRPr>
          </a:p>
          <a:p>
            <a:pPr marL="722630" lvl="1" indent="-405765">
              <a:lnSpc>
                <a:spcPct val="100000"/>
              </a:lnSpc>
              <a:spcBef>
                <a:spcPts val="955"/>
              </a:spcBef>
              <a:buAutoNum type="arabicPeriod"/>
              <a:tabLst>
                <a:tab pos="723265" algn="l"/>
              </a:tabLst>
            </a:pPr>
            <a:r>
              <a:rPr sz="3200" spc="-5" dirty="0">
                <a:latin typeface="Times New Roman"/>
                <a:cs typeface="Times New Roman"/>
              </a:rPr>
              <a:t>Religious </a:t>
            </a:r>
            <a:r>
              <a:rPr sz="3200" spc="-10" dirty="0">
                <a:latin typeface="Times New Roman"/>
                <a:cs typeface="Times New Roman"/>
              </a:rPr>
              <a:t>Arctre </a:t>
            </a:r>
            <a:r>
              <a:rPr sz="3200" spc="-5" dirty="0">
                <a:latin typeface="Times New Roman"/>
                <a:cs typeface="Times New Roman"/>
              </a:rPr>
              <a:t>. </a:t>
            </a:r>
            <a:r>
              <a:rPr sz="3200" spc="-15" dirty="0">
                <a:latin typeface="Times New Roman"/>
                <a:cs typeface="Times New Roman"/>
              </a:rPr>
              <a:t>Example: </a:t>
            </a:r>
            <a:r>
              <a:rPr sz="3200" spc="-5" dirty="0">
                <a:latin typeface="Times New Roman"/>
                <a:cs typeface="Times New Roman"/>
              </a:rPr>
              <a:t>Mosques and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Tombs</a:t>
            </a:r>
            <a:endParaRPr sz="3200">
              <a:latin typeface="Times New Roman"/>
              <a:cs typeface="Times New Roman"/>
            </a:endParaRPr>
          </a:p>
          <a:p>
            <a:pPr marL="825500" lvl="1" indent="-408305">
              <a:lnSpc>
                <a:spcPct val="100000"/>
              </a:lnSpc>
              <a:spcBef>
                <a:spcPts val="1035"/>
              </a:spcBef>
              <a:buAutoNum type="arabicPeriod"/>
              <a:tabLst>
                <a:tab pos="826135" algn="l"/>
              </a:tabLst>
            </a:pPr>
            <a:r>
              <a:rPr sz="3200" spc="-5" dirty="0">
                <a:latin typeface="Times New Roman"/>
                <a:cs typeface="Times New Roman"/>
              </a:rPr>
              <a:t>Secular </a:t>
            </a:r>
            <a:r>
              <a:rPr sz="3200" spc="-10" dirty="0">
                <a:latin typeface="Times New Roman"/>
                <a:cs typeface="Times New Roman"/>
              </a:rPr>
              <a:t>Arctre. </a:t>
            </a:r>
            <a:r>
              <a:rPr sz="3200" spc="-5" dirty="0">
                <a:latin typeface="Times New Roman"/>
                <a:cs typeface="Times New Roman"/>
              </a:rPr>
              <a:t>Palaces,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Forts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527685" algn="l"/>
              </a:tabLst>
            </a:pPr>
            <a:r>
              <a:rPr sz="3200" b="1" dirty="0">
                <a:solidFill>
                  <a:srgbClr val="1CACE3"/>
                </a:solidFill>
                <a:latin typeface="Times New Roman"/>
                <a:cs typeface="Times New Roman"/>
              </a:rPr>
              <a:t>1.	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Religious</a:t>
            </a:r>
            <a:r>
              <a:rPr sz="3200" b="1" spc="-1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Architecture</a:t>
            </a:r>
            <a:endParaRPr sz="3200">
              <a:latin typeface="Times New Roman"/>
              <a:cs typeface="Times New Roman"/>
            </a:endParaRPr>
          </a:p>
          <a:p>
            <a:pPr marL="104139" marR="213360" indent="-91440">
              <a:lnSpc>
                <a:spcPts val="3460"/>
              </a:lnSpc>
              <a:spcBef>
                <a:spcPts val="1445"/>
              </a:spcBef>
              <a:buClr>
                <a:srgbClr val="1CACE3"/>
              </a:buClr>
              <a:buFont typeface="Wingdings"/>
              <a:buChar char=""/>
              <a:tabLst>
                <a:tab pos="43688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religious architecture </a:t>
            </a:r>
            <a:r>
              <a:rPr sz="3200" spc="-15" dirty="0">
                <a:latin typeface="Times New Roman"/>
                <a:cs typeface="Times New Roman"/>
              </a:rPr>
              <a:t>mainly </a:t>
            </a:r>
            <a:r>
              <a:rPr sz="3200" spc="-5" dirty="0">
                <a:latin typeface="Times New Roman"/>
                <a:cs typeface="Times New Roman"/>
              </a:rPr>
              <a:t>includes Mosques and  </a:t>
            </a:r>
            <a:r>
              <a:rPr sz="3200" spc="-65" dirty="0">
                <a:latin typeface="Times New Roman"/>
                <a:cs typeface="Times New Roman"/>
              </a:rPr>
              <a:t>Tombs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(Dargha)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208" y="468632"/>
            <a:ext cx="9394190" cy="556069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705"/>
              </a:spcBef>
            </a:pPr>
            <a:r>
              <a:rPr sz="32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Mosques</a:t>
            </a:r>
            <a:r>
              <a:rPr sz="3200" b="1" u="heavy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(Masjids)</a:t>
            </a:r>
            <a:endParaRPr sz="3200">
              <a:latin typeface="Times New Roman"/>
              <a:cs typeface="Times New Roman"/>
            </a:endParaRPr>
          </a:p>
          <a:p>
            <a:pPr marL="448309" indent="-436245">
              <a:lnSpc>
                <a:spcPct val="100000"/>
              </a:lnSpc>
              <a:spcBef>
                <a:spcPts val="600"/>
              </a:spcBef>
              <a:buClr>
                <a:srgbClr val="1CACE3"/>
              </a:buClr>
              <a:buFont typeface="Wingdings"/>
              <a:buChar char=""/>
              <a:tabLst>
                <a:tab pos="448945" algn="l"/>
              </a:tabLst>
            </a:pPr>
            <a:r>
              <a:rPr sz="3200" spc="-10" dirty="0">
                <a:latin typeface="Times New Roman"/>
                <a:cs typeface="Times New Roman"/>
              </a:rPr>
              <a:t>A </a:t>
            </a:r>
            <a:r>
              <a:rPr sz="3200" spc="-15" dirty="0">
                <a:latin typeface="Times New Roman"/>
                <a:cs typeface="Times New Roman"/>
              </a:rPr>
              <a:t>mosque </a:t>
            </a:r>
            <a:r>
              <a:rPr sz="3200" spc="-5" dirty="0">
                <a:latin typeface="Times New Roman"/>
                <a:cs typeface="Times New Roman"/>
              </a:rPr>
              <a:t>or Masjid is a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place of worship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sz="32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0000"/>
                </a:solidFill>
                <a:latin typeface="Times New Roman"/>
                <a:cs typeface="Times New Roman"/>
              </a:rPr>
              <a:t>Muslims</a:t>
            </a:r>
            <a:endParaRPr sz="3200">
              <a:latin typeface="Times New Roman"/>
              <a:cs typeface="Times New Roman"/>
            </a:endParaRPr>
          </a:p>
          <a:p>
            <a:pPr marL="104139" marR="240665" indent="-92075">
              <a:lnSpc>
                <a:spcPts val="3070"/>
              </a:lnSpc>
              <a:spcBef>
                <a:spcPts val="1395"/>
              </a:spcBef>
              <a:buClr>
                <a:srgbClr val="1CACE3"/>
              </a:buClr>
              <a:buFont typeface="Wingdings"/>
              <a:buChar char=""/>
              <a:tabLst>
                <a:tab pos="33655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Mosques represent </a:t>
            </a:r>
            <a:r>
              <a:rPr sz="3200" spc="-15" dirty="0">
                <a:latin typeface="Times New Roman"/>
                <a:cs typeface="Times New Roman"/>
              </a:rPr>
              <a:t>simple </a:t>
            </a:r>
            <a:r>
              <a:rPr sz="3200" spc="-5" dirty="0">
                <a:latin typeface="Times New Roman"/>
                <a:cs typeface="Times New Roman"/>
              </a:rPr>
              <a:t>form of </a:t>
            </a:r>
            <a:r>
              <a:rPr sz="3200" spc="-15" dirty="0">
                <a:latin typeface="Times New Roman"/>
                <a:cs typeface="Times New Roman"/>
              </a:rPr>
              <a:t>Islamic </a:t>
            </a:r>
            <a:r>
              <a:rPr sz="3200" spc="-5" dirty="0">
                <a:latin typeface="Times New Roman"/>
                <a:cs typeface="Times New Roman"/>
              </a:rPr>
              <a:t>artistic  style</a:t>
            </a:r>
            <a:endParaRPr sz="3200">
              <a:latin typeface="Times New Roman"/>
              <a:cs typeface="Times New Roman"/>
            </a:endParaRPr>
          </a:p>
          <a:p>
            <a:pPr marL="104139" marR="111125" indent="-92075">
              <a:lnSpc>
                <a:spcPts val="3080"/>
              </a:lnSpc>
              <a:spcBef>
                <a:spcPts val="1415"/>
              </a:spcBef>
              <a:buClr>
                <a:srgbClr val="1CACE3"/>
              </a:buClr>
              <a:buFont typeface="Wingdings"/>
              <a:buChar char=""/>
              <a:tabLst>
                <a:tab pos="33655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10" dirty="0">
                <a:latin typeface="Times New Roman"/>
                <a:cs typeface="Times New Roman"/>
              </a:rPr>
              <a:t>mosques </a:t>
            </a:r>
            <a:r>
              <a:rPr sz="3200" dirty="0">
                <a:latin typeface="Times New Roman"/>
                <a:cs typeface="Times New Roman"/>
              </a:rPr>
              <a:t>having </a:t>
            </a:r>
            <a:r>
              <a:rPr sz="3200" spc="-5" dirty="0">
                <a:latin typeface="Times New Roman"/>
                <a:cs typeface="Times New Roman"/>
              </a:rPr>
              <a:t>an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open courtyard, surrounded by  pillared verandah crowned with a</a:t>
            </a:r>
            <a:r>
              <a:rPr sz="32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dome</a:t>
            </a:r>
            <a:r>
              <a:rPr sz="3200" spc="-1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430530" indent="-418465">
              <a:lnSpc>
                <a:spcPct val="100000"/>
              </a:lnSpc>
              <a:spcBef>
                <a:spcPts val="645"/>
              </a:spcBef>
              <a:buClr>
                <a:srgbClr val="1CACE3"/>
              </a:buClr>
              <a:buFont typeface="Wingdings"/>
              <a:buChar char=""/>
              <a:tabLst>
                <a:tab pos="431165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i="1" dirty="0">
                <a:solidFill>
                  <a:srgbClr val="FF0000"/>
                </a:solidFill>
                <a:latin typeface="Times New Roman"/>
                <a:cs typeface="Times New Roman"/>
              </a:rPr>
              <a:t>Mihrab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indicates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direction of ‘qibla’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-19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prayer</a:t>
            </a:r>
            <a:endParaRPr sz="3200">
              <a:latin typeface="Times New Roman"/>
              <a:cs typeface="Times New Roman"/>
            </a:endParaRPr>
          </a:p>
          <a:p>
            <a:pPr marL="335915" indent="-323850">
              <a:lnSpc>
                <a:spcPts val="3454"/>
              </a:lnSpc>
              <a:spcBef>
                <a:spcPts val="625"/>
              </a:spcBef>
              <a:buClr>
                <a:srgbClr val="1CACE3"/>
              </a:buClr>
              <a:buFont typeface="Wingdings"/>
              <a:buChar char=""/>
              <a:tabLst>
                <a:tab pos="336550" algn="l"/>
              </a:tabLst>
            </a:pPr>
            <a:r>
              <a:rPr sz="3200" spc="-5" dirty="0">
                <a:latin typeface="Times New Roman"/>
                <a:cs typeface="Times New Roman"/>
              </a:rPr>
              <a:t>In the right of the </a:t>
            </a:r>
            <a:r>
              <a:rPr sz="3200" i="1" spc="-5" dirty="0">
                <a:latin typeface="Times New Roman"/>
                <a:cs typeface="Times New Roman"/>
              </a:rPr>
              <a:t>mihrab </a:t>
            </a:r>
            <a:r>
              <a:rPr sz="3200" spc="-5" dirty="0">
                <a:latin typeface="Times New Roman"/>
                <a:cs typeface="Times New Roman"/>
              </a:rPr>
              <a:t>stands the </a:t>
            </a:r>
            <a:r>
              <a:rPr sz="3200" i="1" spc="-5" dirty="0">
                <a:latin typeface="Times New Roman"/>
                <a:cs typeface="Times New Roman"/>
              </a:rPr>
              <a:t>mimber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pulpit</a:t>
            </a:r>
            <a:endParaRPr sz="3200">
              <a:latin typeface="Times New Roman"/>
              <a:cs typeface="Times New Roman"/>
            </a:endParaRPr>
          </a:p>
          <a:p>
            <a:pPr marL="104139">
              <a:lnSpc>
                <a:spcPts val="3454"/>
              </a:lnSpc>
            </a:pPr>
            <a:r>
              <a:rPr sz="3200" spc="-5" dirty="0">
                <a:latin typeface="Times New Roman"/>
                <a:cs typeface="Times New Roman"/>
              </a:rPr>
              <a:t>where </a:t>
            </a:r>
            <a:r>
              <a:rPr sz="3200" spc="-20" dirty="0">
                <a:latin typeface="Times New Roman"/>
                <a:cs typeface="Times New Roman"/>
              </a:rPr>
              <a:t>Imam </a:t>
            </a:r>
            <a:r>
              <a:rPr sz="3200" spc="-5" dirty="0">
                <a:latin typeface="Times New Roman"/>
                <a:cs typeface="Times New Roman"/>
              </a:rPr>
              <a:t>preside over the</a:t>
            </a:r>
            <a:r>
              <a:rPr sz="3200" spc="1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proceedings</a:t>
            </a:r>
            <a:endParaRPr sz="3200">
              <a:latin typeface="Times New Roman"/>
              <a:cs typeface="Times New Roman"/>
            </a:endParaRPr>
          </a:p>
          <a:p>
            <a:pPr marL="104139" marR="240029" indent="-92075">
              <a:lnSpc>
                <a:spcPct val="80000"/>
              </a:lnSpc>
              <a:spcBef>
                <a:spcPts val="1420"/>
              </a:spcBef>
              <a:buClr>
                <a:srgbClr val="1CACE3"/>
              </a:buClr>
              <a:buFont typeface="Wingdings"/>
              <a:buChar char=""/>
              <a:tabLst>
                <a:tab pos="436880" algn="l"/>
              </a:tabLst>
            </a:pPr>
            <a:r>
              <a:rPr sz="3200" spc="-20" dirty="0">
                <a:latin typeface="Times New Roman"/>
                <a:cs typeface="Times New Roman"/>
              </a:rPr>
              <a:t>Large </a:t>
            </a:r>
            <a:r>
              <a:rPr sz="3200" spc="-15" dirty="0">
                <a:latin typeface="Times New Roman"/>
                <a:cs typeface="Times New Roman"/>
              </a:rPr>
              <a:t>masjids </a:t>
            </a:r>
            <a:r>
              <a:rPr sz="3200" spc="-5" dirty="0">
                <a:latin typeface="Times New Roman"/>
                <a:cs typeface="Times New Roman"/>
              </a:rPr>
              <a:t>which have </a:t>
            </a:r>
            <a:r>
              <a:rPr sz="3200" spc="-10" dirty="0">
                <a:latin typeface="Times New Roman"/>
                <a:cs typeface="Times New Roman"/>
              </a:rPr>
              <a:t>Friday prayers </a:t>
            </a:r>
            <a:r>
              <a:rPr sz="3200" spc="-5" dirty="0">
                <a:latin typeface="Times New Roman"/>
                <a:cs typeface="Times New Roman"/>
              </a:rPr>
              <a:t>called </a:t>
            </a:r>
            <a:r>
              <a:rPr sz="3200" spc="-20" dirty="0">
                <a:latin typeface="Times New Roman"/>
                <a:cs typeface="Times New Roman"/>
              </a:rPr>
              <a:t>Jama  </a:t>
            </a:r>
            <a:r>
              <a:rPr sz="3200" spc="-5" dirty="0">
                <a:latin typeface="Times New Roman"/>
                <a:cs typeface="Times New Roman"/>
              </a:rPr>
              <a:t>Masjid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590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Secular Architecture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MUHAMMED KABEER CP</dc:creator>
  <cp:lastModifiedBy>Muhammed Kabeer CP</cp:lastModifiedBy>
  <cp:revision>3</cp:revision>
  <dcterms:created xsi:type="dcterms:W3CDTF">2021-01-29T05:44:50Z</dcterms:created>
  <dcterms:modified xsi:type="dcterms:W3CDTF">2021-01-29T07:26:39Z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2021-01-29T00:00:00Z</vt:filetime>
  </property>
</Properties>
</file>