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DDC3C-DF6E-444C-A691-286291A256BC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3CE5F-464E-401F-B20F-177098A40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1C77-8FA5-44BC-9FCB-A3C30AF48796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0CE6-37EB-4C75-98AB-544637231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1C77-8FA5-44BC-9FCB-A3C30AF48796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0CE6-37EB-4C75-98AB-544637231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1C77-8FA5-44BC-9FCB-A3C30AF48796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0CE6-37EB-4C75-98AB-544637231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1C77-8FA5-44BC-9FCB-A3C30AF48796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0CE6-37EB-4C75-98AB-544637231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1C77-8FA5-44BC-9FCB-A3C30AF48796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0CE6-37EB-4C75-98AB-544637231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1C77-8FA5-44BC-9FCB-A3C30AF48796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0CE6-37EB-4C75-98AB-544637231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1C77-8FA5-44BC-9FCB-A3C30AF48796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0CE6-37EB-4C75-98AB-544637231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1C77-8FA5-44BC-9FCB-A3C30AF48796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0CE6-37EB-4C75-98AB-544637231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1C77-8FA5-44BC-9FCB-A3C30AF48796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0CE6-37EB-4C75-98AB-544637231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1C77-8FA5-44BC-9FCB-A3C30AF48796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0CE6-37EB-4C75-98AB-544637231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1C77-8FA5-44BC-9FCB-A3C30AF48796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2B0CE6-37EB-4C75-98AB-544637231D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3C1C77-8FA5-44BC-9FCB-A3C30AF48796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2B0CE6-37EB-4C75-98AB-544637231D2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>
                <a:solidFill>
                  <a:srgbClr val="FF0000"/>
                </a:solidFill>
                <a:latin typeface="Algerian" pitchFamily="82" charset="0"/>
              </a:rPr>
              <a:t>    </a:t>
            </a:r>
            <a:r>
              <a:rPr lang="en-US" sz="6600" dirty="0" smtClean="0">
                <a:solidFill>
                  <a:srgbClr val="FF0000"/>
                </a:solidFill>
                <a:latin typeface="Constantia" pitchFamily="18" charset="0"/>
              </a:rPr>
              <a:t>Real </a:t>
            </a:r>
            <a:r>
              <a:rPr lang="en-US" sz="6600" dirty="0" smtClean="0">
                <a:solidFill>
                  <a:srgbClr val="FF0000"/>
                </a:solidFill>
                <a:latin typeface="Constantia" pitchFamily="18" charset="0"/>
              </a:rPr>
              <a:t>Analysis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latin typeface="Constantia" pitchFamily="18" charset="0"/>
              </a:rPr>
              <a:t>                                       </a:t>
            </a:r>
            <a:r>
              <a:rPr lang="en-US" sz="3600" dirty="0" err="1" smtClean="0">
                <a:solidFill>
                  <a:srgbClr val="FF0000"/>
                </a:solidFill>
                <a:latin typeface="Constantia" pitchFamily="18" charset="0"/>
              </a:rPr>
              <a:t>Ms.A.Benazir</a:t>
            </a:r>
            <a:endParaRPr lang="en-US" sz="3600" dirty="0" smtClean="0">
              <a:solidFill>
                <a:srgbClr val="FF0000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Algerian" pitchFamily="82" charset="0"/>
              </a:rPr>
              <a:t>          </a:t>
            </a:r>
            <a:r>
              <a:rPr lang="en-US" sz="3600" dirty="0" smtClean="0">
                <a:solidFill>
                  <a:srgbClr val="FF0000"/>
                </a:solidFill>
              </a:rPr>
              <a:t>Assistant Professor of Mathematics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                     Department </a:t>
            </a:r>
            <a:r>
              <a:rPr lang="en-US" sz="3600" dirty="0" smtClean="0">
                <a:solidFill>
                  <a:srgbClr val="FF0000"/>
                </a:solidFill>
              </a:rPr>
              <a:t>of Mathematics,</a:t>
            </a:r>
            <a:r>
              <a:rPr lang="en-US" sz="36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</a:p>
          <a:p>
            <a:pPr>
              <a:buNone/>
            </a:pPr>
            <a:r>
              <a:rPr lang="en-US" sz="3600" smtClean="0">
                <a:solidFill>
                  <a:srgbClr val="FF0000"/>
                </a:solidFill>
                <a:latin typeface="Algerian" pitchFamily="82" charset="0"/>
              </a:rPr>
              <a:t>     </a:t>
            </a:r>
            <a:r>
              <a:rPr lang="en-US" sz="3600" smtClean="0">
                <a:solidFill>
                  <a:srgbClr val="FF0000"/>
                </a:solidFill>
                <a:latin typeface="Algerian" pitchFamily="82" charset="0"/>
              </a:rPr>
              <a:t>   </a:t>
            </a:r>
            <a:r>
              <a:rPr lang="en-US" sz="3600" smtClean="0">
                <a:solidFill>
                  <a:srgbClr val="FF0000"/>
                </a:solidFill>
              </a:rPr>
              <a:t>Hajee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Karutha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Rowther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Howdia</a:t>
            </a:r>
            <a:r>
              <a:rPr lang="en-US" sz="3600" dirty="0" smtClean="0">
                <a:solidFill>
                  <a:srgbClr val="FF0000"/>
                </a:solidFill>
              </a:rPr>
              <a:t> College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  <a:r>
              <a:rPr lang="en-US" sz="3600" dirty="0" smtClean="0">
                <a:solidFill>
                  <a:srgbClr val="FF0000"/>
                </a:solidFill>
                <a:latin typeface="Algerian" pitchFamily="82" charset="0"/>
              </a:rPr>
              <a:t>            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000" b="1" dirty="0" smtClean="0">
              <a:solidFill>
                <a:srgbClr val="FF0000"/>
              </a:solidFill>
              <a:latin typeface="Algerian" pitchFamily="82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Algerian" pitchFamily="82" charset="0"/>
              </a:rPr>
              <a:t>Corollary: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          dim R</a:t>
            </a:r>
            <a:r>
              <a:rPr lang="en-US" dirty="0" smtClean="0">
                <a:latin typeface="Calibri"/>
                <a:cs typeface="Calibri"/>
              </a:rPr>
              <a:t>ⁿ = n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7030A0"/>
                </a:solidFill>
                <a:latin typeface="Algerian" pitchFamily="82" charset="0"/>
              </a:rPr>
              <a:t>Proof: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7030A0"/>
                </a:solidFill>
                <a:latin typeface="Algerian" pitchFamily="82" charset="0"/>
              </a:rPr>
              <a:t>       </a:t>
            </a:r>
            <a:r>
              <a:rPr lang="en-US" dirty="0" smtClean="0">
                <a:latin typeface="Baskerville Old Face" pitchFamily="18" charset="0"/>
              </a:rPr>
              <a:t>Since {e</a:t>
            </a:r>
            <a:r>
              <a:rPr lang="en-US" sz="1400" dirty="0" smtClean="0">
                <a:latin typeface="Baskerville Old Face" pitchFamily="18" charset="0"/>
              </a:rPr>
              <a:t>1</a:t>
            </a:r>
            <a:r>
              <a:rPr lang="en-US" dirty="0" smtClean="0">
                <a:latin typeface="Baskerville Old Face" pitchFamily="18" charset="0"/>
              </a:rPr>
              <a:t>,e</a:t>
            </a:r>
            <a:r>
              <a:rPr lang="en-US" sz="1400" dirty="0" smtClean="0">
                <a:latin typeface="Baskerville Old Face" pitchFamily="18" charset="0"/>
              </a:rPr>
              <a:t>2</a:t>
            </a:r>
            <a:r>
              <a:rPr lang="en-US" dirty="0" smtClean="0">
                <a:latin typeface="Baskerville Old Face" pitchFamily="18" charset="0"/>
              </a:rPr>
              <a:t>,…..e</a:t>
            </a:r>
            <a:r>
              <a:rPr lang="en-US" sz="1400" dirty="0" smtClean="0">
                <a:latin typeface="Baskerville Old Face" pitchFamily="18" charset="0"/>
              </a:rPr>
              <a:t>n</a:t>
            </a:r>
            <a:r>
              <a:rPr lang="en-US" dirty="0" smtClean="0">
                <a:latin typeface="Baskerville Old Face" pitchFamily="18" charset="0"/>
              </a:rPr>
              <a:t>} spans R</a:t>
            </a:r>
            <a:r>
              <a:rPr lang="en-US" dirty="0" smtClean="0">
                <a:cs typeface="Calibri"/>
              </a:rPr>
              <a:t>ⁿ</a:t>
            </a:r>
            <a:r>
              <a:rPr lang="en-US" sz="4000" dirty="0" smtClean="0">
                <a:cs typeface="Calibri"/>
              </a:rPr>
              <a:t> </a:t>
            </a:r>
            <a:r>
              <a:rPr lang="en-US" dirty="0" smtClean="0">
                <a:latin typeface="Baskerville Old Face" pitchFamily="18" charset="0"/>
                <a:cs typeface="Calibri"/>
              </a:rPr>
              <a:t> by the above theorem.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  <a:cs typeface="Calibri"/>
              </a:rPr>
              <a:t>We have,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  <a:cs typeface="Calibri"/>
              </a:rPr>
              <a:t>             </a:t>
            </a:r>
            <a:r>
              <a:rPr lang="en-US" dirty="0" smtClean="0">
                <a:latin typeface="Baskerville Old Face" pitchFamily="18" charset="0"/>
              </a:rPr>
              <a:t>{e</a:t>
            </a:r>
            <a:r>
              <a:rPr lang="en-US" sz="1400" dirty="0" smtClean="0">
                <a:latin typeface="Baskerville Old Face" pitchFamily="18" charset="0"/>
              </a:rPr>
              <a:t>1</a:t>
            </a:r>
            <a:r>
              <a:rPr lang="en-US" dirty="0" smtClean="0">
                <a:latin typeface="Baskerville Old Face" pitchFamily="18" charset="0"/>
              </a:rPr>
              <a:t>,e</a:t>
            </a:r>
            <a:r>
              <a:rPr lang="en-US" sz="1400" dirty="0" smtClean="0">
                <a:latin typeface="Baskerville Old Face" pitchFamily="18" charset="0"/>
              </a:rPr>
              <a:t>2</a:t>
            </a:r>
            <a:r>
              <a:rPr lang="en-US" dirty="0" smtClean="0">
                <a:latin typeface="Baskerville Old Face" pitchFamily="18" charset="0"/>
              </a:rPr>
              <a:t>,…..e</a:t>
            </a:r>
            <a:r>
              <a:rPr lang="en-US" sz="1400" dirty="0" smtClean="0">
                <a:latin typeface="Baskerville Old Face" pitchFamily="18" charset="0"/>
              </a:rPr>
              <a:t>n</a:t>
            </a:r>
            <a:r>
              <a:rPr lang="en-US" dirty="0" smtClean="0">
                <a:latin typeface="Baskerville Old Face" pitchFamily="18" charset="0"/>
              </a:rPr>
              <a:t>} 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  <a:cs typeface="Calibri"/>
              </a:rPr>
              <a:t>          which implies dim </a:t>
            </a:r>
            <a:r>
              <a:rPr lang="en-US" dirty="0" smtClean="0">
                <a:latin typeface="Baskerville Old Face" pitchFamily="18" charset="0"/>
              </a:rPr>
              <a:t>R</a:t>
            </a:r>
            <a:r>
              <a:rPr lang="en-US" dirty="0" smtClean="0">
                <a:cs typeface="Calibri"/>
              </a:rPr>
              <a:t>ⁿ ≤ n              (1)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  <a:cs typeface="Calibri"/>
              </a:rPr>
              <a:t>             </a:t>
            </a:r>
            <a:r>
              <a:rPr lang="en-US" dirty="0" smtClean="0">
                <a:latin typeface="Baskerville Old Face" pitchFamily="18" charset="0"/>
              </a:rPr>
              <a:t>{e</a:t>
            </a:r>
            <a:r>
              <a:rPr lang="en-US" sz="1400" dirty="0" smtClean="0">
                <a:latin typeface="Baskerville Old Face" pitchFamily="18" charset="0"/>
              </a:rPr>
              <a:t>1</a:t>
            </a:r>
            <a:r>
              <a:rPr lang="en-US" dirty="0" smtClean="0">
                <a:latin typeface="Baskerville Old Face" pitchFamily="18" charset="0"/>
              </a:rPr>
              <a:t>,e</a:t>
            </a:r>
            <a:r>
              <a:rPr lang="en-US" sz="1400" dirty="0" smtClean="0">
                <a:latin typeface="Baskerville Old Face" pitchFamily="18" charset="0"/>
              </a:rPr>
              <a:t>2</a:t>
            </a:r>
            <a:r>
              <a:rPr lang="en-US" dirty="0" smtClean="0">
                <a:latin typeface="Baskerville Old Face" pitchFamily="18" charset="0"/>
              </a:rPr>
              <a:t>,…..e</a:t>
            </a:r>
            <a:r>
              <a:rPr lang="en-US" sz="1400" dirty="0" smtClean="0">
                <a:latin typeface="Baskerville Old Face" pitchFamily="18" charset="0"/>
              </a:rPr>
              <a:t>n</a:t>
            </a:r>
            <a:r>
              <a:rPr lang="en-US" dirty="0" smtClean="0">
                <a:latin typeface="Baskerville Old Face" pitchFamily="18" charset="0"/>
              </a:rPr>
              <a:t>} </a:t>
            </a:r>
            <a:r>
              <a:rPr lang="en-US" dirty="0" smtClean="0">
                <a:latin typeface="Baskerville Old Face" pitchFamily="18" charset="0"/>
                <a:cs typeface="Calibri"/>
              </a:rPr>
              <a:t> is independent.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  <a:cs typeface="Calibri"/>
              </a:rPr>
              <a:t>         Then we have </a:t>
            </a:r>
            <a:r>
              <a:rPr lang="en-US" dirty="0" smtClean="0">
                <a:solidFill>
                  <a:srgbClr val="7030A0"/>
                </a:solidFill>
                <a:latin typeface="Baskerville Old Face" pitchFamily="18" charset="0"/>
                <a:cs typeface="Calibri"/>
              </a:rPr>
              <a:t>dim </a:t>
            </a:r>
            <a:r>
              <a:rPr lang="en-US" dirty="0" smtClean="0">
                <a:solidFill>
                  <a:srgbClr val="7030A0"/>
                </a:solidFill>
                <a:latin typeface="Baskerville Old Face" pitchFamily="18" charset="0"/>
              </a:rPr>
              <a:t>R</a:t>
            </a:r>
            <a:r>
              <a:rPr lang="en-US" dirty="0" smtClean="0">
                <a:solidFill>
                  <a:srgbClr val="7030A0"/>
                </a:solidFill>
                <a:cs typeface="Calibri"/>
              </a:rPr>
              <a:t>ⁿ </a:t>
            </a:r>
            <a:r>
              <a:rPr lang="en-US" dirty="0" smtClean="0">
                <a:solidFill>
                  <a:srgbClr val="7030A0"/>
                </a:solidFill>
                <a:latin typeface="Times New Roman"/>
                <a:cs typeface="Times New Roman"/>
              </a:rPr>
              <a:t>≥ n              </a:t>
            </a:r>
            <a:r>
              <a:rPr lang="en-US" dirty="0" smtClean="0">
                <a:latin typeface="Times New Roman"/>
                <a:cs typeface="Times New Roman"/>
              </a:rPr>
              <a:t>(2)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      Hence proved. </a:t>
            </a:r>
            <a:endParaRPr lang="en-US" dirty="0" smtClean="0">
              <a:latin typeface="Baskerville Old Face" pitchFamily="18" charset="0"/>
              <a:cs typeface="Calibri"/>
            </a:endParaRP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  <a:cs typeface="Calibri"/>
              </a:rPr>
              <a:t>            </a:t>
            </a:r>
            <a:endParaRPr lang="en-US" dirty="0" smtClean="0"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000" b="1" dirty="0" smtClean="0">
              <a:solidFill>
                <a:srgbClr val="C00000"/>
              </a:solidFill>
              <a:latin typeface="Algerian" pitchFamily="82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lgerian" pitchFamily="82" charset="0"/>
              </a:rPr>
              <a:t>Definition: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          A mapping A of a vector space X into a vector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space Y is said to be a </a:t>
            </a:r>
            <a: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  <a:t>linear transformation</a:t>
            </a:r>
            <a:r>
              <a:rPr lang="en-US" dirty="0" smtClean="0">
                <a:latin typeface="Baskerville Old Face" pitchFamily="18" charset="0"/>
              </a:rPr>
              <a:t>, if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Baskerville Old Face" pitchFamily="18" charset="0"/>
              </a:rPr>
              <a:t>        A(x</a:t>
            </a:r>
            <a:r>
              <a:rPr lang="en-US" sz="1400" dirty="0" smtClean="0">
                <a:solidFill>
                  <a:srgbClr val="0070C0"/>
                </a:solidFill>
                <a:latin typeface="Baskerville Old Face" pitchFamily="18" charset="0"/>
              </a:rPr>
              <a:t>1</a:t>
            </a:r>
            <a:r>
              <a:rPr lang="en-US" dirty="0" smtClean="0">
                <a:solidFill>
                  <a:srgbClr val="0070C0"/>
                </a:solidFill>
                <a:latin typeface="Baskerville Old Face" pitchFamily="18" charset="0"/>
              </a:rPr>
              <a:t>+x</a:t>
            </a:r>
            <a:r>
              <a:rPr lang="en-US" sz="1400" dirty="0" smtClean="0">
                <a:solidFill>
                  <a:srgbClr val="0070C0"/>
                </a:solidFill>
                <a:latin typeface="Baskerville Old Face" pitchFamily="18" charset="0"/>
              </a:rPr>
              <a:t>2</a:t>
            </a:r>
            <a:r>
              <a:rPr lang="en-US" dirty="0" smtClean="0">
                <a:solidFill>
                  <a:srgbClr val="0070C0"/>
                </a:solidFill>
                <a:latin typeface="Baskerville Old Face" pitchFamily="18" charset="0"/>
              </a:rPr>
              <a:t>) = A(x</a:t>
            </a:r>
            <a:r>
              <a:rPr lang="en-US" sz="1400" dirty="0" smtClean="0">
                <a:solidFill>
                  <a:srgbClr val="0070C0"/>
                </a:solidFill>
                <a:latin typeface="Baskerville Old Face" pitchFamily="18" charset="0"/>
              </a:rPr>
              <a:t>1</a:t>
            </a:r>
            <a:r>
              <a:rPr lang="en-US" dirty="0" smtClean="0">
                <a:solidFill>
                  <a:srgbClr val="0070C0"/>
                </a:solidFill>
                <a:latin typeface="Baskerville Old Face" pitchFamily="18" charset="0"/>
              </a:rPr>
              <a:t>) + A(x</a:t>
            </a:r>
            <a:r>
              <a:rPr lang="en-US" sz="1400" dirty="0" smtClean="0">
                <a:solidFill>
                  <a:srgbClr val="0070C0"/>
                </a:solidFill>
                <a:latin typeface="Baskerville Old Face" pitchFamily="18" charset="0"/>
              </a:rPr>
              <a:t>2</a:t>
            </a:r>
            <a:r>
              <a:rPr lang="en-US" dirty="0" smtClean="0">
                <a:solidFill>
                  <a:srgbClr val="0070C0"/>
                </a:solidFill>
                <a:latin typeface="Baskerville Old Face" pitchFamily="18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and scalar multiplication.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Baskerville Old Face" pitchFamily="18" charset="0"/>
              </a:rPr>
              <a:t>   A(cx) = cA(x) </a:t>
            </a:r>
            <a:r>
              <a:rPr lang="en-US" dirty="0" smtClean="0">
                <a:latin typeface="Baskerville Old Face" pitchFamily="18" charset="0"/>
              </a:rPr>
              <a:t>for all x</a:t>
            </a:r>
            <a:r>
              <a:rPr lang="en-US" sz="1400" dirty="0" smtClean="0">
                <a:latin typeface="Baskerville Old Face" pitchFamily="18" charset="0"/>
              </a:rPr>
              <a:t>1</a:t>
            </a:r>
            <a:r>
              <a:rPr lang="en-US" dirty="0" smtClean="0">
                <a:latin typeface="Baskerville Old Face" pitchFamily="18" charset="0"/>
              </a:rPr>
              <a:t>,x</a:t>
            </a:r>
            <a:r>
              <a:rPr lang="en-US" sz="1400" dirty="0" smtClean="0">
                <a:latin typeface="Baskerville Old Face" pitchFamily="18" charset="0"/>
              </a:rPr>
              <a:t>2</a:t>
            </a:r>
            <a:r>
              <a:rPr lang="en-US" dirty="0" smtClean="0">
                <a:latin typeface="Baskerville Old Face" pitchFamily="18" charset="0"/>
              </a:rPr>
              <a:t>,…,x </a:t>
            </a:r>
            <a:r>
              <a:rPr lang="az-Cyrl-AZ" dirty="0" smtClean="0">
                <a:latin typeface="Times New Roman"/>
                <a:cs typeface="Times New Roman"/>
              </a:rPr>
              <a:t>Є</a:t>
            </a:r>
            <a:r>
              <a:rPr lang="en-US" dirty="0" smtClean="0">
                <a:latin typeface="Times New Roman"/>
                <a:cs typeface="Times New Roman"/>
              </a:rPr>
              <a:t> X and all scalars C.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  A(x) can be written as Ax 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If A is linear,</a:t>
            </a:r>
            <a:r>
              <a:rPr lang="en-US" dirty="0" smtClean="0">
                <a:solidFill>
                  <a:srgbClr val="7030A0"/>
                </a:solidFill>
                <a:latin typeface="Times New Roman"/>
                <a:cs typeface="Times New Roman"/>
              </a:rPr>
              <a:t>A0=0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  <a:cs typeface="Times New Roman"/>
              </a:rPr>
              <a:t>    If A is linear, A of X into Y is completely determined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  <a:cs typeface="Times New Roman"/>
              </a:rPr>
              <a:t>by its action on any basis.</a:t>
            </a:r>
            <a:endParaRPr lang="en-US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</a:t>
            </a:r>
          </a:p>
          <a:p>
            <a:pPr>
              <a:buNone/>
            </a:pPr>
            <a:r>
              <a:rPr lang="en-US" dirty="0" smtClean="0"/>
              <a:t>          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If x</a:t>
            </a:r>
            <a:r>
              <a:rPr lang="en-US" sz="1400" dirty="0" smtClean="0">
                <a:latin typeface="Baskerville Old Face" pitchFamily="18" charset="0"/>
              </a:rPr>
              <a:t>1</a:t>
            </a:r>
            <a:r>
              <a:rPr lang="en-US" dirty="0" smtClean="0">
                <a:latin typeface="Baskerville Old Face" pitchFamily="18" charset="0"/>
              </a:rPr>
              <a:t> into x</a:t>
            </a:r>
            <a:r>
              <a:rPr lang="en-US" sz="1400" dirty="0" smtClean="0">
                <a:latin typeface="Baskerville Old Face" pitchFamily="18" charset="0"/>
              </a:rPr>
              <a:t>n</a:t>
            </a:r>
            <a:r>
              <a:rPr lang="en-US" dirty="0" smtClean="0">
                <a:latin typeface="Baskerville Old Face" pitchFamily="18" charset="0"/>
              </a:rPr>
              <a:t> is a basis of X then every </a:t>
            </a:r>
            <a: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  <a:t>x </a:t>
            </a:r>
            <a:r>
              <a:rPr lang="az-Cyrl-AZ" dirty="0" smtClean="0">
                <a:solidFill>
                  <a:srgbClr val="FF0000"/>
                </a:solidFill>
                <a:latin typeface="Times New Roman"/>
                <a:cs typeface="Times New Roman"/>
              </a:rPr>
              <a:t>Є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X </a:t>
            </a:r>
            <a:r>
              <a:rPr lang="en-US" dirty="0" smtClean="0">
                <a:latin typeface="Times New Roman"/>
                <a:cs typeface="Times New Roman"/>
              </a:rPr>
              <a:t>has a 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unique representation of the form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     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     x =        c</a:t>
            </a:r>
            <a:r>
              <a:rPr lang="en-US" sz="1400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x</a:t>
            </a:r>
            <a:r>
              <a:rPr lang="en-US" sz="1400" dirty="0" smtClean="0">
                <a:latin typeface="Times New Roman"/>
                <a:cs typeface="Times New Roman"/>
              </a:rPr>
              <a:t>i</a:t>
            </a: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and the linearity of A allow us to compute Ax from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the vector </a:t>
            </a:r>
            <a:r>
              <a:rPr lang="en-US" dirty="0" smtClean="0">
                <a:solidFill>
                  <a:srgbClr val="00B0F0"/>
                </a:solidFill>
                <a:latin typeface="Times New Roman"/>
                <a:cs typeface="Times New Roman"/>
              </a:rPr>
              <a:t>Ax</a:t>
            </a:r>
            <a:r>
              <a:rPr lang="en-US" sz="1400" dirty="0" smtClean="0">
                <a:solidFill>
                  <a:srgbClr val="00B0F0"/>
                </a:solidFill>
                <a:latin typeface="Times New Roman"/>
                <a:cs typeface="Times New Roman"/>
              </a:rPr>
              <a:t>1</a:t>
            </a:r>
            <a:r>
              <a:rPr lang="en-US" dirty="0" smtClean="0">
                <a:solidFill>
                  <a:srgbClr val="00B0F0"/>
                </a:solidFill>
                <a:latin typeface="Times New Roman"/>
                <a:cs typeface="Times New Roman"/>
              </a:rPr>
              <a:t>,Ax</a:t>
            </a:r>
            <a:r>
              <a:rPr lang="en-US" sz="1400" dirty="0" smtClean="0">
                <a:solidFill>
                  <a:srgbClr val="00B0F0"/>
                </a:solidFill>
                <a:latin typeface="Times New Roman"/>
                <a:cs typeface="Times New Roman"/>
              </a:rPr>
              <a:t>2</a:t>
            </a:r>
            <a:r>
              <a:rPr lang="en-US" dirty="0" smtClean="0">
                <a:solidFill>
                  <a:srgbClr val="00B0F0"/>
                </a:solidFill>
                <a:latin typeface="Times New Roman"/>
                <a:cs typeface="Times New Roman"/>
              </a:rPr>
              <a:t>,……Ax</a:t>
            </a:r>
            <a:r>
              <a:rPr lang="en-US" sz="1400" dirty="0" smtClean="0">
                <a:solidFill>
                  <a:srgbClr val="00B0F0"/>
                </a:solidFill>
                <a:latin typeface="Times New Roman"/>
                <a:cs typeface="Times New Roman"/>
              </a:rPr>
              <a:t>n </a:t>
            </a:r>
            <a:r>
              <a:rPr lang="en-US" dirty="0" smtClean="0">
                <a:latin typeface="Times New Roman"/>
                <a:cs typeface="Times New Roman"/>
              </a:rPr>
              <a:t>and the co-ordinates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c</a:t>
            </a:r>
            <a:r>
              <a:rPr lang="en-US" sz="14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,c</a:t>
            </a:r>
            <a:r>
              <a:rPr lang="en-US" sz="14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,……,c</a:t>
            </a:r>
            <a:r>
              <a:rPr lang="en-US" sz="1400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.  By the formula,</a:t>
            </a: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       Ax =       c</a:t>
            </a:r>
            <a:r>
              <a:rPr lang="en-US" sz="1400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Ax</a:t>
            </a:r>
            <a:r>
              <a:rPr lang="en-US" sz="1400" dirty="0" smtClean="0">
                <a:latin typeface="Times New Roman"/>
                <a:cs typeface="Times New Roman"/>
              </a:rPr>
              <a:t>i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 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95400" y="2057400"/>
          <a:ext cx="762000" cy="1126435"/>
        </p:xfrm>
        <a:graphic>
          <a:graphicData uri="http://schemas.openxmlformats.org/presentationml/2006/ole">
            <p:oleObj spid="_x0000_s17410" name="Equation" r:id="rId3" imgW="291960" imgH="431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676400" y="4876800"/>
          <a:ext cx="713069" cy="1054101"/>
        </p:xfrm>
        <a:graphic>
          <a:graphicData uri="http://schemas.openxmlformats.org/presentationml/2006/ole">
            <p:oleObj spid="_x0000_s17412" name="Equation" r:id="rId4" imgW="2919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Linear transformation of X into X are often called an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linear operators on X. 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         If A is a </a:t>
            </a:r>
            <a: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  <a:t>linear operators </a:t>
            </a:r>
            <a:r>
              <a:rPr lang="en-US" dirty="0" smtClean="0">
                <a:latin typeface="Baskerville Old Face" pitchFamily="18" charset="0"/>
              </a:rPr>
              <a:t>on X which,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Baskerville Old Face" pitchFamily="18" charset="0"/>
              </a:rPr>
              <a:t>             (i) one to one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Baskerville Old Face" pitchFamily="18" charset="0"/>
              </a:rPr>
              <a:t>             (ii) maps X onto X, we say that A is invertible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Baskerville Old Face" pitchFamily="18" charset="0"/>
              </a:rPr>
              <a:t>   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We can define an operation </a:t>
            </a:r>
            <a:r>
              <a:rPr lang="en-US" dirty="0" smtClean="0">
                <a:solidFill>
                  <a:srgbClr val="7030A0"/>
                </a:solidFill>
                <a:latin typeface="Baskerville Old Face" pitchFamily="18" charset="0"/>
              </a:rPr>
              <a:t>A</a:t>
            </a:r>
            <a:r>
              <a:rPr lang="en-US" dirty="0" smtClean="0">
                <a:solidFill>
                  <a:srgbClr val="7030A0"/>
                </a:solidFill>
                <a:latin typeface="Times New Roman"/>
                <a:cs typeface="Times New Roman"/>
              </a:rPr>
              <a:t>̄ ¹ (Ax) = x </a:t>
            </a:r>
            <a:r>
              <a:rPr lang="en-US" dirty="0" smtClean="0">
                <a:latin typeface="Times New Roman"/>
                <a:cs typeface="Times New Roman"/>
              </a:rPr>
              <a:t>for all x </a:t>
            </a:r>
            <a:r>
              <a:rPr lang="az-Cyrl-AZ" dirty="0" smtClean="0">
                <a:latin typeface="Times New Roman"/>
                <a:cs typeface="Times New Roman"/>
              </a:rPr>
              <a:t>Є</a:t>
            </a:r>
            <a:r>
              <a:rPr lang="en-US" dirty="0" smtClean="0">
                <a:latin typeface="Times New Roman"/>
                <a:cs typeface="Times New Roman"/>
              </a:rPr>
              <a:t> X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   Similarly 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A(</a:t>
            </a:r>
            <a: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  <a:t>A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̄ ¹ x) = x </a:t>
            </a:r>
            <a:r>
              <a:rPr lang="en-US" dirty="0" smtClean="0">
                <a:latin typeface="Times New Roman"/>
                <a:cs typeface="Times New Roman"/>
              </a:rPr>
              <a:t>for all x </a:t>
            </a:r>
            <a:r>
              <a:rPr lang="az-Cyrl-AZ" dirty="0" smtClean="0">
                <a:latin typeface="Times New Roman"/>
                <a:cs typeface="Times New Roman"/>
              </a:rPr>
              <a:t>Є</a:t>
            </a:r>
            <a:r>
              <a:rPr lang="en-US" dirty="0" smtClean="0">
                <a:latin typeface="Times New Roman"/>
                <a:cs typeface="Times New Roman"/>
              </a:rPr>
              <a:t> X and that </a:t>
            </a:r>
            <a:r>
              <a:rPr lang="en-US" dirty="0" smtClean="0">
                <a:latin typeface="Baskerville Old Face" pitchFamily="18" charset="0"/>
              </a:rPr>
              <a:t>A</a:t>
            </a:r>
            <a:r>
              <a:rPr lang="en-US" dirty="0" smtClean="0">
                <a:latin typeface="Times New Roman"/>
                <a:cs typeface="Times New Roman"/>
              </a:rPr>
              <a:t>̄ ¹ 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is similar.</a:t>
            </a: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endParaRPr lang="en-US" dirty="0">
              <a:latin typeface="Baskerville Old Face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8434" name="Equation" r:id="rId3" imgW="11412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000" b="1" dirty="0" smtClean="0">
              <a:solidFill>
                <a:srgbClr val="C00000"/>
              </a:solidFill>
              <a:latin typeface="Algerian" pitchFamily="82" charset="0"/>
            </a:endParaRPr>
          </a:p>
          <a:p>
            <a:pPr>
              <a:buNone/>
            </a:pPr>
            <a:r>
              <a:rPr lang="en-US" sz="4000" b="1" dirty="0" err="1" smtClean="0">
                <a:solidFill>
                  <a:srgbClr val="C00000"/>
                </a:solidFill>
                <a:latin typeface="Algerian" pitchFamily="82" charset="0"/>
              </a:rPr>
              <a:t>DEFinition</a:t>
            </a:r>
            <a:r>
              <a:rPr lang="en-US" sz="4000" b="1" dirty="0" smtClean="0">
                <a:solidFill>
                  <a:srgbClr val="C00000"/>
                </a:solidFill>
                <a:latin typeface="Algerian" pitchFamily="82" charset="0"/>
              </a:rPr>
              <a:t>: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lgerian" pitchFamily="82" charset="0"/>
              </a:rPr>
              <a:t>    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lgerian" pitchFamily="82" charset="0"/>
              </a:rPr>
              <a:t>       </a:t>
            </a:r>
            <a:r>
              <a:rPr lang="en-US" dirty="0" smtClean="0">
                <a:latin typeface="Baskerville Old Face" pitchFamily="18" charset="0"/>
              </a:rPr>
              <a:t>Let  L(X,Y) be the set of all linear transformation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of the vector space X into the vector space Y. 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       If  A</a:t>
            </a:r>
            <a:r>
              <a:rPr lang="en-US" sz="1800" dirty="0" smtClean="0">
                <a:latin typeface="Baskerville Old Face" pitchFamily="18" charset="0"/>
              </a:rPr>
              <a:t>1</a:t>
            </a:r>
            <a:r>
              <a:rPr lang="en-US" dirty="0" smtClean="0">
                <a:latin typeface="Baskerville Old Face" pitchFamily="18" charset="0"/>
              </a:rPr>
              <a:t>, A</a:t>
            </a:r>
            <a:r>
              <a:rPr lang="en-US" sz="1800" dirty="0" smtClean="0">
                <a:latin typeface="Baskerville Old Face" pitchFamily="18" charset="0"/>
              </a:rPr>
              <a:t>2 </a:t>
            </a:r>
            <a:r>
              <a:rPr lang="az-Cyrl-AZ" dirty="0" smtClean="0">
                <a:latin typeface="Times New Roman"/>
                <a:cs typeface="Times New Roman"/>
              </a:rPr>
              <a:t>Є</a:t>
            </a:r>
            <a:r>
              <a:rPr lang="en-US" dirty="0" smtClean="0">
                <a:latin typeface="Times New Roman"/>
                <a:cs typeface="Times New Roman"/>
              </a:rPr>
              <a:t> L(X,Y) and if C</a:t>
            </a:r>
            <a:r>
              <a:rPr lang="en-US" sz="18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,C</a:t>
            </a:r>
            <a:r>
              <a:rPr lang="en-US" sz="18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 are scalars.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      Define C</a:t>
            </a:r>
            <a:r>
              <a:rPr lang="en-US" sz="1800" dirty="0" smtClean="0">
                <a:latin typeface="Baskerville Old Face" pitchFamily="18" charset="0"/>
              </a:rPr>
              <a:t>1</a:t>
            </a:r>
            <a:r>
              <a:rPr lang="en-US" dirty="0" smtClean="0">
                <a:latin typeface="Baskerville Old Face" pitchFamily="18" charset="0"/>
              </a:rPr>
              <a:t>A</a:t>
            </a:r>
            <a:r>
              <a:rPr lang="en-US" sz="1800" dirty="0" smtClean="0">
                <a:latin typeface="Baskerville Old Face" pitchFamily="18" charset="0"/>
              </a:rPr>
              <a:t>1</a:t>
            </a:r>
            <a:r>
              <a:rPr lang="en-US" dirty="0" smtClean="0">
                <a:latin typeface="Baskerville Old Face" pitchFamily="18" charset="0"/>
              </a:rPr>
              <a:t>+C</a:t>
            </a:r>
            <a:r>
              <a:rPr lang="en-US" sz="1800" dirty="0" smtClean="0">
                <a:latin typeface="Baskerville Old Face" pitchFamily="18" charset="0"/>
              </a:rPr>
              <a:t>2</a:t>
            </a:r>
            <a:r>
              <a:rPr lang="en-US" dirty="0" smtClean="0">
                <a:latin typeface="Baskerville Old Face" pitchFamily="18" charset="0"/>
              </a:rPr>
              <a:t>A</a:t>
            </a:r>
            <a:r>
              <a:rPr lang="en-US" sz="1800" dirty="0" smtClean="0">
                <a:latin typeface="Baskerville Old Face" pitchFamily="18" charset="0"/>
              </a:rPr>
              <a:t>2 </a:t>
            </a:r>
            <a:r>
              <a:rPr lang="en-US" dirty="0" smtClean="0">
                <a:latin typeface="Baskerville Old Face" pitchFamily="18" charset="0"/>
              </a:rPr>
              <a:t>by,</a:t>
            </a:r>
          </a:p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  <a:latin typeface="Baskerville Old Face" pitchFamily="18" charset="0"/>
              </a:rPr>
              <a:t>              (C</a:t>
            </a:r>
            <a:r>
              <a:rPr lang="en-US" sz="1800" b="1" dirty="0" smtClean="0">
                <a:solidFill>
                  <a:srgbClr val="00B0F0"/>
                </a:solidFill>
                <a:latin typeface="Baskerville Old Face" pitchFamily="18" charset="0"/>
              </a:rPr>
              <a:t>1</a:t>
            </a:r>
            <a:r>
              <a:rPr lang="en-US" b="1" dirty="0" smtClean="0">
                <a:solidFill>
                  <a:srgbClr val="00B0F0"/>
                </a:solidFill>
                <a:latin typeface="Baskerville Old Face" pitchFamily="18" charset="0"/>
              </a:rPr>
              <a:t>A</a:t>
            </a:r>
            <a:r>
              <a:rPr lang="en-US" sz="1800" b="1" dirty="0" smtClean="0">
                <a:solidFill>
                  <a:srgbClr val="00B0F0"/>
                </a:solidFill>
                <a:latin typeface="Baskerville Old Face" pitchFamily="18" charset="0"/>
              </a:rPr>
              <a:t>1</a:t>
            </a:r>
            <a:r>
              <a:rPr lang="en-US" b="1" dirty="0" smtClean="0">
                <a:solidFill>
                  <a:srgbClr val="00B0F0"/>
                </a:solidFill>
                <a:latin typeface="Baskerville Old Face" pitchFamily="18" charset="0"/>
              </a:rPr>
              <a:t>+C</a:t>
            </a:r>
            <a:r>
              <a:rPr lang="en-US" sz="1800" b="1" dirty="0" smtClean="0">
                <a:solidFill>
                  <a:srgbClr val="00B0F0"/>
                </a:solidFill>
                <a:latin typeface="Baskerville Old Face" pitchFamily="18" charset="0"/>
              </a:rPr>
              <a:t>2</a:t>
            </a:r>
            <a:r>
              <a:rPr lang="en-US" b="1" dirty="0" smtClean="0">
                <a:solidFill>
                  <a:srgbClr val="00B0F0"/>
                </a:solidFill>
                <a:latin typeface="Baskerville Old Face" pitchFamily="18" charset="0"/>
              </a:rPr>
              <a:t>A</a:t>
            </a:r>
            <a:r>
              <a:rPr lang="en-US" sz="1800" b="1" dirty="0" smtClean="0">
                <a:solidFill>
                  <a:srgbClr val="00B0F0"/>
                </a:solidFill>
                <a:latin typeface="Baskerville Old Face" pitchFamily="18" charset="0"/>
              </a:rPr>
              <a:t>2</a:t>
            </a:r>
            <a:r>
              <a:rPr lang="en-US" b="1" dirty="0" smtClean="0">
                <a:solidFill>
                  <a:srgbClr val="00B0F0"/>
                </a:solidFill>
                <a:latin typeface="Baskerville Old Face" pitchFamily="18" charset="0"/>
              </a:rPr>
              <a:t>)x = C</a:t>
            </a:r>
            <a:r>
              <a:rPr lang="en-US" sz="1800" b="1" dirty="0" smtClean="0">
                <a:solidFill>
                  <a:srgbClr val="00B0F0"/>
                </a:solidFill>
                <a:latin typeface="Baskerville Old Face" pitchFamily="18" charset="0"/>
              </a:rPr>
              <a:t>1</a:t>
            </a:r>
            <a:r>
              <a:rPr lang="en-US" b="1" dirty="0" smtClean="0">
                <a:solidFill>
                  <a:srgbClr val="00B0F0"/>
                </a:solidFill>
                <a:latin typeface="Baskerville Old Face" pitchFamily="18" charset="0"/>
              </a:rPr>
              <a:t>A</a:t>
            </a:r>
            <a:r>
              <a:rPr lang="en-US" sz="1800" b="1" dirty="0" smtClean="0">
                <a:solidFill>
                  <a:srgbClr val="00B0F0"/>
                </a:solidFill>
                <a:latin typeface="Baskerville Old Face" pitchFamily="18" charset="0"/>
              </a:rPr>
              <a:t>1</a:t>
            </a:r>
            <a:r>
              <a:rPr lang="en-US" b="1" dirty="0" smtClean="0">
                <a:solidFill>
                  <a:srgbClr val="00B0F0"/>
                </a:solidFill>
                <a:latin typeface="Baskerville Old Face" pitchFamily="18" charset="0"/>
              </a:rPr>
              <a:t>x + C</a:t>
            </a:r>
            <a:r>
              <a:rPr lang="en-US" sz="1800" b="1" dirty="0" smtClean="0">
                <a:solidFill>
                  <a:srgbClr val="00B0F0"/>
                </a:solidFill>
                <a:latin typeface="Baskerville Old Face" pitchFamily="18" charset="0"/>
              </a:rPr>
              <a:t>2</a:t>
            </a:r>
            <a:r>
              <a:rPr lang="en-US" b="1" dirty="0" smtClean="0">
                <a:solidFill>
                  <a:srgbClr val="00B0F0"/>
                </a:solidFill>
                <a:latin typeface="Baskerville Old Face" pitchFamily="18" charset="0"/>
              </a:rPr>
              <a:t>A</a:t>
            </a:r>
            <a:r>
              <a:rPr lang="en-US" sz="1800" b="1" dirty="0" smtClean="0">
                <a:solidFill>
                  <a:srgbClr val="00B0F0"/>
                </a:solidFill>
                <a:latin typeface="Baskerville Old Face" pitchFamily="18" charset="0"/>
              </a:rPr>
              <a:t>2</a:t>
            </a:r>
            <a:r>
              <a:rPr lang="en-US" b="1" dirty="0" smtClean="0">
                <a:solidFill>
                  <a:srgbClr val="00B0F0"/>
                </a:solidFill>
                <a:latin typeface="Baskerville Old Face" pitchFamily="18" charset="0"/>
              </a:rPr>
              <a:t>x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where x</a:t>
            </a:r>
            <a:r>
              <a:rPr lang="az-Cyrl-AZ" dirty="0" smtClean="0">
                <a:latin typeface="Times New Roman"/>
                <a:cs typeface="Times New Roman"/>
              </a:rPr>
              <a:t> Є</a:t>
            </a:r>
            <a:r>
              <a:rPr lang="en-US" dirty="0" smtClean="0">
                <a:latin typeface="Times New Roman"/>
                <a:cs typeface="Times New Roman"/>
              </a:rPr>
              <a:t> X.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  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  It is clear that 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lang="en-US" sz="1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lang="en-US" sz="1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+C</a:t>
            </a:r>
            <a:r>
              <a:rPr lang="en-US" sz="1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lang="en-US" sz="1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2 </a:t>
            </a:r>
            <a:r>
              <a:rPr lang="az-Cyrl-AZ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Є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L(X,Y).</a:t>
            </a:r>
            <a:endParaRPr lang="en-US" b="1" dirty="0" smtClean="0">
              <a:solidFill>
                <a:srgbClr val="FF000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000" b="1" dirty="0" smtClean="0">
              <a:solidFill>
                <a:srgbClr val="C00000"/>
              </a:solidFill>
              <a:latin typeface="Algerian" pitchFamily="82" charset="0"/>
            </a:endParaRPr>
          </a:p>
          <a:p>
            <a:pPr>
              <a:buNone/>
            </a:pPr>
            <a:endParaRPr lang="en-US" sz="4000" b="1" dirty="0" smtClean="0">
              <a:solidFill>
                <a:srgbClr val="C00000"/>
              </a:solidFill>
              <a:latin typeface="Algerian" pitchFamily="82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lgerian" pitchFamily="82" charset="0"/>
              </a:rPr>
              <a:t>Definition: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             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             If X,Y,Z are vector space if A </a:t>
            </a:r>
            <a:r>
              <a:rPr lang="az-Cyrl-AZ" dirty="0" smtClean="0">
                <a:latin typeface="Times New Roman"/>
                <a:cs typeface="Times New Roman"/>
              </a:rPr>
              <a:t>Є</a:t>
            </a:r>
            <a:r>
              <a:rPr lang="en-US" dirty="0" smtClean="0">
                <a:latin typeface="Times New Roman"/>
                <a:cs typeface="Times New Roman"/>
              </a:rPr>
              <a:t> L(X,Y),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B </a:t>
            </a:r>
            <a:r>
              <a:rPr lang="az-Cyrl-AZ" dirty="0" smtClean="0">
                <a:latin typeface="Times New Roman"/>
                <a:cs typeface="Times New Roman"/>
              </a:rPr>
              <a:t>Є</a:t>
            </a:r>
            <a:r>
              <a:rPr lang="en-US" dirty="0" smtClean="0">
                <a:latin typeface="Times New Roman"/>
                <a:cs typeface="Times New Roman"/>
              </a:rPr>
              <a:t> L(X,Y,Z).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          We define this product BA by the composition</a:t>
            </a:r>
            <a:endParaRPr lang="en-US" dirty="0">
              <a:latin typeface="Baskerville Old Face" pitchFamily="18" charset="0"/>
              <a:cs typeface="Times New Roman"/>
            </a:endParaRP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  <a:cs typeface="Times New Roman"/>
              </a:rPr>
              <a:t>of A and B.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  <a:cs typeface="Times New Roman"/>
              </a:rPr>
              <a:t>            (BA)x = B(Ax)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  <a:cs typeface="Times New Roman"/>
              </a:rPr>
              <a:t>          Therefore </a:t>
            </a:r>
            <a:r>
              <a:rPr lang="en-US" b="1" dirty="0" smtClean="0">
                <a:solidFill>
                  <a:srgbClr val="002060"/>
                </a:solidFill>
                <a:latin typeface="Baskerville Old Face" pitchFamily="18" charset="0"/>
                <a:cs typeface="Times New Roman"/>
              </a:rPr>
              <a:t>BA </a:t>
            </a:r>
            <a:r>
              <a:rPr lang="az-Cyrl-AZ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Є</a:t>
            </a:r>
            <a:r>
              <a:rPr lang="en-US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 L(X,Z).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        BA need not be AB.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        Even if 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X=Y=Z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000" b="1" dirty="0" smtClean="0">
              <a:solidFill>
                <a:srgbClr val="C00000"/>
              </a:solidFill>
              <a:latin typeface="Algerian" pitchFamily="82" charset="0"/>
            </a:endParaRPr>
          </a:p>
          <a:p>
            <a:pPr>
              <a:buNone/>
            </a:pPr>
            <a:endParaRPr lang="en-US" sz="4000" b="1" dirty="0" smtClean="0">
              <a:solidFill>
                <a:srgbClr val="C00000"/>
              </a:solidFill>
              <a:latin typeface="Algerian" pitchFamily="82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lgerian" pitchFamily="82" charset="0"/>
              </a:rPr>
              <a:t>Definition: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        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       A differentiable mapping f of an open set E     </a:t>
            </a:r>
            <a:r>
              <a:rPr lang="en-US" dirty="0" err="1" smtClean="0">
                <a:latin typeface="Baskerville Old Face" pitchFamily="18" charset="0"/>
              </a:rPr>
              <a:t>R</a:t>
            </a:r>
            <a:r>
              <a:rPr lang="en-US" dirty="0" err="1" smtClean="0">
                <a:latin typeface="Times New Roman"/>
                <a:cs typeface="Times New Roman"/>
              </a:rPr>
              <a:t>ⁿ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into Rᵐ is said to be continuously differentiable in E,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If f’ is a continuous mapping of E into </a:t>
            </a:r>
            <a:r>
              <a:rPr lang="en-US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L(</a:t>
            </a:r>
            <a:r>
              <a:rPr lang="en-US" b="1" dirty="0" err="1" smtClean="0">
                <a:solidFill>
                  <a:srgbClr val="002060"/>
                </a:solidFill>
                <a:latin typeface="Times New Roman"/>
                <a:cs typeface="Times New Roman"/>
              </a:rPr>
              <a:t>Rⁿ,R</a:t>
            </a:r>
            <a:r>
              <a:rPr lang="en-US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ᵐ).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   It is required that to every x </a:t>
            </a:r>
            <a:r>
              <a:rPr lang="az-Cyrl-AZ" dirty="0" smtClean="0">
                <a:latin typeface="Times New Roman"/>
                <a:cs typeface="Times New Roman"/>
              </a:rPr>
              <a:t>Є</a:t>
            </a:r>
            <a:r>
              <a:rPr lang="en-US" dirty="0" smtClean="0">
                <a:latin typeface="Times New Roman"/>
                <a:cs typeface="Times New Roman"/>
              </a:rPr>
              <a:t> E and to every 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ε &gt; 0 corresponds a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 &gt; 0 such that 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||f’(x)-f’(y)|| &lt; </a:t>
            </a:r>
            <a:r>
              <a:rPr lang="el-GR" dirty="0" smtClean="0">
                <a:solidFill>
                  <a:srgbClr val="FF0000"/>
                </a:solidFill>
                <a:latin typeface="Times New Roman"/>
                <a:cs typeface="Times New Roman"/>
              </a:rPr>
              <a:t>ε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If y</a:t>
            </a:r>
            <a:r>
              <a:rPr lang="az-Cyrl-AZ" dirty="0" smtClean="0">
                <a:latin typeface="Times New Roman"/>
                <a:cs typeface="Times New Roman"/>
              </a:rPr>
              <a:t> Є</a:t>
            </a:r>
            <a:r>
              <a:rPr lang="en-US" dirty="0" smtClean="0">
                <a:latin typeface="Times New Roman"/>
                <a:cs typeface="Times New Roman"/>
              </a:rPr>
              <a:t> E and |x-y| &lt;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  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    We also say that, </a:t>
            </a:r>
            <a:r>
              <a:rPr lang="en-US" b="1" dirty="0" smtClean="0">
                <a:solidFill>
                  <a:srgbClr val="00B0F0"/>
                </a:solidFill>
                <a:latin typeface="Times New Roman"/>
                <a:cs typeface="Times New Roman"/>
              </a:rPr>
              <a:t>F is a </a:t>
            </a:r>
            <a:r>
              <a:rPr lang="el-GR" b="1" dirty="0" smtClean="0">
                <a:solidFill>
                  <a:srgbClr val="00B0F0"/>
                </a:solidFill>
                <a:latin typeface="Times New Roman"/>
                <a:cs typeface="Times New Roman"/>
              </a:rPr>
              <a:t>Ϲ</a:t>
            </a:r>
            <a:r>
              <a:rPr lang="en-US" b="1" dirty="0" smtClean="0">
                <a:solidFill>
                  <a:srgbClr val="00B0F0"/>
                </a:solidFill>
                <a:latin typeface="Times New Roman"/>
                <a:cs typeface="Times New Roman"/>
              </a:rPr>
              <a:t>’(E). </a:t>
            </a:r>
            <a:endParaRPr lang="en-US" b="1" dirty="0">
              <a:solidFill>
                <a:srgbClr val="00B0F0"/>
              </a:solidFill>
              <a:latin typeface="Baskerville Old Face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324600" y="2667000"/>
          <a:ext cx="381000" cy="381000"/>
        </p:xfrm>
        <a:graphic>
          <a:graphicData uri="http://schemas.openxmlformats.org/presentationml/2006/ole">
            <p:oleObj spid="_x0000_s27650" name="Equation" r:id="rId3" imgW="152280" imgH="12672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000" b="1" dirty="0" smtClean="0">
              <a:solidFill>
                <a:srgbClr val="7030A0"/>
              </a:solidFill>
              <a:latin typeface="Algerian" pitchFamily="82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7030A0"/>
                </a:solidFill>
                <a:latin typeface="Algerian" pitchFamily="82" charset="0"/>
              </a:rPr>
              <a:t>Linear transformation: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lgerian" pitchFamily="82" charset="0"/>
              </a:rPr>
              <a:t>Definition:</a:t>
            </a:r>
            <a:endParaRPr lang="en-US" sz="4000" b="1" dirty="0">
              <a:solidFill>
                <a:srgbClr val="C00000"/>
              </a:solidFill>
              <a:latin typeface="Baskerville Old Fac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askerville Old Face" pitchFamily="18" charset="0"/>
              </a:rPr>
              <a:t>       A non-empty set </a:t>
            </a:r>
            <a:r>
              <a:rPr lang="en-US" dirty="0" smtClean="0">
                <a:solidFill>
                  <a:srgbClr val="0070C0"/>
                </a:solidFill>
                <a:latin typeface="Baskerville Old Face" pitchFamily="18" charset="0"/>
              </a:rPr>
              <a:t>X </a:t>
            </a:r>
            <a:r>
              <a:rPr lang="el-GR" dirty="0" smtClean="0">
                <a:solidFill>
                  <a:srgbClr val="0070C0"/>
                </a:solidFill>
                <a:latin typeface="Times New Roman"/>
                <a:cs typeface="Times New Roman"/>
              </a:rPr>
              <a:t>Ϲ</a:t>
            </a:r>
            <a:r>
              <a:rPr lang="en-US" dirty="0" smtClean="0">
                <a:solidFill>
                  <a:srgbClr val="0070C0"/>
                </a:solidFill>
                <a:latin typeface="Times New Roman"/>
                <a:cs typeface="Times New Roman"/>
              </a:rPr>
              <a:t> R</a:t>
            </a:r>
            <a:r>
              <a:rPr lang="en-US" dirty="0" smtClean="0">
                <a:solidFill>
                  <a:srgbClr val="0070C0"/>
                </a:solidFill>
                <a:latin typeface="Calibri"/>
                <a:cs typeface="Calibri"/>
              </a:rPr>
              <a:t>ⁿ </a:t>
            </a:r>
            <a:r>
              <a:rPr lang="en-US" dirty="0" smtClean="0">
                <a:latin typeface="Calibri"/>
                <a:cs typeface="Calibri"/>
              </a:rPr>
              <a:t>is a vector space,</a:t>
            </a:r>
          </a:p>
          <a:p>
            <a:pPr>
              <a:buNone/>
            </a:pPr>
            <a:r>
              <a:rPr lang="en-US" dirty="0" smtClean="0">
                <a:latin typeface="Calibri"/>
                <a:cs typeface="Calibri"/>
              </a:rPr>
              <a:t>If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x+y </a:t>
            </a:r>
            <a:r>
              <a:rPr lang="az-Cyrl-AZ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Є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X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Ϲ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x </a:t>
            </a:r>
            <a:r>
              <a:rPr lang="az-Cyrl-AZ" dirty="0" smtClean="0">
                <a:solidFill>
                  <a:srgbClr val="FF0000"/>
                </a:solidFill>
                <a:latin typeface="Times New Roman"/>
                <a:cs typeface="Times New Roman"/>
              </a:rPr>
              <a:t>Є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X Ɐ x </a:t>
            </a:r>
            <a:r>
              <a:rPr lang="az-Cyrl-AZ" dirty="0" smtClean="0">
                <a:solidFill>
                  <a:srgbClr val="FF0000"/>
                </a:solidFill>
                <a:latin typeface="Times New Roman"/>
                <a:cs typeface="Times New Roman"/>
              </a:rPr>
              <a:t>Є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X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smtClean="0">
                <a:solidFill>
                  <a:srgbClr val="00B050"/>
                </a:solidFill>
                <a:latin typeface="Times New Roman"/>
                <a:cs typeface="Times New Roman"/>
              </a:rPr>
              <a:t>y </a:t>
            </a:r>
            <a:r>
              <a:rPr lang="az-Cyrl-AZ" dirty="0" smtClean="0">
                <a:solidFill>
                  <a:srgbClr val="00B050"/>
                </a:solidFill>
                <a:latin typeface="Times New Roman"/>
                <a:cs typeface="Times New Roman"/>
              </a:rPr>
              <a:t>Є</a:t>
            </a:r>
            <a:r>
              <a:rPr lang="en-US" dirty="0" smtClean="0">
                <a:solidFill>
                  <a:srgbClr val="00B050"/>
                </a:solidFill>
                <a:latin typeface="Times New Roman"/>
                <a:cs typeface="Times New Roman"/>
              </a:rPr>
              <a:t> X </a:t>
            </a:r>
            <a:r>
              <a:rPr lang="en-US" dirty="0" smtClean="0">
                <a:latin typeface="Times New Roman"/>
                <a:cs typeface="Times New Roman"/>
              </a:rPr>
              <a:t>and for all scalar C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    If x</a:t>
            </a:r>
            <a:r>
              <a:rPr lang="en-US" sz="14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,x</a:t>
            </a:r>
            <a:r>
              <a:rPr lang="en-US" sz="14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,…..x</a:t>
            </a:r>
            <a:r>
              <a:rPr lang="en-US" sz="1400" dirty="0" smtClean="0">
                <a:latin typeface="Times New Roman"/>
                <a:cs typeface="Times New Roman"/>
              </a:rPr>
              <a:t>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az-Cyrl-AZ" dirty="0" smtClean="0">
                <a:latin typeface="Times New Roman"/>
                <a:cs typeface="Times New Roman"/>
              </a:rPr>
              <a:t>Є</a:t>
            </a:r>
            <a:r>
              <a:rPr lang="en-US" dirty="0" smtClean="0">
                <a:latin typeface="Times New Roman"/>
                <a:cs typeface="Times New Roman"/>
              </a:rPr>
              <a:t> R</a:t>
            </a:r>
            <a:r>
              <a:rPr lang="en-US" dirty="0" smtClean="0">
                <a:cs typeface="Calibri"/>
              </a:rPr>
              <a:t>ⁿ and c</a:t>
            </a:r>
            <a:r>
              <a:rPr lang="en-US" sz="1400" dirty="0" smtClean="0">
                <a:cs typeface="Calibri"/>
              </a:rPr>
              <a:t>1</a:t>
            </a:r>
            <a:r>
              <a:rPr lang="en-US" dirty="0" smtClean="0">
                <a:cs typeface="Calibri"/>
              </a:rPr>
              <a:t>,c</a:t>
            </a:r>
            <a:r>
              <a:rPr lang="en-US" sz="1400" dirty="0" smtClean="0">
                <a:cs typeface="Calibri"/>
              </a:rPr>
              <a:t>2</a:t>
            </a:r>
            <a:r>
              <a:rPr lang="en-US" dirty="0" smtClean="0">
                <a:cs typeface="Calibri"/>
              </a:rPr>
              <a:t>,……c</a:t>
            </a:r>
            <a:r>
              <a:rPr lang="en-US" sz="1400" dirty="0" smtClean="0">
                <a:cs typeface="Calibri"/>
              </a:rPr>
              <a:t>k</a:t>
            </a:r>
            <a:r>
              <a:rPr lang="en-US" dirty="0" smtClean="0">
                <a:cs typeface="Calibri"/>
              </a:rPr>
              <a:t> are scalars,</a:t>
            </a:r>
            <a:endParaRPr lang="en-US" dirty="0" smtClean="0">
              <a:latin typeface="Algerian" pitchFamily="82" charset="0"/>
              <a:cs typeface="Calibri"/>
            </a:endParaRP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  <a:cs typeface="Calibri"/>
              </a:rPr>
              <a:t>Then the vectors c</a:t>
            </a:r>
            <a:r>
              <a:rPr lang="en-US" sz="1400" dirty="0" smtClean="0">
                <a:latin typeface="Baskerville Old Face" pitchFamily="18" charset="0"/>
                <a:cs typeface="Calibri"/>
              </a:rPr>
              <a:t>1</a:t>
            </a:r>
            <a:r>
              <a:rPr lang="en-US" dirty="0" smtClean="0">
                <a:latin typeface="Baskerville Old Face" pitchFamily="18" charset="0"/>
                <a:cs typeface="Calibri"/>
              </a:rPr>
              <a:t>x</a:t>
            </a:r>
            <a:r>
              <a:rPr lang="en-US" sz="1400" dirty="0" smtClean="0">
                <a:latin typeface="Baskerville Old Face" pitchFamily="18" charset="0"/>
                <a:cs typeface="Calibri"/>
              </a:rPr>
              <a:t>1</a:t>
            </a:r>
            <a:r>
              <a:rPr lang="en-US" dirty="0" smtClean="0">
                <a:latin typeface="Baskerville Old Face" pitchFamily="18" charset="0"/>
                <a:cs typeface="Calibri"/>
              </a:rPr>
              <a:t> + c</a:t>
            </a:r>
            <a:r>
              <a:rPr lang="en-US" sz="1400" dirty="0" smtClean="0">
                <a:latin typeface="Baskerville Old Face" pitchFamily="18" charset="0"/>
                <a:cs typeface="Calibri"/>
              </a:rPr>
              <a:t>2</a:t>
            </a:r>
            <a:r>
              <a:rPr lang="en-US" dirty="0" smtClean="0">
                <a:latin typeface="Baskerville Old Face" pitchFamily="18" charset="0"/>
                <a:cs typeface="Calibri"/>
              </a:rPr>
              <a:t>x</a:t>
            </a:r>
            <a:r>
              <a:rPr lang="en-US" sz="1400" dirty="0" smtClean="0">
                <a:latin typeface="Baskerville Old Face" pitchFamily="18" charset="0"/>
                <a:cs typeface="Calibri"/>
              </a:rPr>
              <a:t>2</a:t>
            </a:r>
            <a:r>
              <a:rPr lang="en-US" dirty="0" smtClean="0">
                <a:latin typeface="Baskerville Old Face" pitchFamily="18" charset="0"/>
                <a:cs typeface="Calibri"/>
              </a:rPr>
              <a:t> +…. + c</a:t>
            </a:r>
            <a:r>
              <a:rPr lang="en-US" sz="1400" dirty="0" smtClean="0">
                <a:latin typeface="Baskerville Old Face" pitchFamily="18" charset="0"/>
                <a:cs typeface="Calibri"/>
              </a:rPr>
              <a:t>k</a:t>
            </a:r>
            <a:r>
              <a:rPr lang="en-US" dirty="0" smtClean="0">
                <a:latin typeface="Baskerville Old Face" pitchFamily="18" charset="0"/>
                <a:cs typeface="Calibri"/>
              </a:rPr>
              <a:t>x</a:t>
            </a:r>
            <a:r>
              <a:rPr lang="en-US" sz="1400" dirty="0" smtClean="0">
                <a:latin typeface="Baskerville Old Face" pitchFamily="18" charset="0"/>
                <a:cs typeface="Calibri"/>
              </a:rPr>
              <a:t>k</a:t>
            </a:r>
            <a:r>
              <a:rPr lang="en-US" dirty="0" smtClean="0">
                <a:latin typeface="Baskerville Old Face" pitchFamily="18" charset="0"/>
                <a:cs typeface="Calibri"/>
              </a:rPr>
              <a:t> is called a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  <a:latin typeface="Baskerville Old Face" pitchFamily="18" charset="0"/>
                <a:cs typeface="Calibri"/>
              </a:rPr>
              <a:t>l</a:t>
            </a:r>
            <a:r>
              <a:rPr lang="en-US" b="1" dirty="0" smtClean="0">
                <a:solidFill>
                  <a:srgbClr val="FF0000"/>
                </a:solidFill>
                <a:latin typeface="Baskerville Old Face" pitchFamily="18" charset="0"/>
                <a:cs typeface="Calibri"/>
              </a:rPr>
              <a:t>inear combination</a:t>
            </a:r>
            <a:r>
              <a:rPr lang="en-US" dirty="0" smtClean="0">
                <a:latin typeface="Baskerville Old Face" pitchFamily="18" charset="0"/>
                <a:cs typeface="Calibri"/>
              </a:rPr>
              <a:t> of x</a:t>
            </a:r>
            <a:r>
              <a:rPr lang="en-US" sz="1400" dirty="0" smtClean="0">
                <a:latin typeface="Baskerville Old Face" pitchFamily="18" charset="0"/>
                <a:cs typeface="Calibri"/>
              </a:rPr>
              <a:t>1</a:t>
            </a:r>
            <a:r>
              <a:rPr lang="en-US" dirty="0" smtClean="0">
                <a:latin typeface="Baskerville Old Face" pitchFamily="18" charset="0"/>
                <a:cs typeface="Calibri"/>
              </a:rPr>
              <a:t>,x</a:t>
            </a:r>
            <a:r>
              <a:rPr lang="en-US" sz="1400" dirty="0" smtClean="0">
                <a:latin typeface="Baskerville Old Face" pitchFamily="18" charset="0"/>
                <a:cs typeface="Calibri"/>
              </a:rPr>
              <a:t>2</a:t>
            </a:r>
            <a:r>
              <a:rPr lang="en-US" dirty="0" smtClean="0">
                <a:latin typeface="Baskerville Old Face" pitchFamily="18" charset="0"/>
                <a:cs typeface="Calibri"/>
              </a:rPr>
              <a:t>,……x</a:t>
            </a:r>
            <a:r>
              <a:rPr lang="en-US" sz="1400" dirty="0" smtClean="0">
                <a:latin typeface="Baskerville Old Face" pitchFamily="18" charset="0"/>
                <a:cs typeface="Calibri"/>
              </a:rPr>
              <a:t>k</a:t>
            </a:r>
            <a:r>
              <a:rPr lang="en-US" dirty="0" smtClean="0">
                <a:latin typeface="Baskerville Old Face" pitchFamily="18" charset="0"/>
                <a:cs typeface="Calibri"/>
              </a:rPr>
              <a:t>.</a:t>
            </a:r>
          </a:p>
          <a:p>
            <a:pPr>
              <a:buNone/>
            </a:pPr>
            <a:r>
              <a:rPr lang="en-US" dirty="0">
                <a:latin typeface="Baskerville Old Face" pitchFamily="18" charset="0"/>
                <a:cs typeface="Calibri"/>
              </a:rPr>
              <a:t> </a:t>
            </a:r>
            <a:r>
              <a:rPr lang="en-US" dirty="0" smtClean="0">
                <a:latin typeface="Baskerville Old Face" pitchFamily="18" charset="0"/>
                <a:cs typeface="Calibri"/>
              </a:rPr>
              <a:t>    If S </a:t>
            </a:r>
            <a:r>
              <a:rPr lang="el-GR" dirty="0" smtClean="0">
                <a:latin typeface="Times New Roman"/>
                <a:cs typeface="Times New Roman"/>
              </a:rPr>
              <a:t>Ϲ</a:t>
            </a:r>
            <a:r>
              <a:rPr lang="en-US" dirty="0" smtClean="0">
                <a:latin typeface="Times New Roman"/>
                <a:cs typeface="Times New Roman"/>
              </a:rPr>
              <a:t> R</a:t>
            </a:r>
            <a:r>
              <a:rPr lang="en-US" dirty="0" smtClean="0">
                <a:cs typeface="Calibri"/>
              </a:rPr>
              <a:t>ⁿ and if E is a set of all linear combination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  <a:cs typeface="Calibri"/>
              </a:rPr>
              <a:t>of elements of S then we say that S spans E (or) E is the</a:t>
            </a:r>
          </a:p>
          <a:p>
            <a:pPr>
              <a:buNone/>
            </a:pPr>
            <a:r>
              <a:rPr lang="en-US" dirty="0">
                <a:latin typeface="Baskerville Old Face" pitchFamily="18" charset="0"/>
                <a:cs typeface="Calibri"/>
              </a:rPr>
              <a:t>s</a:t>
            </a:r>
            <a:r>
              <a:rPr lang="en-US" dirty="0" smtClean="0">
                <a:latin typeface="Baskerville Old Face" pitchFamily="18" charset="0"/>
                <a:cs typeface="Calibri"/>
              </a:rPr>
              <a:t>pan of S. </a:t>
            </a:r>
          </a:p>
          <a:p>
            <a:pPr>
              <a:buNone/>
            </a:pPr>
            <a:r>
              <a:rPr lang="en-US" dirty="0">
                <a:latin typeface="Baskerville Old Face" pitchFamily="18" charset="0"/>
                <a:cs typeface="Calibri"/>
              </a:rPr>
              <a:t> </a:t>
            </a:r>
            <a:r>
              <a:rPr lang="en-US" dirty="0" smtClean="0">
                <a:latin typeface="Baskerville Old Face" pitchFamily="18" charset="0"/>
                <a:cs typeface="Calibri"/>
              </a:rPr>
              <a:t>    Every span is a </a:t>
            </a:r>
            <a:r>
              <a:rPr lang="en-US" b="1" dirty="0" smtClean="0">
                <a:solidFill>
                  <a:srgbClr val="002060"/>
                </a:solidFill>
                <a:latin typeface="Baskerville Old Face" pitchFamily="18" charset="0"/>
                <a:cs typeface="Calibri"/>
              </a:rPr>
              <a:t>vector space</a:t>
            </a:r>
            <a:r>
              <a:rPr lang="en-US" dirty="0" smtClean="0">
                <a:latin typeface="Baskerville Old Face" pitchFamily="18" charset="0"/>
                <a:cs typeface="Calibri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>
                <a:latin typeface="Baskerville Old Face" pitchFamily="18" charset="0"/>
              </a:rPr>
              <a:t>A set consisting of vectors x</a:t>
            </a:r>
            <a:r>
              <a:rPr lang="en-US" sz="1400" dirty="0" smtClean="0">
                <a:latin typeface="Baskerville Old Face" pitchFamily="18" charset="0"/>
              </a:rPr>
              <a:t>1</a:t>
            </a:r>
            <a:r>
              <a:rPr lang="en-US" dirty="0" smtClean="0">
                <a:latin typeface="Baskerville Old Face" pitchFamily="18" charset="0"/>
              </a:rPr>
              <a:t>,x</a:t>
            </a:r>
            <a:r>
              <a:rPr lang="en-US" sz="1400" dirty="0" smtClean="0">
                <a:latin typeface="Baskerville Old Face" pitchFamily="18" charset="0"/>
              </a:rPr>
              <a:t>2</a:t>
            </a:r>
            <a:r>
              <a:rPr lang="en-US" dirty="0" smtClean="0">
                <a:latin typeface="Baskerville Old Face" pitchFamily="18" charset="0"/>
              </a:rPr>
              <a:t>,…..x</a:t>
            </a:r>
            <a:r>
              <a:rPr lang="en-US" sz="1400" dirty="0" smtClean="0">
                <a:latin typeface="Baskerville Old Face" pitchFamily="18" charset="0"/>
              </a:rPr>
              <a:t>k</a:t>
            </a:r>
            <a:r>
              <a:rPr lang="en-US" dirty="0" smtClean="0">
                <a:latin typeface="Baskerville Old Face" pitchFamily="18" charset="0"/>
              </a:rPr>
              <a:t> is said to be</a:t>
            </a:r>
          </a:p>
          <a:p>
            <a:pPr>
              <a:buNone/>
            </a:pPr>
            <a:r>
              <a:rPr lang="en-US" dirty="0">
                <a:latin typeface="Baskerville Old Face" pitchFamily="18" charset="0"/>
              </a:rPr>
              <a:t>i</a:t>
            </a:r>
            <a:r>
              <a:rPr lang="en-US" dirty="0" smtClean="0">
                <a:latin typeface="Baskerville Old Face" pitchFamily="18" charset="0"/>
              </a:rPr>
              <a:t>ndependent if the relation </a:t>
            </a:r>
            <a:r>
              <a:rPr lang="en-US" dirty="0" smtClean="0">
                <a:solidFill>
                  <a:srgbClr val="0070C0"/>
                </a:solidFill>
                <a:latin typeface="Baskerville Old Face" pitchFamily="18" charset="0"/>
              </a:rPr>
              <a:t>c</a:t>
            </a:r>
            <a:r>
              <a:rPr lang="en-US" sz="1400" dirty="0" smtClean="0">
                <a:solidFill>
                  <a:srgbClr val="0070C0"/>
                </a:solidFill>
                <a:latin typeface="Baskerville Old Face" pitchFamily="18" charset="0"/>
              </a:rPr>
              <a:t>1</a:t>
            </a:r>
            <a:r>
              <a:rPr lang="en-US" dirty="0" smtClean="0">
                <a:solidFill>
                  <a:srgbClr val="0070C0"/>
                </a:solidFill>
                <a:latin typeface="Baskerville Old Face" pitchFamily="18" charset="0"/>
              </a:rPr>
              <a:t>x</a:t>
            </a:r>
            <a:r>
              <a:rPr lang="en-US" sz="1400" dirty="0" smtClean="0">
                <a:solidFill>
                  <a:srgbClr val="0070C0"/>
                </a:solidFill>
                <a:latin typeface="Baskerville Old Face" pitchFamily="18" charset="0"/>
              </a:rPr>
              <a:t>1</a:t>
            </a:r>
            <a:r>
              <a:rPr lang="en-US" dirty="0" smtClean="0">
                <a:solidFill>
                  <a:srgbClr val="0070C0"/>
                </a:solidFill>
                <a:latin typeface="Baskerville Old Face" pitchFamily="18" charset="0"/>
              </a:rPr>
              <a:t>+c</a:t>
            </a:r>
            <a:r>
              <a:rPr lang="en-US" sz="1400" dirty="0" smtClean="0">
                <a:solidFill>
                  <a:srgbClr val="0070C0"/>
                </a:solidFill>
                <a:latin typeface="Baskerville Old Face" pitchFamily="18" charset="0"/>
              </a:rPr>
              <a:t>2</a:t>
            </a:r>
            <a:r>
              <a:rPr lang="en-US" dirty="0" smtClean="0">
                <a:solidFill>
                  <a:srgbClr val="0070C0"/>
                </a:solidFill>
                <a:latin typeface="Baskerville Old Face" pitchFamily="18" charset="0"/>
              </a:rPr>
              <a:t>x</a:t>
            </a:r>
            <a:r>
              <a:rPr lang="en-US" sz="1400" dirty="0" smtClean="0">
                <a:solidFill>
                  <a:srgbClr val="0070C0"/>
                </a:solidFill>
                <a:latin typeface="Baskerville Old Face" pitchFamily="18" charset="0"/>
              </a:rPr>
              <a:t>2</a:t>
            </a:r>
            <a:r>
              <a:rPr lang="en-US" dirty="0" smtClean="0">
                <a:solidFill>
                  <a:srgbClr val="0070C0"/>
                </a:solidFill>
                <a:latin typeface="Baskerville Old Face" pitchFamily="18" charset="0"/>
              </a:rPr>
              <a:t>+……+c</a:t>
            </a:r>
            <a:r>
              <a:rPr lang="en-US" sz="1400" dirty="0" smtClean="0">
                <a:solidFill>
                  <a:srgbClr val="0070C0"/>
                </a:solidFill>
                <a:latin typeface="Baskerville Old Face" pitchFamily="18" charset="0"/>
              </a:rPr>
              <a:t>k</a:t>
            </a:r>
            <a:r>
              <a:rPr lang="en-US" dirty="0" smtClean="0">
                <a:solidFill>
                  <a:srgbClr val="0070C0"/>
                </a:solidFill>
                <a:latin typeface="Baskerville Old Face" pitchFamily="18" charset="0"/>
              </a:rPr>
              <a:t>x</a:t>
            </a:r>
            <a:r>
              <a:rPr lang="en-US" sz="1400" dirty="0" smtClean="0">
                <a:solidFill>
                  <a:srgbClr val="0070C0"/>
                </a:solidFill>
                <a:latin typeface="Baskerville Old Face" pitchFamily="18" charset="0"/>
              </a:rPr>
              <a:t>k</a:t>
            </a:r>
            <a:r>
              <a:rPr lang="en-US" dirty="0" smtClean="0">
                <a:solidFill>
                  <a:srgbClr val="0070C0"/>
                </a:solidFill>
                <a:latin typeface="Baskerville Old Face" pitchFamily="18" charset="0"/>
              </a:rPr>
              <a:t>= 0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   Implies that c</a:t>
            </a:r>
            <a:r>
              <a:rPr lang="en-US" sz="1400" dirty="0" smtClean="0">
                <a:latin typeface="Baskerville Old Face" pitchFamily="18" charset="0"/>
              </a:rPr>
              <a:t>1</a:t>
            </a:r>
            <a:r>
              <a:rPr lang="en-US" dirty="0" smtClean="0">
                <a:latin typeface="Baskerville Old Face" pitchFamily="18" charset="0"/>
              </a:rPr>
              <a:t>=c</a:t>
            </a:r>
            <a:r>
              <a:rPr lang="en-US" sz="1400" dirty="0" smtClean="0">
                <a:latin typeface="Baskerville Old Face" pitchFamily="18" charset="0"/>
              </a:rPr>
              <a:t>2</a:t>
            </a:r>
            <a:r>
              <a:rPr lang="en-US" dirty="0" smtClean="0">
                <a:latin typeface="Baskerville Old Face" pitchFamily="18" charset="0"/>
              </a:rPr>
              <a:t>=…..c</a:t>
            </a:r>
            <a:r>
              <a:rPr lang="en-US" sz="1400" dirty="0" smtClean="0">
                <a:latin typeface="Baskerville Old Face" pitchFamily="18" charset="0"/>
              </a:rPr>
              <a:t>n</a:t>
            </a:r>
            <a:r>
              <a:rPr lang="en-US" dirty="0" smtClean="0">
                <a:latin typeface="Baskerville Old Face" pitchFamily="18" charset="0"/>
              </a:rPr>
              <a:t>=0 otherwise x</a:t>
            </a:r>
            <a:r>
              <a:rPr lang="en-US" sz="1400" dirty="0" smtClean="0">
                <a:latin typeface="Baskerville Old Face" pitchFamily="18" charset="0"/>
              </a:rPr>
              <a:t>1</a:t>
            </a:r>
            <a:r>
              <a:rPr lang="en-US" dirty="0" smtClean="0">
                <a:latin typeface="Baskerville Old Face" pitchFamily="18" charset="0"/>
              </a:rPr>
              <a:t>,x</a:t>
            </a:r>
            <a:r>
              <a:rPr lang="en-US" sz="1400" dirty="0" smtClean="0">
                <a:latin typeface="Baskerville Old Face" pitchFamily="18" charset="0"/>
              </a:rPr>
              <a:t>2</a:t>
            </a:r>
            <a:r>
              <a:rPr lang="en-US" dirty="0" smtClean="0">
                <a:latin typeface="Baskerville Old Face" pitchFamily="18" charset="0"/>
              </a:rPr>
              <a:t>,…..x</a:t>
            </a:r>
            <a:r>
              <a:rPr lang="en-US" sz="1400" dirty="0" smtClean="0">
                <a:latin typeface="Baskerville Old Face" pitchFamily="18" charset="0"/>
              </a:rPr>
              <a:t>k  </a:t>
            </a:r>
            <a:r>
              <a:rPr lang="en-US" dirty="0" smtClean="0">
                <a:latin typeface="Baskerville Old Face" pitchFamily="18" charset="0"/>
              </a:rPr>
              <a:t>is said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to dependent.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   No independent set contains the </a:t>
            </a:r>
            <a:r>
              <a:rPr lang="en-US" dirty="0" smtClean="0">
                <a:solidFill>
                  <a:srgbClr val="002060"/>
                </a:solidFill>
                <a:latin typeface="Baskerville Old Face" pitchFamily="18" charset="0"/>
              </a:rPr>
              <a:t>null vector</a:t>
            </a:r>
            <a:r>
              <a:rPr lang="en-US" dirty="0" smtClean="0">
                <a:latin typeface="Baskerville Old Face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smtClean="0">
                <a:latin typeface="Baskerville Old Face" pitchFamily="18" charset="0"/>
              </a:rPr>
              <a:t>If a vector space X contains an independent sets of 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‘r’ vector but contain no independent set of (r+1) 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vectors.</a:t>
            </a:r>
          </a:p>
          <a:p>
            <a:pPr>
              <a:buNone/>
            </a:pP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smtClean="0">
                <a:latin typeface="Baskerville Old Face" pitchFamily="18" charset="0"/>
              </a:rPr>
              <a:t>    We say that X has dimension r.</a:t>
            </a:r>
          </a:p>
          <a:p>
            <a:pPr>
              <a:buNone/>
            </a:pP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smtClean="0">
                <a:latin typeface="Baskerville Old Face" pitchFamily="18" charset="0"/>
              </a:rPr>
              <a:t>     That is, </a:t>
            </a:r>
            <a:r>
              <a:rPr lang="en-US" dirty="0" smtClean="0">
                <a:solidFill>
                  <a:srgbClr val="C00000"/>
                </a:solidFill>
                <a:latin typeface="Baskerville Old Face" pitchFamily="18" charset="0"/>
              </a:rPr>
              <a:t>dim X = 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smtClean="0">
                <a:latin typeface="Baskerville Old Face" pitchFamily="18" charset="0"/>
              </a:rPr>
              <a:t>   </a:t>
            </a: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The set consisting of zero alone is a vector space is</a:t>
            </a:r>
          </a:p>
          <a:p>
            <a:pPr>
              <a:buNone/>
            </a:pPr>
            <a:r>
              <a:rPr lang="en-US" dirty="0">
                <a:latin typeface="Baskerville Old Face" pitchFamily="18" charset="0"/>
              </a:rPr>
              <a:t>d</a:t>
            </a:r>
            <a:r>
              <a:rPr lang="en-US" dirty="0" smtClean="0">
                <a:latin typeface="Baskerville Old Face" pitchFamily="18" charset="0"/>
              </a:rPr>
              <a:t>imension is </a:t>
            </a:r>
            <a: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  <a:t>zero</a:t>
            </a:r>
            <a:r>
              <a:rPr lang="en-US" dirty="0" smtClean="0">
                <a:latin typeface="Baskerville Old Face" pitchFamily="18" charset="0"/>
              </a:rPr>
              <a:t>.</a:t>
            </a:r>
          </a:p>
          <a:p>
            <a:pPr>
              <a:buNone/>
            </a:pP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smtClean="0">
                <a:latin typeface="Baskerville Old Face" pitchFamily="18" charset="0"/>
              </a:rPr>
              <a:t>    An independent subset of a vector space X which </a:t>
            </a:r>
          </a:p>
          <a:p>
            <a:pPr>
              <a:buNone/>
            </a:pPr>
            <a:r>
              <a:rPr lang="en-US" dirty="0">
                <a:latin typeface="Baskerville Old Face" pitchFamily="18" charset="0"/>
              </a:rPr>
              <a:t>s</a:t>
            </a:r>
            <a:r>
              <a:rPr lang="en-US" dirty="0" smtClean="0">
                <a:latin typeface="Baskerville Old Face" pitchFamily="18" charset="0"/>
              </a:rPr>
              <a:t>pan X is called a </a:t>
            </a:r>
            <a:r>
              <a:rPr lang="en-US" dirty="0" smtClean="0">
                <a:solidFill>
                  <a:srgbClr val="0070C0"/>
                </a:solidFill>
                <a:latin typeface="Baskerville Old Face" pitchFamily="18" charset="0"/>
              </a:rPr>
              <a:t>basis of X</a:t>
            </a:r>
            <a:r>
              <a:rPr lang="en-US" dirty="0" smtClean="0">
                <a:latin typeface="Baskerville Old Face" pitchFamily="18" charset="0"/>
              </a:rPr>
              <a:t>.</a:t>
            </a:r>
          </a:p>
          <a:p>
            <a:pPr>
              <a:buNone/>
            </a:pP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smtClean="0">
                <a:latin typeface="Baskerville Old Face" pitchFamily="18" charset="0"/>
              </a:rPr>
              <a:t>    If </a:t>
            </a:r>
            <a: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  <a:t>B = {x</a:t>
            </a:r>
            <a:r>
              <a:rPr lang="en-US" sz="1400" dirty="0" smtClean="0">
                <a:solidFill>
                  <a:srgbClr val="FF0000"/>
                </a:solidFill>
                <a:latin typeface="Baskerville Old Face" pitchFamily="18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  <a:t>,x</a:t>
            </a:r>
            <a:r>
              <a:rPr lang="en-US" sz="1400" dirty="0" smtClean="0">
                <a:solidFill>
                  <a:srgbClr val="FF0000"/>
                </a:solidFill>
                <a:latin typeface="Baskerville Old Face" pitchFamily="18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  <a:t>,……,x</a:t>
            </a:r>
            <a:r>
              <a:rPr lang="en-US" sz="1400" dirty="0" smtClean="0">
                <a:solidFill>
                  <a:srgbClr val="FF0000"/>
                </a:solidFill>
                <a:latin typeface="Baskerville Old Face" pitchFamily="18" charset="0"/>
              </a:rPr>
              <a:t>n</a:t>
            </a:r>
            <a: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  <a:t>} </a:t>
            </a:r>
            <a:r>
              <a:rPr lang="en-US" dirty="0" smtClean="0">
                <a:latin typeface="Baskerville Old Face" pitchFamily="18" charset="0"/>
              </a:rPr>
              <a:t>is a basis of X,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Then ever </a:t>
            </a:r>
            <a:r>
              <a:rPr lang="en-US" dirty="0" smtClean="0">
                <a:solidFill>
                  <a:srgbClr val="0070C0"/>
                </a:solidFill>
                <a:latin typeface="Baskerville Old Face" pitchFamily="18" charset="0"/>
              </a:rPr>
              <a:t>x </a:t>
            </a:r>
            <a:r>
              <a:rPr lang="az-Cyrl-AZ" dirty="0" smtClean="0">
                <a:solidFill>
                  <a:srgbClr val="0070C0"/>
                </a:solidFill>
                <a:latin typeface="Times New Roman"/>
                <a:cs typeface="Times New Roman"/>
              </a:rPr>
              <a:t>Є</a:t>
            </a:r>
            <a:r>
              <a:rPr lang="en-US" dirty="0" smtClean="0">
                <a:solidFill>
                  <a:srgbClr val="0070C0"/>
                </a:solidFill>
                <a:latin typeface="Times New Roman"/>
                <a:cs typeface="Times New Roman"/>
              </a:rPr>
              <a:t> X </a:t>
            </a:r>
            <a:r>
              <a:rPr lang="en-US" dirty="0" smtClean="0">
                <a:latin typeface="Times New Roman"/>
                <a:cs typeface="Times New Roman"/>
              </a:rPr>
              <a:t>has a unique representation of a form</a:t>
            </a:r>
          </a:p>
          <a:p>
            <a:pPr>
              <a:buNone/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 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    X = c</a:t>
            </a:r>
            <a:r>
              <a:rPr lang="en-US" sz="14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x</a:t>
            </a:r>
            <a:r>
              <a:rPr lang="en-US" sz="14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+c</a:t>
            </a:r>
            <a:r>
              <a:rPr lang="en-US" sz="14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x</a:t>
            </a:r>
            <a:r>
              <a:rPr lang="en-US" sz="14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+…….+c</a:t>
            </a:r>
            <a:r>
              <a:rPr lang="en-US" sz="1400" dirty="0" smtClean="0">
                <a:latin typeface="Times New Roman"/>
                <a:cs typeface="Times New Roman"/>
              </a:rPr>
              <a:t>r</a:t>
            </a:r>
            <a:r>
              <a:rPr lang="en-US" dirty="0" smtClean="0">
                <a:latin typeface="Times New Roman"/>
                <a:cs typeface="Times New Roman"/>
              </a:rPr>
              <a:t>x</a:t>
            </a:r>
            <a:r>
              <a:rPr lang="en-US" sz="1400" dirty="0" smtClean="0">
                <a:latin typeface="Times New Roman"/>
                <a:cs typeface="Times New Roman"/>
              </a:rPr>
              <a:t>r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>
              <a:buNone/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   </a:t>
            </a:r>
          </a:p>
          <a:p>
            <a:pPr>
              <a:buNone/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    That is, X=              .</a:t>
            </a:r>
            <a:endParaRPr lang="en-US" dirty="0">
              <a:latin typeface="Baskerville Old Face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33600" y="4953000"/>
          <a:ext cx="1302124" cy="1054100"/>
        </p:xfrm>
        <a:graphic>
          <a:graphicData uri="http://schemas.openxmlformats.org/presentationml/2006/ole">
            <p:oleObj spid="_x0000_s1026" name="Equation" r:id="rId3" imgW="4572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Such a representation exist since B spans X, and it is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 unique. 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Since B is independent the number, c</a:t>
            </a:r>
            <a:r>
              <a:rPr lang="en-US" sz="1400" dirty="0" smtClean="0">
                <a:latin typeface="Baskerville Old Face" pitchFamily="18" charset="0"/>
              </a:rPr>
              <a:t>1</a:t>
            </a:r>
            <a:r>
              <a:rPr lang="en-US" dirty="0" smtClean="0">
                <a:latin typeface="Baskerville Old Face" pitchFamily="18" charset="0"/>
              </a:rPr>
              <a:t>,c</a:t>
            </a:r>
            <a:r>
              <a:rPr lang="en-US" sz="1400" dirty="0" smtClean="0">
                <a:latin typeface="Baskerville Old Face" pitchFamily="18" charset="0"/>
              </a:rPr>
              <a:t>2</a:t>
            </a:r>
            <a:r>
              <a:rPr lang="en-US" dirty="0" smtClean="0">
                <a:latin typeface="Baskerville Old Face" pitchFamily="18" charset="0"/>
              </a:rPr>
              <a:t>,……..c</a:t>
            </a:r>
            <a:r>
              <a:rPr lang="en-US" sz="1400" dirty="0" smtClean="0">
                <a:latin typeface="Baskerville Old Face" pitchFamily="18" charset="0"/>
              </a:rPr>
              <a:t>r</a:t>
            </a:r>
            <a:r>
              <a:rPr lang="en-US" dirty="0" smtClean="0">
                <a:latin typeface="Baskerville Old Face" pitchFamily="18" charset="0"/>
              </a:rPr>
              <a:t> are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called the </a:t>
            </a:r>
            <a:r>
              <a:rPr lang="en-US" dirty="0" smtClean="0">
                <a:solidFill>
                  <a:srgbClr val="00B0F0"/>
                </a:solidFill>
                <a:latin typeface="Baskerville Old Face" pitchFamily="18" charset="0"/>
              </a:rPr>
              <a:t>co-ordinates of X </a:t>
            </a:r>
            <a:r>
              <a:rPr lang="en-US" dirty="0" smtClean="0">
                <a:latin typeface="Baskerville Old Face" pitchFamily="18" charset="0"/>
              </a:rPr>
              <a:t>with respect to the basis B.</a:t>
            </a:r>
          </a:p>
          <a:p>
            <a:pPr>
              <a:buNone/>
            </a:pP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smtClean="0">
                <a:latin typeface="Baskerville Old Face" pitchFamily="18" charset="0"/>
              </a:rPr>
              <a:t>    The set {e</a:t>
            </a:r>
            <a:r>
              <a:rPr lang="en-US" sz="1400" dirty="0" smtClean="0">
                <a:latin typeface="Baskerville Old Face" pitchFamily="18" charset="0"/>
              </a:rPr>
              <a:t>1</a:t>
            </a:r>
            <a:r>
              <a:rPr lang="en-US" dirty="0" smtClean="0">
                <a:latin typeface="Baskerville Old Face" pitchFamily="18" charset="0"/>
              </a:rPr>
              <a:t>,e</a:t>
            </a:r>
            <a:r>
              <a:rPr lang="en-US" sz="1400" dirty="0" smtClean="0">
                <a:latin typeface="Baskerville Old Face" pitchFamily="18" charset="0"/>
              </a:rPr>
              <a:t>2</a:t>
            </a:r>
            <a:r>
              <a:rPr lang="en-US" dirty="0" smtClean="0">
                <a:latin typeface="Baskerville Old Face" pitchFamily="18" charset="0"/>
              </a:rPr>
              <a:t>,….e</a:t>
            </a:r>
            <a:r>
              <a:rPr lang="en-US" sz="1400" dirty="0" smtClean="0">
                <a:latin typeface="Baskerville Old Face" pitchFamily="18" charset="0"/>
              </a:rPr>
              <a:t>n</a:t>
            </a:r>
            <a:r>
              <a:rPr lang="en-US" dirty="0" smtClean="0">
                <a:latin typeface="Baskerville Old Face" pitchFamily="18" charset="0"/>
              </a:rPr>
              <a:t>} is the </a:t>
            </a:r>
            <a: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  <a:t>basis </a:t>
            </a:r>
            <a:r>
              <a:rPr lang="en-US" dirty="0" smtClean="0">
                <a:latin typeface="Baskerville Old Face" pitchFamily="18" charset="0"/>
              </a:rPr>
              <a:t>where e</a:t>
            </a:r>
            <a:r>
              <a:rPr lang="en-US" sz="1400" dirty="0" smtClean="0">
                <a:latin typeface="Baskerville Old Face" pitchFamily="18" charset="0"/>
              </a:rPr>
              <a:t>j</a:t>
            </a:r>
            <a:r>
              <a:rPr lang="en-US" dirty="0" smtClean="0">
                <a:latin typeface="Baskerville Old Face" pitchFamily="18" charset="0"/>
              </a:rPr>
              <a:t> is the</a:t>
            </a:r>
          </a:p>
          <a:p>
            <a:pPr>
              <a:buNone/>
            </a:pPr>
            <a:r>
              <a:rPr lang="en-US" dirty="0">
                <a:latin typeface="Baskerville Old Face" pitchFamily="18" charset="0"/>
              </a:rPr>
              <a:t>v</a:t>
            </a:r>
            <a:r>
              <a:rPr lang="en-US" dirty="0" smtClean="0">
                <a:latin typeface="Baskerville Old Face" pitchFamily="18" charset="0"/>
              </a:rPr>
              <a:t>ector in r</a:t>
            </a:r>
            <a:r>
              <a:rPr lang="en-US" dirty="0" smtClean="0">
                <a:latin typeface="Calibri"/>
                <a:cs typeface="Calibri"/>
              </a:rPr>
              <a:t>ⁿ whose j-th co-ordinate is 1 and all other</a:t>
            </a:r>
          </a:p>
          <a:p>
            <a:pPr>
              <a:buNone/>
            </a:pPr>
            <a:r>
              <a:rPr lang="en-US" dirty="0" smtClean="0">
                <a:latin typeface="Calibri"/>
                <a:cs typeface="Calibri"/>
              </a:rPr>
              <a:t>co-ordinates are zero.</a:t>
            </a:r>
          </a:p>
          <a:p>
            <a:pPr>
              <a:buNone/>
            </a:pPr>
            <a:r>
              <a:rPr lang="en-US" dirty="0" smtClean="0">
                <a:latin typeface="Calibri"/>
                <a:cs typeface="Calibri"/>
              </a:rPr>
              <a:t>      If 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x </a:t>
            </a:r>
            <a:r>
              <a:rPr lang="az-Cyrl-AZ" dirty="0" smtClean="0">
                <a:solidFill>
                  <a:srgbClr val="FF0000"/>
                </a:solidFill>
                <a:latin typeface="Times New Roman"/>
                <a:cs typeface="Times New Roman"/>
              </a:rPr>
              <a:t>Є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  <a:t>r</a:t>
            </a:r>
            <a:r>
              <a:rPr lang="en-US" dirty="0" smtClean="0">
                <a:solidFill>
                  <a:srgbClr val="FF0000"/>
                </a:solidFill>
                <a:cs typeface="Calibri"/>
              </a:rPr>
              <a:t>ⁿ </a:t>
            </a:r>
            <a:r>
              <a:rPr lang="en-US" dirty="0" smtClean="0">
                <a:cs typeface="Calibri"/>
              </a:rPr>
              <a:t>and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cs typeface="Calibri"/>
              </a:rPr>
              <a:t>x = (x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cs typeface="Calibri"/>
              </a:rPr>
              <a:t>1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cs typeface="Calibri"/>
              </a:rPr>
              <a:t>,x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cs typeface="Calibri"/>
              </a:rPr>
              <a:t>2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cs typeface="Calibri"/>
              </a:rPr>
              <a:t>,…..x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cs typeface="Calibri"/>
              </a:rPr>
              <a:t>n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cs typeface="Calibri"/>
              </a:rPr>
              <a:t>), </a:t>
            </a:r>
            <a:r>
              <a:rPr lang="en-US" dirty="0" smtClean="0">
                <a:cs typeface="Calibri"/>
              </a:rPr>
              <a:t>then</a:t>
            </a: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  <a:latin typeface="Baskerville Old Face" pitchFamily="18" charset="0"/>
                <a:cs typeface="Calibri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Baskerville Old Face" pitchFamily="18" charset="0"/>
                <a:cs typeface="Calibri"/>
              </a:rPr>
              <a:t>   x = x</a:t>
            </a:r>
            <a:r>
              <a:rPr lang="en-US" sz="1400" dirty="0" smtClean="0">
                <a:solidFill>
                  <a:srgbClr val="0070C0"/>
                </a:solidFill>
                <a:latin typeface="Baskerville Old Face" pitchFamily="18" charset="0"/>
                <a:cs typeface="Calibri"/>
              </a:rPr>
              <a:t>1</a:t>
            </a:r>
            <a:r>
              <a:rPr lang="en-US" dirty="0" smtClean="0">
                <a:solidFill>
                  <a:srgbClr val="0070C0"/>
                </a:solidFill>
                <a:latin typeface="Baskerville Old Face" pitchFamily="18" charset="0"/>
                <a:cs typeface="Calibri"/>
              </a:rPr>
              <a:t>e</a:t>
            </a:r>
            <a:r>
              <a:rPr lang="en-US" sz="1400" dirty="0" smtClean="0">
                <a:solidFill>
                  <a:srgbClr val="0070C0"/>
                </a:solidFill>
                <a:latin typeface="Baskerville Old Face" pitchFamily="18" charset="0"/>
                <a:cs typeface="Calibri"/>
              </a:rPr>
              <a:t>1</a:t>
            </a:r>
            <a:r>
              <a:rPr lang="en-US" dirty="0" smtClean="0">
                <a:solidFill>
                  <a:srgbClr val="0070C0"/>
                </a:solidFill>
                <a:latin typeface="Baskerville Old Face" pitchFamily="18" charset="0"/>
                <a:cs typeface="Calibri"/>
              </a:rPr>
              <a:t>+x</a:t>
            </a:r>
            <a:r>
              <a:rPr lang="en-US" sz="1400" dirty="0" smtClean="0">
                <a:solidFill>
                  <a:srgbClr val="0070C0"/>
                </a:solidFill>
                <a:latin typeface="Baskerville Old Face" pitchFamily="18" charset="0"/>
                <a:cs typeface="Calibri"/>
              </a:rPr>
              <a:t>2</a:t>
            </a:r>
            <a:r>
              <a:rPr lang="en-US" dirty="0" smtClean="0">
                <a:solidFill>
                  <a:srgbClr val="0070C0"/>
                </a:solidFill>
                <a:latin typeface="Baskerville Old Face" pitchFamily="18" charset="0"/>
                <a:cs typeface="Calibri"/>
              </a:rPr>
              <a:t>e</a:t>
            </a:r>
            <a:r>
              <a:rPr lang="en-US" sz="1400" dirty="0" smtClean="0">
                <a:solidFill>
                  <a:srgbClr val="0070C0"/>
                </a:solidFill>
                <a:latin typeface="Baskerville Old Face" pitchFamily="18" charset="0"/>
                <a:cs typeface="Calibri"/>
              </a:rPr>
              <a:t>2</a:t>
            </a:r>
            <a:r>
              <a:rPr lang="en-US" dirty="0" smtClean="0">
                <a:solidFill>
                  <a:srgbClr val="0070C0"/>
                </a:solidFill>
                <a:latin typeface="Baskerville Old Face" pitchFamily="18" charset="0"/>
                <a:cs typeface="Calibri"/>
              </a:rPr>
              <a:t>+…….+x</a:t>
            </a:r>
            <a:r>
              <a:rPr lang="en-US" sz="1400" dirty="0" smtClean="0">
                <a:solidFill>
                  <a:srgbClr val="0070C0"/>
                </a:solidFill>
                <a:latin typeface="Baskerville Old Face" pitchFamily="18" charset="0"/>
                <a:cs typeface="Calibri"/>
              </a:rPr>
              <a:t>n</a:t>
            </a:r>
            <a:r>
              <a:rPr lang="en-US" dirty="0" smtClean="0">
                <a:solidFill>
                  <a:srgbClr val="0070C0"/>
                </a:solidFill>
                <a:latin typeface="Baskerville Old Face" pitchFamily="18" charset="0"/>
                <a:cs typeface="Calibri"/>
              </a:rPr>
              <a:t>e</a:t>
            </a:r>
            <a:r>
              <a:rPr lang="en-US" sz="1400" dirty="0" smtClean="0">
                <a:solidFill>
                  <a:srgbClr val="0070C0"/>
                </a:solidFill>
                <a:latin typeface="Baskerville Old Face" pitchFamily="18" charset="0"/>
                <a:cs typeface="Calibri"/>
              </a:rPr>
              <a:t>n</a:t>
            </a:r>
            <a:r>
              <a:rPr lang="en-US" dirty="0" smtClean="0">
                <a:solidFill>
                  <a:srgbClr val="0070C0"/>
                </a:solidFill>
                <a:latin typeface="Baskerville Old Face" pitchFamily="18" charset="0"/>
                <a:cs typeface="Calibri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  <a:cs typeface="Calibri"/>
              </a:rPr>
              <a:t>We shall call e</a:t>
            </a:r>
            <a:r>
              <a:rPr lang="en-US" sz="1400" dirty="0" smtClean="0">
                <a:latin typeface="Baskerville Old Face" pitchFamily="18" charset="0"/>
                <a:cs typeface="Calibri"/>
              </a:rPr>
              <a:t>1</a:t>
            </a:r>
            <a:r>
              <a:rPr lang="en-US" dirty="0" smtClean="0">
                <a:latin typeface="Baskerville Old Face" pitchFamily="18" charset="0"/>
                <a:cs typeface="Calibri"/>
              </a:rPr>
              <a:t>,e</a:t>
            </a:r>
            <a:r>
              <a:rPr lang="en-US" sz="1400" dirty="0" smtClean="0">
                <a:latin typeface="Baskerville Old Face" pitchFamily="18" charset="0"/>
                <a:cs typeface="Calibri"/>
              </a:rPr>
              <a:t>2</a:t>
            </a:r>
            <a:r>
              <a:rPr lang="en-US" dirty="0" smtClean="0">
                <a:latin typeface="Baskerville Old Face" pitchFamily="18" charset="0"/>
                <a:cs typeface="Calibri"/>
              </a:rPr>
              <a:t>,……e</a:t>
            </a:r>
            <a:r>
              <a:rPr lang="en-US" sz="1400" dirty="0" smtClean="0">
                <a:latin typeface="Baskerville Old Face" pitchFamily="18" charset="0"/>
                <a:cs typeface="Calibri"/>
              </a:rPr>
              <a:t>n </a:t>
            </a:r>
            <a:r>
              <a:rPr lang="en-US" dirty="0" smtClean="0">
                <a:latin typeface="Baskerville Old Face" pitchFamily="18" charset="0"/>
                <a:cs typeface="Calibri"/>
              </a:rPr>
              <a:t>are standard basis.</a:t>
            </a: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000" b="1" dirty="0" smtClean="0">
              <a:solidFill>
                <a:srgbClr val="7030A0"/>
              </a:solidFill>
              <a:latin typeface="Algerian" pitchFamily="82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7030A0"/>
                </a:solidFill>
                <a:latin typeface="Algerian" pitchFamily="82" charset="0"/>
              </a:rPr>
              <a:t>Theorem :  </a:t>
            </a:r>
          </a:p>
          <a:p>
            <a:pPr>
              <a:buNone/>
            </a:pP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smtClean="0">
                <a:latin typeface="Baskerville Old Face" pitchFamily="18" charset="0"/>
              </a:rPr>
              <a:t>  Let r be a positive integer. If a vector space S is </a:t>
            </a:r>
          </a:p>
          <a:p>
            <a:pPr>
              <a:buNone/>
            </a:pPr>
            <a:r>
              <a:rPr lang="en-US" dirty="0">
                <a:latin typeface="Baskerville Old Face" pitchFamily="18" charset="0"/>
              </a:rPr>
              <a:t>s</a:t>
            </a:r>
            <a:r>
              <a:rPr lang="en-US" dirty="0" smtClean="0">
                <a:latin typeface="Baskerville Old Face" pitchFamily="18" charset="0"/>
              </a:rPr>
              <a:t>panned by a set of r vector. Then, dim X ≤ r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Algerian" pitchFamily="82" charset="0"/>
              </a:rPr>
              <a:t>Proof:</a:t>
            </a:r>
          </a:p>
          <a:p>
            <a:pPr>
              <a:buNone/>
            </a:pP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smtClean="0">
                <a:latin typeface="Baskerville Old Face" pitchFamily="18" charset="0"/>
              </a:rPr>
              <a:t>    Let S</a:t>
            </a:r>
            <a:r>
              <a:rPr lang="en-US" sz="1400" dirty="0" smtClean="0">
                <a:latin typeface="Baskerville Old Face" pitchFamily="18" charset="0"/>
              </a:rPr>
              <a:t>0</a:t>
            </a:r>
            <a:r>
              <a:rPr lang="en-US" dirty="0" smtClean="0">
                <a:latin typeface="Baskerville Old Face" pitchFamily="18" charset="0"/>
              </a:rPr>
              <a:t> = {x</a:t>
            </a:r>
            <a:r>
              <a:rPr lang="en-US" sz="1400" dirty="0" smtClean="0">
                <a:latin typeface="Baskerville Old Face" pitchFamily="18" charset="0"/>
              </a:rPr>
              <a:t>1</a:t>
            </a:r>
            <a:r>
              <a:rPr lang="en-US" dirty="0" smtClean="0">
                <a:latin typeface="Baskerville Old Face" pitchFamily="18" charset="0"/>
              </a:rPr>
              <a:t>,x</a:t>
            </a:r>
            <a:r>
              <a:rPr lang="en-US" sz="1400" dirty="0" smtClean="0">
                <a:latin typeface="Baskerville Old Face" pitchFamily="18" charset="0"/>
              </a:rPr>
              <a:t>2</a:t>
            </a:r>
            <a:r>
              <a:rPr lang="en-US" dirty="0" smtClean="0">
                <a:latin typeface="Baskerville Old Face" pitchFamily="18" charset="0"/>
              </a:rPr>
              <a:t>,……x</a:t>
            </a:r>
            <a:r>
              <a:rPr lang="en-US" sz="1400" dirty="0" smtClean="0">
                <a:latin typeface="Baskerville Old Face" pitchFamily="18" charset="0"/>
              </a:rPr>
              <a:t>0</a:t>
            </a:r>
            <a:r>
              <a:rPr lang="en-US" dirty="0" smtClean="0">
                <a:latin typeface="Baskerville Old Face" pitchFamily="18" charset="0"/>
              </a:rPr>
              <a:t>} be the span of the vector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space X.</a:t>
            </a:r>
          </a:p>
          <a:p>
            <a:pPr>
              <a:buNone/>
            </a:pP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smtClean="0">
                <a:latin typeface="Baskerville Old Face" pitchFamily="18" charset="0"/>
              </a:rPr>
              <a:t>    Suppose if the theorem is not true.</a:t>
            </a:r>
          </a:p>
          <a:p>
            <a:pPr>
              <a:buNone/>
            </a:pP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smtClean="0">
                <a:latin typeface="Baskerville Old Face" pitchFamily="18" charset="0"/>
              </a:rPr>
              <a:t>    That is, </a:t>
            </a:r>
            <a:r>
              <a:rPr lang="en-US" dirty="0" smtClean="0">
                <a:solidFill>
                  <a:srgbClr val="0070C0"/>
                </a:solidFill>
                <a:latin typeface="Baskerville Old Face" pitchFamily="18" charset="0"/>
              </a:rPr>
              <a:t>dim X &gt; r</a:t>
            </a:r>
          </a:p>
          <a:p>
            <a:pPr>
              <a:buNone/>
            </a:pP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smtClean="0">
                <a:latin typeface="Baskerville Old Face" pitchFamily="18" charset="0"/>
              </a:rPr>
              <a:t>     It means that X has a set of {y</a:t>
            </a:r>
            <a:r>
              <a:rPr lang="en-US" sz="1400" dirty="0" smtClean="0">
                <a:latin typeface="Baskerville Old Face" pitchFamily="18" charset="0"/>
              </a:rPr>
              <a:t>1</a:t>
            </a:r>
            <a:r>
              <a:rPr lang="en-US" dirty="0" smtClean="0">
                <a:latin typeface="Baskerville Old Face" pitchFamily="18" charset="0"/>
              </a:rPr>
              <a:t>,y</a:t>
            </a:r>
            <a:r>
              <a:rPr lang="en-US" sz="1400" dirty="0" smtClean="0">
                <a:latin typeface="Baskerville Old Face" pitchFamily="18" charset="0"/>
              </a:rPr>
              <a:t>2</a:t>
            </a:r>
            <a:r>
              <a:rPr lang="en-US" dirty="0" smtClean="0">
                <a:latin typeface="Baskerville Old Face" pitchFamily="18" charset="0"/>
              </a:rPr>
              <a:t>,…..y</a:t>
            </a:r>
            <a:r>
              <a:rPr lang="en-US" sz="1400" dirty="0" smtClean="0">
                <a:latin typeface="Baskerville Old Face" pitchFamily="18" charset="0"/>
              </a:rPr>
              <a:t>r+1</a:t>
            </a:r>
            <a:r>
              <a:rPr lang="en-US" dirty="0" smtClean="0">
                <a:latin typeface="Baskerville Old Face" pitchFamily="18" charset="0"/>
              </a:rPr>
              <a:t>} of r+1</a:t>
            </a:r>
          </a:p>
          <a:p>
            <a:pPr>
              <a:buNone/>
            </a:pPr>
            <a:r>
              <a:rPr lang="en-US" dirty="0">
                <a:latin typeface="Baskerville Old Face" pitchFamily="18" charset="0"/>
              </a:rPr>
              <a:t>l</a:t>
            </a:r>
            <a:r>
              <a:rPr lang="en-US" dirty="0" smtClean="0">
                <a:latin typeface="Baskerville Old Face" pitchFamily="18" charset="0"/>
              </a:rPr>
              <a:t>inearly independent vectors </a:t>
            </a:r>
          </a:p>
          <a:p>
            <a:pPr>
              <a:buNone/>
            </a:pP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smtClean="0">
                <a:latin typeface="Baskerville Old Face" pitchFamily="18" charset="0"/>
              </a:rPr>
              <a:t>        </a:t>
            </a:r>
            <a:r>
              <a:rPr lang="en-US" dirty="0" err="1" smtClean="0">
                <a:latin typeface="Baskerville Old Face" pitchFamily="18" charset="0"/>
              </a:rPr>
              <a:t>y</a:t>
            </a:r>
            <a:r>
              <a:rPr lang="en-US" sz="1400" dirty="0" err="1" smtClean="0">
                <a:latin typeface="Baskerville Old Face" pitchFamily="18" charset="0"/>
              </a:rPr>
              <a:t>i</a:t>
            </a:r>
            <a:r>
              <a:rPr lang="en-US" dirty="0" smtClean="0">
                <a:latin typeface="Baskerville Old Face" pitchFamily="18" charset="0"/>
              </a:rPr>
              <a:t> ≠ 0, i= 1,2,….r+1.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     </a:t>
            </a: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 If </a:t>
            </a:r>
            <a: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  <a:t>y</a:t>
            </a:r>
            <a:r>
              <a:rPr lang="en-US" sz="1400" dirty="0" smtClean="0">
                <a:solidFill>
                  <a:srgbClr val="FF0000"/>
                </a:solidFill>
                <a:latin typeface="Baskerville Old Face" pitchFamily="18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  <a:t> </a:t>
            </a:r>
            <a:r>
              <a:rPr lang="az-Cyrl-AZ" dirty="0" smtClean="0">
                <a:solidFill>
                  <a:srgbClr val="FF0000"/>
                </a:solidFill>
                <a:latin typeface="Times New Roman"/>
                <a:cs typeface="Times New Roman"/>
              </a:rPr>
              <a:t>Є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X </a:t>
            </a:r>
            <a:r>
              <a:rPr lang="en-US" dirty="0" smtClean="0">
                <a:latin typeface="Times New Roman"/>
                <a:cs typeface="Times New Roman"/>
              </a:rPr>
              <a:t>and X is spanned by S</a:t>
            </a:r>
            <a:r>
              <a:rPr lang="en-US" sz="1800" dirty="0" smtClean="0">
                <a:latin typeface="Times New Roman"/>
                <a:cs typeface="Times New Roman"/>
              </a:rPr>
              <a:t>0</a:t>
            </a:r>
          </a:p>
          <a:p>
            <a:pPr>
              <a:buNone/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   That is </a:t>
            </a:r>
            <a:r>
              <a:rPr lang="en-US" dirty="0" smtClean="0">
                <a:solidFill>
                  <a:srgbClr val="0070C0"/>
                </a:solidFill>
                <a:latin typeface="Times New Roman"/>
                <a:cs typeface="Times New Roman"/>
              </a:rPr>
              <a:t>y</a:t>
            </a:r>
            <a:r>
              <a:rPr lang="en-US" sz="14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1</a:t>
            </a:r>
            <a:r>
              <a:rPr lang="en-US" dirty="0" smtClean="0">
                <a:solidFill>
                  <a:srgbClr val="0070C0"/>
                </a:solidFill>
                <a:latin typeface="Times New Roman"/>
                <a:cs typeface="Times New Roman"/>
              </a:rPr>
              <a:t> = </a:t>
            </a:r>
            <a:r>
              <a:rPr lang="el-GR" dirty="0" smtClean="0">
                <a:solidFill>
                  <a:srgbClr val="0070C0"/>
                </a:solidFill>
                <a:latin typeface="Times New Roman"/>
                <a:cs typeface="Times New Roman"/>
              </a:rPr>
              <a:t>α</a:t>
            </a:r>
            <a:r>
              <a:rPr lang="en-US" sz="14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1</a:t>
            </a:r>
            <a:r>
              <a:rPr lang="en-US" dirty="0" smtClean="0">
                <a:solidFill>
                  <a:srgbClr val="0070C0"/>
                </a:solidFill>
                <a:latin typeface="Times New Roman"/>
                <a:cs typeface="Times New Roman"/>
              </a:rPr>
              <a:t>x</a:t>
            </a:r>
            <a:r>
              <a:rPr lang="en-US" sz="14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1</a:t>
            </a:r>
            <a:r>
              <a:rPr lang="en-US" dirty="0" smtClean="0">
                <a:solidFill>
                  <a:srgbClr val="0070C0"/>
                </a:solidFill>
                <a:latin typeface="Times New Roman"/>
                <a:cs typeface="Times New Roman"/>
              </a:rPr>
              <a:t> + </a:t>
            </a:r>
            <a:r>
              <a:rPr lang="el-GR" dirty="0" smtClean="0">
                <a:solidFill>
                  <a:srgbClr val="0070C0"/>
                </a:solidFill>
                <a:latin typeface="Times New Roman"/>
                <a:cs typeface="Times New Roman"/>
              </a:rPr>
              <a:t>α</a:t>
            </a:r>
            <a:r>
              <a:rPr lang="en-US" sz="14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2</a:t>
            </a:r>
            <a:r>
              <a:rPr lang="en-US" dirty="0" smtClean="0">
                <a:solidFill>
                  <a:srgbClr val="0070C0"/>
                </a:solidFill>
                <a:latin typeface="Times New Roman"/>
                <a:cs typeface="Times New Roman"/>
              </a:rPr>
              <a:t>x</a:t>
            </a:r>
            <a:r>
              <a:rPr lang="en-US" sz="14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2</a:t>
            </a:r>
            <a:r>
              <a:rPr lang="en-US" dirty="0" smtClean="0">
                <a:solidFill>
                  <a:srgbClr val="0070C0"/>
                </a:solidFill>
                <a:latin typeface="Times New Roman"/>
                <a:cs typeface="Times New Roman"/>
              </a:rPr>
              <a:t> +…..+</a:t>
            </a:r>
            <a:r>
              <a:rPr lang="el-GR" dirty="0" smtClean="0">
                <a:solidFill>
                  <a:srgbClr val="0070C0"/>
                </a:solidFill>
                <a:latin typeface="Times New Roman"/>
                <a:cs typeface="Times New Roman"/>
              </a:rPr>
              <a:t>α</a:t>
            </a:r>
            <a:r>
              <a:rPr lang="en-US" sz="14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lang="en-US" dirty="0" smtClean="0">
                <a:solidFill>
                  <a:srgbClr val="0070C0"/>
                </a:solidFill>
                <a:latin typeface="Times New Roman"/>
                <a:cs typeface="Times New Roman"/>
              </a:rPr>
              <a:t>x</a:t>
            </a:r>
            <a:r>
              <a:rPr lang="en-US" sz="14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lang="en-US" dirty="0" smtClean="0">
                <a:solidFill>
                  <a:srgbClr val="0070C0"/>
                </a:solidFill>
                <a:latin typeface="Times New Roman"/>
                <a:cs typeface="Times New Roman"/>
              </a:rPr>
              <a:t>.</a:t>
            </a:r>
          </a:p>
          <a:p>
            <a:pPr>
              <a:buNone/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Implies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sz="14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x</a:t>
            </a:r>
            <a:r>
              <a:rPr lang="en-US" sz="14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 = y</a:t>
            </a:r>
            <a:r>
              <a:rPr lang="en-US" sz="14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-</a:t>
            </a:r>
            <a:r>
              <a:rPr lang="el-GR" dirty="0" smtClean="0">
                <a:latin typeface="Times New Roman"/>
                <a:cs typeface="Times New Roman"/>
              </a:rPr>
              <a:t> α</a:t>
            </a:r>
            <a:r>
              <a:rPr lang="en-US" sz="14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x</a:t>
            </a:r>
            <a:r>
              <a:rPr lang="en-US" sz="14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 -……-</a:t>
            </a:r>
            <a:r>
              <a:rPr lang="el-GR" dirty="0" smtClean="0">
                <a:latin typeface="Times New Roman"/>
                <a:cs typeface="Times New Roman"/>
              </a:rPr>
              <a:t> α</a:t>
            </a:r>
            <a:r>
              <a:rPr lang="en-US" sz="1400" dirty="0" smtClean="0">
                <a:latin typeface="Times New Roman"/>
                <a:cs typeface="Times New Roman"/>
              </a:rPr>
              <a:t>r</a:t>
            </a:r>
            <a:r>
              <a:rPr lang="en-US" dirty="0" smtClean="0">
                <a:latin typeface="Times New Roman"/>
                <a:cs typeface="Times New Roman"/>
              </a:rPr>
              <a:t>x</a:t>
            </a:r>
            <a:r>
              <a:rPr lang="en-US" sz="1400" dirty="0" smtClean="0">
                <a:latin typeface="Times New Roman"/>
                <a:cs typeface="Times New Roman"/>
              </a:rPr>
              <a:t>r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>
              <a:buNone/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               x</a:t>
            </a:r>
            <a:r>
              <a:rPr lang="en-US" sz="14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 = 1/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sz="14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 [y</a:t>
            </a:r>
            <a:r>
              <a:rPr lang="en-US" sz="14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-</a:t>
            </a:r>
            <a:r>
              <a:rPr lang="el-GR" dirty="0" smtClean="0">
                <a:latin typeface="Times New Roman"/>
                <a:cs typeface="Times New Roman"/>
              </a:rPr>
              <a:t> α</a:t>
            </a:r>
            <a:r>
              <a:rPr lang="en-US" sz="14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x</a:t>
            </a:r>
            <a:r>
              <a:rPr lang="en-US" sz="14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 -……-</a:t>
            </a:r>
            <a:r>
              <a:rPr lang="el-GR" dirty="0" smtClean="0">
                <a:latin typeface="Times New Roman"/>
                <a:cs typeface="Times New Roman"/>
              </a:rPr>
              <a:t> α</a:t>
            </a:r>
            <a:r>
              <a:rPr lang="en-US" sz="1400" dirty="0" smtClean="0">
                <a:latin typeface="Times New Roman"/>
                <a:cs typeface="Times New Roman"/>
              </a:rPr>
              <a:t>r</a:t>
            </a:r>
            <a:r>
              <a:rPr lang="en-US" dirty="0" smtClean="0">
                <a:latin typeface="Times New Roman"/>
                <a:cs typeface="Times New Roman"/>
              </a:rPr>
              <a:t>x</a:t>
            </a:r>
            <a:r>
              <a:rPr lang="en-US" sz="1400" dirty="0" smtClean="0">
                <a:latin typeface="Times New Roman"/>
                <a:cs typeface="Times New Roman"/>
              </a:rPr>
              <a:t>r</a:t>
            </a:r>
            <a:r>
              <a:rPr lang="en-US" dirty="0" smtClean="0">
                <a:latin typeface="Times New Roman"/>
                <a:cs typeface="Times New Roman"/>
              </a:rPr>
              <a:t>]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                Since </a:t>
            </a:r>
            <a:r>
              <a:rPr lang="el-GR" dirty="0" smtClean="0">
                <a:solidFill>
                  <a:srgbClr val="C00000"/>
                </a:solidFill>
                <a:latin typeface="Times New Roman"/>
                <a:cs typeface="Times New Roman"/>
              </a:rPr>
              <a:t>α</a:t>
            </a:r>
            <a:r>
              <a:rPr lang="en-US" sz="1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1 </a:t>
            </a: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≠ 0          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Then we get,</a:t>
            </a:r>
          </a:p>
          <a:p>
            <a:pPr>
              <a:buNone/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              x</a:t>
            </a:r>
            <a:r>
              <a:rPr lang="en-US" sz="14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 = c</a:t>
            </a:r>
            <a:r>
              <a:rPr lang="en-US" sz="14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y</a:t>
            </a:r>
            <a:r>
              <a:rPr lang="en-US" sz="14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+c</a:t>
            </a:r>
            <a:r>
              <a:rPr lang="en-US" sz="14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y</a:t>
            </a:r>
            <a:r>
              <a:rPr lang="en-US" sz="14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+…..+c</a:t>
            </a:r>
            <a:r>
              <a:rPr lang="en-US" sz="1400" dirty="0" smtClean="0">
                <a:latin typeface="Times New Roman"/>
                <a:cs typeface="Times New Roman"/>
              </a:rPr>
              <a:t>r</a:t>
            </a:r>
            <a:r>
              <a:rPr lang="en-US" dirty="0" smtClean="0">
                <a:latin typeface="Times New Roman"/>
                <a:cs typeface="Times New Roman"/>
              </a:rPr>
              <a:t>y</a:t>
            </a:r>
            <a:r>
              <a:rPr lang="en-US" sz="1400" dirty="0" smtClean="0">
                <a:latin typeface="Times New Roman"/>
                <a:cs typeface="Times New Roman"/>
              </a:rPr>
              <a:t>r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Therefore the set S</a:t>
            </a:r>
            <a:r>
              <a:rPr lang="en-US" sz="14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 = {y</a:t>
            </a:r>
            <a:r>
              <a:rPr lang="en-US" sz="1400" dirty="0" smtClean="0">
                <a:latin typeface="Times New Roman"/>
                <a:cs typeface="Times New Roman"/>
              </a:rPr>
              <a:t>1,</a:t>
            </a:r>
            <a:r>
              <a:rPr lang="en-US" dirty="0" smtClean="0">
                <a:latin typeface="Times New Roman"/>
                <a:cs typeface="Times New Roman"/>
              </a:rPr>
              <a:t>x</a:t>
            </a:r>
            <a:r>
              <a:rPr lang="en-US" sz="14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,…..x</a:t>
            </a:r>
            <a:r>
              <a:rPr lang="en-US" sz="1400" dirty="0" smtClean="0">
                <a:latin typeface="Times New Roman"/>
                <a:cs typeface="Times New Roman"/>
              </a:rPr>
              <a:t>r</a:t>
            </a:r>
            <a:r>
              <a:rPr lang="en-US" dirty="0" smtClean="0">
                <a:latin typeface="Times New Roman"/>
                <a:cs typeface="Times New Roman"/>
              </a:rPr>
              <a:t>} be the open set 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of X for 0≤ i &lt; r.   </a:t>
            </a:r>
          </a:p>
          <a:p>
            <a:pPr>
              <a:buNone/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    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    Let </a:t>
            </a:r>
            <a:r>
              <a:rPr lang="en-US" dirty="0" smtClean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lang="en-US" sz="14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i </a:t>
            </a:r>
            <a:r>
              <a:rPr lang="en-US" dirty="0" smtClean="0">
                <a:solidFill>
                  <a:srgbClr val="0070C0"/>
                </a:solidFill>
                <a:latin typeface="Times New Roman"/>
                <a:cs typeface="Times New Roman"/>
              </a:rPr>
              <a:t>= {y</a:t>
            </a:r>
            <a:r>
              <a:rPr lang="en-US" sz="14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1</a:t>
            </a:r>
            <a:r>
              <a:rPr lang="en-US" dirty="0" smtClean="0">
                <a:solidFill>
                  <a:srgbClr val="0070C0"/>
                </a:solidFill>
                <a:latin typeface="Times New Roman"/>
                <a:cs typeface="Times New Roman"/>
              </a:rPr>
              <a:t>,y</a:t>
            </a:r>
            <a:r>
              <a:rPr lang="en-US" sz="14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2</a:t>
            </a:r>
            <a:r>
              <a:rPr lang="en-US" dirty="0" smtClean="0">
                <a:solidFill>
                  <a:srgbClr val="0070C0"/>
                </a:solidFill>
                <a:latin typeface="Times New Roman"/>
                <a:cs typeface="Times New Roman"/>
              </a:rPr>
              <a:t>,…..y</a:t>
            </a:r>
            <a:r>
              <a:rPr lang="en-US" sz="14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lang="en-US" dirty="0" smtClean="0">
                <a:solidFill>
                  <a:srgbClr val="0070C0"/>
                </a:solidFill>
                <a:latin typeface="Times New Roman"/>
                <a:cs typeface="Times New Roman"/>
              </a:rPr>
              <a:t>,x</a:t>
            </a:r>
            <a:r>
              <a:rPr lang="en-US" sz="14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i+1</a:t>
            </a:r>
            <a:r>
              <a:rPr lang="en-US" dirty="0" smtClean="0">
                <a:solidFill>
                  <a:srgbClr val="0070C0"/>
                </a:solidFill>
                <a:latin typeface="Times New Roman"/>
                <a:cs typeface="Times New Roman"/>
              </a:rPr>
              <a:t>,…..x</a:t>
            </a:r>
            <a:r>
              <a:rPr lang="en-US" sz="14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lang="en-US" dirty="0" smtClean="0">
                <a:solidFill>
                  <a:srgbClr val="0070C0"/>
                </a:solidFill>
                <a:latin typeface="Times New Roman"/>
                <a:cs typeface="Times New Roman"/>
              </a:rPr>
              <a:t>} </a:t>
            </a:r>
            <a:r>
              <a:rPr lang="en-US" dirty="0" smtClean="0">
                <a:latin typeface="Times New Roman"/>
                <a:cs typeface="Times New Roman"/>
              </a:rPr>
              <a:t>which spans</a:t>
            </a:r>
            <a:r>
              <a:rPr lang="en-US" dirty="0" smtClean="0">
                <a:latin typeface="Baskerville Old Face" pitchFamily="18" charset="0"/>
                <a:cs typeface="Times New Roman"/>
              </a:rPr>
              <a:t> X.</a:t>
            </a:r>
            <a:endParaRPr lang="en-US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  </a:t>
            </a: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 Then, y</a:t>
            </a:r>
            <a:r>
              <a:rPr lang="en-US" sz="1400" dirty="0" smtClean="0">
                <a:latin typeface="Baskerville Old Face" pitchFamily="18" charset="0"/>
              </a:rPr>
              <a:t>i+1</a:t>
            </a:r>
            <a:r>
              <a:rPr lang="en-US" dirty="0" smtClean="0">
                <a:latin typeface="Baskerville Old Face" pitchFamily="18" charset="0"/>
              </a:rPr>
              <a:t>=(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sz="14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y</a:t>
            </a:r>
            <a:r>
              <a:rPr lang="en-US" sz="14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+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sz="14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y</a:t>
            </a:r>
            <a:r>
              <a:rPr lang="en-US" sz="14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+…..+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sz="1400" dirty="0" err="1" smtClean="0">
                <a:latin typeface="Times New Roman"/>
                <a:cs typeface="Times New Roman"/>
              </a:rPr>
              <a:t>i</a:t>
            </a:r>
            <a:r>
              <a:rPr lang="en-US" dirty="0" err="1" smtClean="0">
                <a:latin typeface="Times New Roman"/>
                <a:cs typeface="Times New Roman"/>
              </a:rPr>
              <a:t>y</a:t>
            </a:r>
            <a:r>
              <a:rPr lang="en-US" sz="1400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)+(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sz="1400" dirty="0" smtClean="0">
                <a:latin typeface="Times New Roman"/>
                <a:cs typeface="Times New Roman"/>
              </a:rPr>
              <a:t>i+1</a:t>
            </a:r>
            <a:r>
              <a:rPr lang="en-US" dirty="0" smtClean="0">
                <a:latin typeface="Times New Roman"/>
                <a:cs typeface="Times New Roman"/>
              </a:rPr>
              <a:t>x</a:t>
            </a:r>
            <a:r>
              <a:rPr lang="en-US" sz="1400" dirty="0" smtClean="0">
                <a:latin typeface="Times New Roman"/>
                <a:cs typeface="Times New Roman"/>
              </a:rPr>
              <a:t>i+1</a:t>
            </a:r>
            <a:r>
              <a:rPr lang="en-US" dirty="0" smtClean="0">
                <a:latin typeface="Times New Roman"/>
                <a:cs typeface="Times New Roman"/>
              </a:rPr>
              <a:t>+….+</a:t>
            </a:r>
            <a:r>
              <a:rPr lang="en-US" dirty="0" err="1" smtClean="0">
                <a:latin typeface="Times New Roman"/>
                <a:cs typeface="Times New Roman"/>
              </a:rPr>
              <a:t>x</a:t>
            </a:r>
            <a:r>
              <a:rPr lang="en-US" sz="1400" dirty="0" err="1" smtClean="0">
                <a:latin typeface="Times New Roman"/>
                <a:cs typeface="Times New Roman"/>
              </a:rPr>
              <a:t>r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sz="1400" dirty="0" smtClean="0">
                <a:latin typeface="Times New Roman"/>
                <a:cs typeface="Times New Roman"/>
              </a:rPr>
              <a:t>r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Suppose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sz="1400" dirty="0" smtClean="0">
                <a:latin typeface="Times New Roman"/>
                <a:cs typeface="Times New Roman"/>
              </a:rPr>
              <a:t>i+1  </a:t>
            </a:r>
            <a:r>
              <a:rPr lang="en-US" dirty="0" smtClean="0">
                <a:latin typeface="Times New Roman"/>
                <a:cs typeface="Times New Roman"/>
              </a:rPr>
              <a:t>=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sz="1400" dirty="0" smtClean="0">
                <a:latin typeface="Times New Roman"/>
                <a:cs typeface="Times New Roman"/>
              </a:rPr>
              <a:t>i+2 </a:t>
            </a:r>
            <a:r>
              <a:rPr lang="en-US" dirty="0" smtClean="0">
                <a:latin typeface="Times New Roman"/>
                <a:cs typeface="Times New Roman"/>
              </a:rPr>
              <a:t>= …… =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sz="1400" dirty="0" smtClean="0">
                <a:latin typeface="Times New Roman"/>
                <a:cs typeface="Times New Roman"/>
              </a:rPr>
              <a:t>r </a:t>
            </a:r>
            <a:r>
              <a:rPr lang="en-US" dirty="0" smtClean="0">
                <a:latin typeface="Times New Roman"/>
                <a:cs typeface="Times New Roman"/>
              </a:rPr>
              <a:t>= 0.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Which is contradiction to the fact that </a:t>
            </a:r>
            <a:r>
              <a:rPr lang="en-US" dirty="0" smtClean="0">
                <a:solidFill>
                  <a:srgbClr val="00B0F0"/>
                </a:solidFill>
                <a:latin typeface="Times New Roman"/>
                <a:cs typeface="Times New Roman"/>
              </a:rPr>
              <a:t>y</a:t>
            </a:r>
            <a:r>
              <a:rPr lang="en-US" sz="1400" dirty="0" smtClean="0">
                <a:solidFill>
                  <a:srgbClr val="00B0F0"/>
                </a:solidFill>
                <a:latin typeface="Times New Roman"/>
                <a:cs typeface="Times New Roman"/>
              </a:rPr>
              <a:t>1</a:t>
            </a:r>
            <a:r>
              <a:rPr lang="en-US" dirty="0" smtClean="0">
                <a:solidFill>
                  <a:srgbClr val="00B0F0"/>
                </a:solidFill>
                <a:latin typeface="Times New Roman"/>
                <a:cs typeface="Times New Roman"/>
              </a:rPr>
              <a:t>,y</a:t>
            </a:r>
            <a:r>
              <a:rPr lang="en-US" sz="1400" dirty="0" smtClean="0">
                <a:solidFill>
                  <a:srgbClr val="00B0F0"/>
                </a:solidFill>
                <a:latin typeface="Times New Roman"/>
                <a:cs typeface="Times New Roman"/>
              </a:rPr>
              <a:t>2</a:t>
            </a:r>
            <a:r>
              <a:rPr lang="en-US" dirty="0" smtClean="0">
                <a:solidFill>
                  <a:srgbClr val="00B0F0"/>
                </a:solidFill>
                <a:latin typeface="Times New Roman"/>
                <a:cs typeface="Times New Roman"/>
              </a:rPr>
              <a:t>,…y</a:t>
            </a:r>
            <a:r>
              <a:rPr lang="en-US" sz="1400" dirty="0" smtClean="0">
                <a:solidFill>
                  <a:srgbClr val="00B0F0"/>
                </a:solidFill>
                <a:latin typeface="Times New Roman"/>
                <a:cs typeface="Times New Roman"/>
              </a:rPr>
              <a:t>r+1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is </a:t>
            </a: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linearly independent.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Therefore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sz="1400" dirty="0" smtClean="0">
                <a:latin typeface="Times New Roman"/>
                <a:cs typeface="Times New Roman"/>
              </a:rPr>
              <a:t>i+1  </a:t>
            </a:r>
            <a:r>
              <a:rPr lang="en-US" dirty="0" smtClean="0">
                <a:latin typeface="Times New Roman"/>
                <a:cs typeface="Times New Roman"/>
              </a:rPr>
              <a:t>=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sz="1400" dirty="0" smtClean="0">
                <a:latin typeface="Times New Roman"/>
                <a:cs typeface="Times New Roman"/>
              </a:rPr>
              <a:t>i+2 </a:t>
            </a:r>
            <a:r>
              <a:rPr lang="en-US" dirty="0" smtClean="0">
                <a:latin typeface="Times New Roman"/>
                <a:cs typeface="Times New Roman"/>
              </a:rPr>
              <a:t>= …… =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sz="1400" dirty="0" smtClean="0">
                <a:latin typeface="Times New Roman"/>
                <a:cs typeface="Times New Roman"/>
              </a:rPr>
              <a:t>r </a:t>
            </a:r>
            <a:r>
              <a:rPr lang="en-US" dirty="0" smtClean="0">
                <a:latin typeface="Times New Roman"/>
                <a:cs typeface="Times New Roman"/>
              </a:rPr>
              <a:t>≠ 0.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 Assume that 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           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sz="1400" dirty="0" smtClean="0">
                <a:latin typeface="Times New Roman"/>
                <a:cs typeface="Times New Roman"/>
              </a:rPr>
              <a:t>i+1</a:t>
            </a:r>
            <a:r>
              <a:rPr lang="en-US" dirty="0" smtClean="0">
                <a:latin typeface="Times New Roman"/>
                <a:cs typeface="Times New Roman"/>
              </a:rPr>
              <a:t> ≠ 0.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 x</a:t>
            </a:r>
            <a:r>
              <a:rPr lang="en-US" sz="1400" dirty="0" smtClean="0">
                <a:latin typeface="Times New Roman"/>
                <a:cs typeface="Times New Roman"/>
              </a:rPr>
              <a:t>i+1 </a:t>
            </a:r>
            <a:r>
              <a:rPr lang="en-US" dirty="0" smtClean="0">
                <a:latin typeface="Times New Roman"/>
                <a:cs typeface="Times New Roman"/>
              </a:rPr>
              <a:t>= 1/</a:t>
            </a:r>
            <a:r>
              <a:rPr lang="en-US" sz="1400" dirty="0" smtClean="0">
                <a:latin typeface="Times New Roman"/>
                <a:cs typeface="Times New Roman"/>
              </a:rPr>
              <a:t> 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sz="1400" dirty="0" smtClean="0">
                <a:latin typeface="Times New Roman"/>
                <a:cs typeface="Times New Roman"/>
              </a:rPr>
              <a:t>i+1 </a:t>
            </a:r>
            <a:r>
              <a:rPr lang="en-US" dirty="0" smtClean="0">
                <a:latin typeface="Times New Roman"/>
                <a:cs typeface="Times New Roman"/>
              </a:rPr>
              <a:t>[y</a:t>
            </a:r>
            <a:r>
              <a:rPr lang="en-US" sz="1400" dirty="0" smtClean="0">
                <a:latin typeface="Times New Roman"/>
                <a:cs typeface="Times New Roman"/>
              </a:rPr>
              <a:t>i+1</a:t>
            </a:r>
            <a:r>
              <a:rPr lang="en-US" dirty="0" smtClean="0">
                <a:latin typeface="Times New Roman"/>
                <a:cs typeface="Times New Roman"/>
              </a:rPr>
              <a:t>-       </a:t>
            </a:r>
            <a:r>
              <a:rPr lang="en-US" sz="1400" dirty="0" err="1" smtClean="0">
                <a:latin typeface="Times New Roman"/>
                <a:cs typeface="Times New Roman"/>
              </a:rPr>
              <a:t>j</a:t>
            </a:r>
            <a:r>
              <a:rPr lang="en-US" dirty="0" err="1" smtClean="0">
                <a:latin typeface="Times New Roman"/>
                <a:cs typeface="Times New Roman"/>
              </a:rPr>
              <a:t>y</a:t>
            </a:r>
            <a:r>
              <a:rPr lang="en-US" sz="1400" dirty="0" err="1" smtClean="0">
                <a:latin typeface="Times New Roman"/>
                <a:cs typeface="Times New Roman"/>
              </a:rPr>
              <a:t>j</a:t>
            </a:r>
            <a:r>
              <a:rPr lang="en-US" sz="140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-       </a:t>
            </a:r>
            <a:r>
              <a:rPr lang="en-US" sz="1400" dirty="0" smtClean="0">
                <a:latin typeface="Times New Roman"/>
                <a:cs typeface="Times New Roman"/>
              </a:rPr>
              <a:t>j</a:t>
            </a:r>
            <a:r>
              <a:rPr lang="en-US" dirty="0" smtClean="0">
                <a:latin typeface="Times New Roman"/>
                <a:cs typeface="Times New Roman"/>
              </a:rPr>
              <a:t>x</a:t>
            </a:r>
            <a:r>
              <a:rPr lang="en-US" sz="1400" dirty="0" smtClean="0">
                <a:latin typeface="Times New Roman"/>
                <a:cs typeface="Times New Roman"/>
              </a:rPr>
              <a:t>j</a:t>
            </a:r>
            <a:r>
              <a:rPr lang="en-US" dirty="0" smtClean="0">
                <a:latin typeface="Times New Roman"/>
                <a:cs typeface="Times New Roman"/>
              </a:rPr>
              <a:t>]</a:t>
            </a:r>
          </a:p>
          <a:p>
            <a:pPr>
              <a:buNone/>
            </a:pPr>
            <a:r>
              <a:rPr lang="en-US" sz="1400" dirty="0" smtClean="0">
                <a:latin typeface="Times New Roman"/>
                <a:cs typeface="Times New Roman"/>
              </a:rPr>
              <a:t>        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Therefore </a:t>
            </a:r>
            <a:r>
              <a:rPr lang="en-US" dirty="0" smtClean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lang="en-US" sz="14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i+1</a:t>
            </a:r>
            <a:r>
              <a:rPr lang="en-US" dirty="0" smtClean="0">
                <a:solidFill>
                  <a:srgbClr val="0070C0"/>
                </a:solidFill>
                <a:latin typeface="Times New Roman"/>
                <a:cs typeface="Times New Roman"/>
              </a:rPr>
              <a:t>={y</a:t>
            </a:r>
            <a:r>
              <a:rPr lang="en-US" sz="14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1</a:t>
            </a:r>
            <a:r>
              <a:rPr lang="en-US" dirty="0" smtClean="0">
                <a:solidFill>
                  <a:srgbClr val="0070C0"/>
                </a:solidFill>
                <a:latin typeface="Times New Roman"/>
                <a:cs typeface="Times New Roman"/>
              </a:rPr>
              <a:t>,y</a:t>
            </a:r>
            <a:r>
              <a:rPr lang="en-US" sz="14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2</a:t>
            </a:r>
            <a:r>
              <a:rPr lang="en-US" dirty="0" smtClean="0">
                <a:solidFill>
                  <a:srgbClr val="0070C0"/>
                </a:solidFill>
                <a:latin typeface="Times New Roman"/>
                <a:cs typeface="Times New Roman"/>
              </a:rPr>
              <a:t>,…..y</a:t>
            </a:r>
            <a:r>
              <a:rPr lang="en-US" sz="14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i+1</a:t>
            </a:r>
            <a:r>
              <a:rPr lang="en-US" dirty="0" smtClean="0">
                <a:solidFill>
                  <a:srgbClr val="0070C0"/>
                </a:solidFill>
                <a:latin typeface="Times New Roman"/>
                <a:cs typeface="Times New Roman"/>
              </a:rPr>
              <a:t>,x</a:t>
            </a:r>
            <a:r>
              <a:rPr lang="en-US" sz="14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i+2</a:t>
            </a:r>
            <a:r>
              <a:rPr lang="en-US" dirty="0" smtClean="0">
                <a:solidFill>
                  <a:srgbClr val="0070C0"/>
                </a:solidFill>
                <a:latin typeface="Times New Roman"/>
                <a:cs typeface="Times New Roman"/>
              </a:rPr>
              <a:t>,…..x</a:t>
            </a:r>
            <a:r>
              <a:rPr lang="en-US" sz="14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lang="en-US" dirty="0" smtClean="0">
                <a:solidFill>
                  <a:srgbClr val="0070C0"/>
                </a:solidFill>
                <a:latin typeface="Times New Roman"/>
                <a:cs typeface="Times New Roman"/>
              </a:rPr>
              <a:t>} </a:t>
            </a:r>
            <a:r>
              <a:rPr lang="en-US" dirty="0" smtClean="0">
                <a:latin typeface="Times New Roman"/>
                <a:cs typeface="Times New Roman"/>
              </a:rPr>
              <a:t>which spans X.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14600" y="4038600"/>
          <a:ext cx="774700" cy="1042865"/>
        </p:xfrm>
        <a:graphic>
          <a:graphicData uri="http://schemas.openxmlformats.org/presentationml/2006/ole">
            <p:oleObj spid="_x0000_s16386" name="Equation" r:id="rId3" imgW="330120" imgH="4442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429000" y="4038600"/>
          <a:ext cx="838200" cy="1011620"/>
        </p:xfrm>
        <a:graphic>
          <a:graphicData uri="http://schemas.openxmlformats.org/presentationml/2006/ole">
            <p:oleObj spid="_x0000_s16387" name="Equation" r:id="rId4" imgW="36828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Similarly proceeding like this,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      We get </a:t>
            </a:r>
            <a:r>
              <a:rPr lang="en-US" dirty="0" smtClean="0">
                <a:solidFill>
                  <a:srgbClr val="7030A0"/>
                </a:solidFill>
                <a:latin typeface="Baskerville Old Face" pitchFamily="18" charset="0"/>
              </a:rPr>
              <a:t>S</a:t>
            </a:r>
            <a:r>
              <a:rPr lang="en-US" sz="1400" dirty="0" smtClean="0">
                <a:solidFill>
                  <a:srgbClr val="7030A0"/>
                </a:solidFill>
                <a:latin typeface="Baskerville Old Face" pitchFamily="18" charset="0"/>
              </a:rPr>
              <a:t>r  </a:t>
            </a:r>
            <a:r>
              <a:rPr lang="en-US" dirty="0" smtClean="0">
                <a:solidFill>
                  <a:srgbClr val="7030A0"/>
                </a:solidFill>
                <a:latin typeface="Baskerville Old Face" pitchFamily="18" charset="0"/>
              </a:rPr>
              <a:t>= {y</a:t>
            </a:r>
            <a:r>
              <a:rPr lang="en-US" sz="1400" dirty="0" smtClean="0">
                <a:solidFill>
                  <a:srgbClr val="7030A0"/>
                </a:solidFill>
                <a:latin typeface="Baskerville Old Face" pitchFamily="18" charset="0"/>
              </a:rPr>
              <a:t>1</a:t>
            </a:r>
            <a:r>
              <a:rPr lang="en-US" dirty="0" smtClean="0">
                <a:solidFill>
                  <a:srgbClr val="7030A0"/>
                </a:solidFill>
                <a:latin typeface="Baskerville Old Face" pitchFamily="18" charset="0"/>
              </a:rPr>
              <a:t>,y</a:t>
            </a:r>
            <a:r>
              <a:rPr lang="en-US" sz="1400" dirty="0" smtClean="0">
                <a:solidFill>
                  <a:srgbClr val="7030A0"/>
                </a:solidFill>
                <a:latin typeface="Baskerville Old Face" pitchFamily="18" charset="0"/>
              </a:rPr>
              <a:t>2</a:t>
            </a:r>
            <a:r>
              <a:rPr lang="en-US" dirty="0" smtClean="0">
                <a:solidFill>
                  <a:srgbClr val="7030A0"/>
                </a:solidFill>
                <a:latin typeface="Baskerville Old Face" pitchFamily="18" charset="0"/>
              </a:rPr>
              <a:t>,…..,y</a:t>
            </a:r>
            <a:r>
              <a:rPr lang="en-US" sz="1400" dirty="0" smtClean="0">
                <a:solidFill>
                  <a:srgbClr val="7030A0"/>
                </a:solidFill>
                <a:latin typeface="Baskerville Old Face" pitchFamily="18" charset="0"/>
              </a:rPr>
              <a:t>r</a:t>
            </a:r>
            <a:r>
              <a:rPr lang="en-US" dirty="0" smtClean="0">
                <a:solidFill>
                  <a:srgbClr val="7030A0"/>
                </a:solidFill>
                <a:latin typeface="Baskerville Old Face" pitchFamily="18" charset="0"/>
              </a:rPr>
              <a:t>} </a:t>
            </a:r>
            <a:r>
              <a:rPr lang="en-US" dirty="0" smtClean="0">
                <a:latin typeface="Baskerville Old Face" pitchFamily="18" charset="0"/>
              </a:rPr>
              <a:t>which spans X.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 Since y</a:t>
            </a:r>
            <a:r>
              <a:rPr lang="en-US" sz="1400" dirty="0" smtClean="0">
                <a:latin typeface="Baskerville Old Face" pitchFamily="18" charset="0"/>
              </a:rPr>
              <a:t>r+1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az-Cyrl-AZ" dirty="0" smtClean="0">
                <a:latin typeface="Times New Roman"/>
                <a:cs typeface="Times New Roman"/>
              </a:rPr>
              <a:t>Є</a:t>
            </a:r>
            <a:r>
              <a:rPr lang="en-US" dirty="0" smtClean="0">
                <a:latin typeface="Times New Roman"/>
                <a:cs typeface="Times New Roman"/>
              </a:rPr>
              <a:t> X, it can be written as,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   y</a:t>
            </a:r>
            <a:r>
              <a:rPr lang="en-US" sz="1400" dirty="0" smtClean="0">
                <a:latin typeface="Times New Roman"/>
                <a:cs typeface="Times New Roman"/>
              </a:rPr>
              <a:t>r+1</a:t>
            </a:r>
            <a:r>
              <a:rPr lang="en-US" dirty="0" smtClean="0">
                <a:latin typeface="Times New Roman"/>
                <a:cs typeface="Times New Roman"/>
              </a:rPr>
              <a:t> = c</a:t>
            </a:r>
            <a:r>
              <a:rPr lang="en-US" sz="14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y</a:t>
            </a:r>
            <a:r>
              <a:rPr lang="en-US" sz="1400" dirty="0" smtClean="0">
                <a:latin typeface="Times New Roman"/>
                <a:cs typeface="Times New Roman"/>
              </a:rPr>
              <a:t>1 </a:t>
            </a:r>
            <a:r>
              <a:rPr lang="en-US" dirty="0" smtClean="0">
                <a:latin typeface="Times New Roman"/>
                <a:cs typeface="Times New Roman"/>
              </a:rPr>
              <a:t>+ c</a:t>
            </a:r>
            <a:r>
              <a:rPr lang="en-US" sz="14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y</a:t>
            </a:r>
            <a:r>
              <a:rPr lang="en-US" sz="14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 +……+ c</a:t>
            </a:r>
            <a:r>
              <a:rPr lang="en-US" sz="1400" dirty="0" smtClean="0">
                <a:latin typeface="Times New Roman"/>
                <a:cs typeface="Times New Roman"/>
              </a:rPr>
              <a:t>r</a:t>
            </a:r>
            <a:r>
              <a:rPr lang="en-US" dirty="0" smtClean="0">
                <a:latin typeface="Times New Roman"/>
                <a:cs typeface="Times New Roman"/>
              </a:rPr>
              <a:t>y</a:t>
            </a:r>
            <a:r>
              <a:rPr lang="en-US" sz="1400" dirty="0" smtClean="0">
                <a:latin typeface="Times New Roman"/>
                <a:cs typeface="Times New Roman"/>
              </a:rPr>
              <a:t>r  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   The set S is linearly dependent.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   Since y</a:t>
            </a:r>
            <a:r>
              <a:rPr lang="en-US" sz="1400" dirty="0" smtClean="0">
                <a:latin typeface="Times New Roman"/>
                <a:cs typeface="Times New Roman"/>
              </a:rPr>
              <a:t>r+1</a:t>
            </a:r>
            <a:r>
              <a:rPr lang="en-US" dirty="0" smtClean="0">
                <a:latin typeface="Times New Roman"/>
                <a:cs typeface="Times New Roman"/>
              </a:rPr>
              <a:t> can be written as linear combination 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{y</a:t>
            </a:r>
            <a:r>
              <a:rPr lang="en-US" sz="14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,y</a:t>
            </a:r>
            <a:r>
              <a:rPr lang="en-US" sz="14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,…..y</a:t>
            </a:r>
            <a:r>
              <a:rPr lang="en-US" sz="1400" dirty="0" smtClean="0">
                <a:latin typeface="Times New Roman"/>
                <a:cs typeface="Times New Roman"/>
              </a:rPr>
              <a:t>r</a:t>
            </a:r>
            <a:r>
              <a:rPr lang="en-US" dirty="0" smtClean="0">
                <a:latin typeface="Times New Roman"/>
                <a:cs typeface="Times New Roman"/>
              </a:rPr>
              <a:t>}. </a:t>
            </a:r>
            <a:r>
              <a:rPr lang="en-US" dirty="0" smtClean="0">
                <a:solidFill>
                  <a:srgbClr val="0070C0"/>
                </a:solidFill>
                <a:latin typeface="Times New Roman"/>
                <a:cs typeface="Times New Roman"/>
              </a:rPr>
              <a:t>Which is contradiction.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   {y</a:t>
            </a:r>
            <a:r>
              <a:rPr lang="en-US" sz="14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,y</a:t>
            </a:r>
            <a:r>
              <a:rPr lang="en-US" sz="14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,…..y</a:t>
            </a:r>
            <a:r>
              <a:rPr lang="en-US" sz="1400" dirty="0" smtClean="0">
                <a:latin typeface="Times New Roman"/>
                <a:cs typeface="Times New Roman"/>
              </a:rPr>
              <a:t>r</a:t>
            </a:r>
            <a:r>
              <a:rPr lang="en-US" dirty="0" smtClean="0">
                <a:latin typeface="Times New Roman"/>
                <a:cs typeface="Times New Roman"/>
              </a:rPr>
              <a:t>} is linearly independent is wrong.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  Therefore, X contains a set of r vectors and the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dimension X ≤ r (dim X ≤ r ).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   Hence the theorem.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337</TotalTime>
  <Words>1341</Words>
  <Application>Microsoft Office PowerPoint</Application>
  <PresentationFormat>On-screen Show (4:3)</PresentationFormat>
  <Paragraphs>187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Flow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User1</cp:lastModifiedBy>
  <cp:revision>54</cp:revision>
  <dcterms:created xsi:type="dcterms:W3CDTF">2020-02-20T01:28:54Z</dcterms:created>
  <dcterms:modified xsi:type="dcterms:W3CDTF">2021-01-29T19:07:06Z</dcterms:modified>
</cp:coreProperties>
</file>