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A669-839E-48EA-95CB-545911E7208C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3FF-F21E-40CC-8E70-D0C6CDB18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A669-839E-48EA-95CB-545911E7208C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3FF-F21E-40CC-8E70-D0C6CDB18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A669-839E-48EA-95CB-545911E7208C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3FF-F21E-40CC-8E70-D0C6CDB18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A669-839E-48EA-95CB-545911E7208C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3FF-F21E-40CC-8E70-D0C6CDB18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A669-839E-48EA-95CB-545911E7208C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3FF-F21E-40CC-8E70-D0C6CDB18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A669-839E-48EA-95CB-545911E7208C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3FF-F21E-40CC-8E70-D0C6CDB18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A669-839E-48EA-95CB-545911E7208C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3FF-F21E-40CC-8E70-D0C6CDB18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A669-839E-48EA-95CB-545911E7208C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3FF-F21E-40CC-8E70-D0C6CDB18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A669-839E-48EA-95CB-545911E7208C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3FF-F21E-40CC-8E70-D0C6CDB18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A669-839E-48EA-95CB-545911E7208C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3FF-F21E-40CC-8E70-D0C6CDB18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A669-839E-48EA-95CB-545911E7208C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C133FF-F21E-40CC-8E70-D0C6CDB181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E3A669-839E-48EA-95CB-545911E7208C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C133FF-F21E-40CC-8E70-D0C6CDB181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000" b="1" dirty="0" smtClean="0">
                <a:solidFill>
                  <a:schemeClr val="tx2">
                    <a:lumMod val="10000"/>
                  </a:schemeClr>
                </a:solidFill>
              </a:rPr>
              <a:t>Advanced </a:t>
            </a:r>
            <a:r>
              <a:rPr lang="en-US" sz="4000" b="1" dirty="0" smtClean="0">
                <a:solidFill>
                  <a:schemeClr val="tx2">
                    <a:lumMod val="10000"/>
                  </a:schemeClr>
                </a:solidFill>
              </a:rPr>
              <a:t>functional analysis</a:t>
            </a:r>
          </a:p>
          <a:p>
            <a:endParaRPr lang="en-US" sz="36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3600" b="1" dirty="0" err="1" smtClean="0">
                <a:solidFill>
                  <a:schemeClr val="tx2">
                    <a:lumMod val="10000"/>
                  </a:schemeClr>
                </a:solidFill>
              </a:rPr>
              <a:t>Ms.A.Benazir</a:t>
            </a:r>
            <a:r>
              <a:rPr lang="en-US" sz="3600" b="1" dirty="0" smtClean="0">
                <a:solidFill>
                  <a:schemeClr val="tx2">
                    <a:lumMod val="10000"/>
                  </a:schemeClr>
                </a:solidFill>
              </a:rPr>
              <a:t>,</a:t>
            </a:r>
          </a:p>
          <a:p>
            <a:r>
              <a:rPr lang="en-US" sz="3600" b="1" dirty="0" smtClean="0">
                <a:solidFill>
                  <a:schemeClr val="tx2">
                    <a:lumMod val="10000"/>
                  </a:schemeClr>
                </a:solidFill>
              </a:rPr>
              <a:t>Assistant Professor </a:t>
            </a:r>
            <a:r>
              <a:rPr lang="en-US" sz="3600" b="1" dirty="0" smtClean="0">
                <a:solidFill>
                  <a:schemeClr val="tx2">
                    <a:lumMod val="10000"/>
                  </a:schemeClr>
                </a:solidFill>
              </a:rPr>
              <a:t>of Mathematics </a:t>
            </a:r>
            <a:r>
              <a:rPr lang="en-US" sz="3600" b="1" dirty="0" smtClean="0">
                <a:solidFill>
                  <a:schemeClr val="tx2">
                    <a:lumMod val="10000"/>
                  </a:schemeClr>
                </a:solidFill>
              </a:rPr>
              <a:t>Department </a:t>
            </a:r>
            <a:r>
              <a:rPr lang="en-US" sz="3600" b="1" dirty="0" smtClean="0">
                <a:solidFill>
                  <a:schemeClr val="tx2">
                    <a:lumMod val="10000"/>
                  </a:schemeClr>
                </a:solidFill>
              </a:rPr>
              <a:t>of Mathematics,</a:t>
            </a:r>
          </a:p>
          <a:p>
            <a:r>
              <a:rPr lang="en-US" sz="3600" b="1" dirty="0" err="1" smtClean="0">
                <a:solidFill>
                  <a:schemeClr val="tx2">
                    <a:lumMod val="10000"/>
                  </a:schemeClr>
                </a:solidFill>
              </a:rPr>
              <a:t>Hajee</a:t>
            </a:r>
            <a:r>
              <a:rPr lang="en-US" sz="36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2">
                    <a:lumMod val="10000"/>
                  </a:schemeClr>
                </a:solidFill>
              </a:rPr>
              <a:t>Karutha</a:t>
            </a:r>
            <a:r>
              <a:rPr lang="en-US" sz="36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2">
                    <a:lumMod val="10000"/>
                  </a:schemeClr>
                </a:solidFill>
              </a:rPr>
              <a:t>Rowther</a:t>
            </a:r>
            <a:r>
              <a:rPr lang="en-US" sz="36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2">
                    <a:lumMod val="10000"/>
                  </a:schemeClr>
                </a:solidFill>
              </a:rPr>
              <a:t>Howdia</a:t>
            </a:r>
            <a:r>
              <a:rPr lang="en-US" sz="36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tx2">
                    <a:lumMod val="10000"/>
                  </a:schemeClr>
                </a:solidFill>
              </a:rPr>
              <a:t>College.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000" b="1" dirty="0" smtClean="0">
              <a:latin typeface="Algerian" pitchFamily="82" charset="0"/>
            </a:endParaRPr>
          </a:p>
          <a:p>
            <a:pPr>
              <a:buNone/>
            </a:pPr>
            <a:r>
              <a:rPr lang="en-US" sz="4400" b="1" dirty="0" smtClean="0">
                <a:solidFill>
                  <a:srgbClr val="C00000"/>
                </a:solidFill>
                <a:latin typeface="Algerian" pitchFamily="82" charset="0"/>
              </a:rPr>
              <a:t>Note: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    A scalar belonging to </a:t>
            </a:r>
            <a:r>
              <a:rPr lang="el-GR" sz="3600" dirty="0" smtClean="0">
                <a:latin typeface="Constantia"/>
              </a:rPr>
              <a:t>σ</a:t>
            </a:r>
            <a:r>
              <a:rPr lang="en-US" sz="3600" dirty="0" smtClean="0">
                <a:latin typeface="Constantia"/>
              </a:rPr>
              <a:t>(A) is known as </a:t>
            </a:r>
          </a:p>
          <a:p>
            <a:pPr>
              <a:buNone/>
            </a:pPr>
            <a:r>
              <a:rPr lang="en-US" sz="3600" dirty="0" smtClean="0">
                <a:latin typeface="Constantia"/>
              </a:rPr>
              <a:t>spectral value of A.</a:t>
            </a:r>
          </a:p>
          <a:p>
            <a:pPr>
              <a:buFont typeface="Wingdings" pitchFamily="2" charset="2"/>
              <a:buChar char="v"/>
            </a:pPr>
            <a:endParaRPr lang="en-US" sz="3600" dirty="0" smtClean="0">
              <a:latin typeface="Constantia"/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Constantia"/>
              </a:rPr>
              <a:t>     The Eigen spectrum </a:t>
            </a:r>
          </a:p>
          <a:p>
            <a:pPr>
              <a:buNone/>
            </a:pPr>
            <a:r>
              <a:rPr lang="en-US" sz="3600" dirty="0" smtClean="0">
                <a:latin typeface="Constantia"/>
              </a:rPr>
              <a:t>            </a:t>
            </a:r>
            <a:r>
              <a:rPr lang="el-GR" sz="3600" dirty="0" smtClean="0">
                <a:latin typeface="Constantia"/>
              </a:rPr>
              <a:t>σ</a:t>
            </a:r>
            <a:r>
              <a:rPr lang="en-US" sz="1800" dirty="0" smtClean="0">
                <a:latin typeface="Times New Roman"/>
                <a:cs typeface="Times New Roman"/>
              </a:rPr>
              <a:t>ɛ</a:t>
            </a:r>
            <a:r>
              <a:rPr lang="en-US" sz="3600" dirty="0" smtClean="0">
                <a:latin typeface="Times New Roman"/>
                <a:cs typeface="Times New Roman"/>
              </a:rPr>
              <a:t>(A) = {k </a:t>
            </a:r>
            <a:r>
              <a:rPr lang="az-Cyrl-AZ" sz="3600" dirty="0" smtClean="0">
                <a:latin typeface="Constantia"/>
                <a:cs typeface="Times New Roman"/>
              </a:rPr>
              <a:t>Є</a:t>
            </a:r>
            <a:r>
              <a:rPr lang="en-US" sz="3600" dirty="0" smtClean="0">
                <a:latin typeface="Constantia"/>
                <a:cs typeface="Times New Roman"/>
              </a:rPr>
              <a:t> K/ A-KI is not injective}</a:t>
            </a:r>
            <a:endParaRPr lang="en-US" sz="3600" dirty="0" smtClean="0">
              <a:latin typeface="Constant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    Let k </a:t>
            </a:r>
            <a:r>
              <a:rPr lang="az-Cyrl-AZ" sz="3600" dirty="0" smtClean="0">
                <a:latin typeface="Constantia"/>
              </a:rPr>
              <a:t>Є</a:t>
            </a:r>
            <a:r>
              <a:rPr lang="en-US" sz="3600" dirty="0" smtClean="0"/>
              <a:t> </a:t>
            </a:r>
            <a:r>
              <a:rPr lang="el-GR" sz="3600" dirty="0" smtClean="0"/>
              <a:t>σ</a:t>
            </a:r>
            <a:r>
              <a:rPr lang="en-US" sz="1800" dirty="0" smtClean="0">
                <a:latin typeface="Times New Roman"/>
                <a:cs typeface="Times New Roman"/>
              </a:rPr>
              <a:t>ɛ</a:t>
            </a:r>
            <a:r>
              <a:rPr lang="en-US" sz="3600" dirty="0" smtClean="0">
                <a:latin typeface="Times New Roman"/>
                <a:cs typeface="Times New Roman"/>
              </a:rPr>
              <a:t>(A) </a:t>
            </a:r>
            <a:r>
              <a:rPr lang="en-US" sz="3600" dirty="0" err="1" smtClean="0">
                <a:latin typeface="Constantia"/>
                <a:cs typeface="Times New Roman"/>
              </a:rPr>
              <a:t>iff</a:t>
            </a:r>
            <a:r>
              <a:rPr lang="en-US" sz="3600" dirty="0" smtClean="0">
                <a:latin typeface="Constantia"/>
                <a:cs typeface="Times New Roman"/>
              </a:rPr>
              <a:t> there is some non-zero</a:t>
            </a:r>
          </a:p>
          <a:p>
            <a:pPr>
              <a:buNone/>
            </a:pPr>
            <a:r>
              <a:rPr lang="en-US" sz="3600" dirty="0" smtClean="0">
                <a:latin typeface="Constantia"/>
                <a:cs typeface="Times New Roman"/>
              </a:rPr>
              <a:t>x </a:t>
            </a:r>
            <a:r>
              <a:rPr lang="az-Cyrl-AZ" sz="3600" dirty="0" smtClean="0">
                <a:latin typeface="Constantia"/>
                <a:cs typeface="Times New Roman"/>
              </a:rPr>
              <a:t>Є</a:t>
            </a:r>
            <a:r>
              <a:rPr lang="en-US" sz="3600" dirty="0" smtClean="0">
                <a:latin typeface="Constantia"/>
                <a:cs typeface="Times New Roman"/>
              </a:rPr>
              <a:t> X such that A(x) = </a:t>
            </a:r>
            <a:r>
              <a:rPr lang="en-US" sz="3600" dirty="0" err="1" smtClean="0">
                <a:latin typeface="Constantia"/>
                <a:cs typeface="Times New Roman"/>
              </a:rPr>
              <a:t>kx</a:t>
            </a:r>
            <a:r>
              <a:rPr lang="en-US" sz="3600" dirty="0" smtClean="0">
                <a:latin typeface="Constantia"/>
                <a:cs typeface="Times New Roman"/>
              </a:rPr>
              <a:t>. Then k is called the</a:t>
            </a:r>
          </a:p>
          <a:p>
            <a:pPr>
              <a:buNone/>
            </a:pPr>
            <a:r>
              <a:rPr lang="en-US" sz="3600" dirty="0" smtClean="0">
                <a:latin typeface="Constantia"/>
                <a:cs typeface="Times New Roman"/>
              </a:rPr>
              <a:t>Eigen value of A on x is called the correspond</a:t>
            </a:r>
          </a:p>
          <a:p>
            <a:pPr>
              <a:buNone/>
            </a:pPr>
            <a:r>
              <a:rPr lang="en-US" sz="3600" dirty="0" smtClean="0">
                <a:latin typeface="Constantia"/>
                <a:cs typeface="Times New Roman"/>
              </a:rPr>
              <a:t>Eigen vector of A.</a:t>
            </a:r>
          </a:p>
          <a:p>
            <a:pPr>
              <a:buFont typeface="Wingdings" pitchFamily="2" charset="2"/>
              <a:buChar char="v"/>
            </a:pPr>
            <a:endParaRPr lang="en-US" sz="3600" dirty="0" smtClean="0">
              <a:latin typeface="Constantia"/>
              <a:cs typeface="Times New Roman"/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Constantia"/>
                <a:cs typeface="Times New Roman"/>
              </a:rPr>
              <a:t>    The subspace Z(A-KI) is known as Eigen</a:t>
            </a:r>
          </a:p>
          <a:p>
            <a:pPr>
              <a:buNone/>
            </a:pPr>
            <a:r>
              <a:rPr lang="en-US" sz="3600" dirty="0" smtClean="0">
                <a:latin typeface="Constantia"/>
                <a:cs typeface="Times New Roman"/>
              </a:rPr>
              <a:t>space of 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     The approximate Eigen spectrum </a:t>
            </a:r>
            <a:r>
              <a:rPr lang="el-GR" sz="3200" dirty="0" smtClean="0">
                <a:latin typeface="Constantia"/>
              </a:rPr>
              <a:t>σ</a:t>
            </a:r>
            <a:r>
              <a:rPr lang="en-US" sz="1800" dirty="0" smtClean="0">
                <a:latin typeface="Constantia"/>
              </a:rPr>
              <a:t>a</a:t>
            </a:r>
            <a:r>
              <a:rPr lang="en-US" sz="3200" dirty="0" smtClean="0">
                <a:latin typeface="Constantia"/>
              </a:rPr>
              <a:t>(A)</a:t>
            </a:r>
          </a:p>
          <a:p>
            <a:pPr>
              <a:buNone/>
            </a:pPr>
            <a:r>
              <a:rPr lang="en-US" sz="3200" dirty="0" smtClean="0">
                <a:latin typeface="Constantia"/>
              </a:rPr>
              <a:t>  </a:t>
            </a:r>
            <a:r>
              <a:rPr lang="en-US" sz="3200" dirty="0" err="1" smtClean="0">
                <a:latin typeface="Constantia"/>
              </a:rPr>
              <a:t>ie</a:t>
            </a:r>
            <a:r>
              <a:rPr lang="en-US" sz="3200" dirty="0" smtClean="0">
                <a:latin typeface="Constantia"/>
              </a:rPr>
              <a:t>., </a:t>
            </a:r>
            <a:r>
              <a:rPr lang="el-GR" sz="3200" dirty="0" smtClean="0"/>
              <a:t>σ</a:t>
            </a:r>
            <a:r>
              <a:rPr lang="en-US" sz="1800" dirty="0" smtClean="0"/>
              <a:t>a</a:t>
            </a:r>
            <a:r>
              <a:rPr lang="en-US" sz="3200" dirty="0" smtClean="0"/>
              <a:t>(A) = {k </a:t>
            </a:r>
            <a:r>
              <a:rPr lang="az-Cyrl-AZ" sz="3200" dirty="0" smtClean="0">
                <a:latin typeface="Constantia"/>
              </a:rPr>
              <a:t>Є</a:t>
            </a:r>
            <a:r>
              <a:rPr lang="en-US" sz="3200" dirty="0" smtClean="0">
                <a:latin typeface="Constantia"/>
              </a:rPr>
              <a:t> K/ A-KI is not bounded below}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Constantia"/>
              </a:rPr>
              <a:t>      If K </a:t>
            </a:r>
            <a:r>
              <a:rPr lang="az-Cyrl-AZ" sz="3200" dirty="0" smtClean="0">
                <a:latin typeface="Constantia"/>
              </a:rPr>
              <a:t>Є</a:t>
            </a:r>
            <a:r>
              <a:rPr lang="en-US" sz="3200" dirty="0" smtClean="0">
                <a:latin typeface="Constantia"/>
              </a:rPr>
              <a:t> </a:t>
            </a:r>
            <a:r>
              <a:rPr lang="el-GR" sz="3200" dirty="0" smtClean="0">
                <a:latin typeface="Constantia"/>
              </a:rPr>
              <a:t>σ</a:t>
            </a:r>
            <a:r>
              <a:rPr lang="en-US" sz="1800" dirty="0" smtClean="0">
                <a:latin typeface="Constantia"/>
              </a:rPr>
              <a:t>a</a:t>
            </a:r>
            <a:r>
              <a:rPr lang="en-US" sz="3200" dirty="0" smtClean="0">
                <a:latin typeface="Constantia"/>
              </a:rPr>
              <a:t>(A) </a:t>
            </a:r>
            <a:r>
              <a:rPr lang="en-US" sz="3200" dirty="0" err="1" smtClean="0">
                <a:latin typeface="Constantia"/>
              </a:rPr>
              <a:t>iff</a:t>
            </a:r>
            <a:r>
              <a:rPr lang="en-US" sz="3200" dirty="0" smtClean="0">
                <a:latin typeface="Constantia"/>
              </a:rPr>
              <a:t> there is a sequence (</a:t>
            </a:r>
            <a:r>
              <a:rPr lang="en-US" sz="3200" dirty="0" err="1" smtClean="0">
                <a:latin typeface="Constantia"/>
              </a:rPr>
              <a:t>x</a:t>
            </a:r>
            <a:r>
              <a:rPr lang="en-US" sz="1800" dirty="0" err="1" smtClean="0">
                <a:latin typeface="Constantia"/>
              </a:rPr>
              <a:t>n</a:t>
            </a:r>
            <a:r>
              <a:rPr lang="en-US" sz="3200" dirty="0" smtClean="0">
                <a:latin typeface="Constantia"/>
              </a:rPr>
              <a:t>) </a:t>
            </a:r>
            <a:r>
              <a:rPr lang="az-Cyrl-AZ" sz="3200" dirty="0" smtClean="0">
                <a:latin typeface="Constantia"/>
              </a:rPr>
              <a:t>Є</a:t>
            </a:r>
            <a:r>
              <a:rPr lang="en-US" sz="3200" dirty="0" smtClean="0">
                <a:latin typeface="Constantia"/>
              </a:rPr>
              <a:t> X</a:t>
            </a:r>
          </a:p>
          <a:p>
            <a:pPr>
              <a:buNone/>
            </a:pPr>
            <a:r>
              <a:rPr lang="en-US" sz="3200" dirty="0" smtClean="0">
                <a:latin typeface="Constantia"/>
              </a:rPr>
              <a:t>such that </a:t>
            </a:r>
            <a:r>
              <a:rPr lang="en-US" sz="3200" dirty="0" err="1" smtClean="0">
                <a:latin typeface="Times New Roman"/>
                <a:cs typeface="Times New Roman"/>
              </a:rPr>
              <a:t>ǁx</a:t>
            </a:r>
            <a:r>
              <a:rPr lang="en-US" sz="1800" dirty="0" err="1" smtClean="0">
                <a:latin typeface="Times New Roman"/>
                <a:cs typeface="Times New Roman"/>
              </a:rPr>
              <a:t>n</a:t>
            </a:r>
            <a:r>
              <a:rPr lang="en-US" sz="3200" dirty="0" err="1" smtClean="0">
                <a:latin typeface="Times New Roman"/>
                <a:cs typeface="Times New Roman"/>
              </a:rPr>
              <a:t>ǁ</a:t>
            </a:r>
            <a:r>
              <a:rPr lang="en-US" sz="3200" dirty="0" smtClean="0">
                <a:latin typeface="Times New Roman"/>
                <a:cs typeface="Times New Roman"/>
              </a:rPr>
              <a:t> =</a:t>
            </a:r>
            <a:r>
              <a:rPr lang="en-US" sz="3200" dirty="0" smtClean="0">
                <a:cs typeface="Times New Roman"/>
              </a:rPr>
              <a:t> 1 and </a:t>
            </a:r>
            <a:r>
              <a:rPr lang="en-US" sz="3200" dirty="0" err="1" smtClean="0">
                <a:latin typeface="Times New Roman"/>
                <a:cs typeface="Times New Roman"/>
              </a:rPr>
              <a:t>ǁA</a:t>
            </a:r>
            <a:r>
              <a:rPr lang="en-US" sz="3200" dirty="0" smtClean="0">
                <a:latin typeface="Times New Roman"/>
                <a:cs typeface="Times New Roman"/>
              </a:rPr>
              <a:t>(</a:t>
            </a:r>
            <a:r>
              <a:rPr lang="en-US" sz="3200" dirty="0" err="1" smtClean="0">
                <a:latin typeface="Times New Roman"/>
                <a:cs typeface="Times New Roman"/>
              </a:rPr>
              <a:t>x</a:t>
            </a:r>
            <a:r>
              <a:rPr lang="en-US" sz="1800" dirty="0" err="1" smtClean="0">
                <a:latin typeface="Times New Roman"/>
                <a:cs typeface="Times New Roman"/>
              </a:rPr>
              <a:t>n</a:t>
            </a:r>
            <a:r>
              <a:rPr lang="en-US" sz="3200" dirty="0" smtClean="0">
                <a:latin typeface="Times New Roman"/>
                <a:cs typeface="Times New Roman"/>
              </a:rPr>
              <a:t>)-kx</a:t>
            </a:r>
            <a:r>
              <a:rPr lang="en-US" sz="1800" dirty="0" smtClean="0">
                <a:latin typeface="Times New Roman"/>
                <a:cs typeface="Times New Roman"/>
              </a:rPr>
              <a:t>n</a:t>
            </a:r>
            <a:r>
              <a:rPr lang="en-US" sz="3200" dirty="0" smtClean="0">
                <a:latin typeface="Times New Roman"/>
                <a:cs typeface="Times New Roman"/>
              </a:rPr>
              <a:t>ǁ→0 as n→∞.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cs typeface="Times New Roman"/>
              </a:rPr>
              <a:t>     Then k is called approximate Eigen value and</a:t>
            </a:r>
          </a:p>
          <a:p>
            <a:pPr>
              <a:buNone/>
            </a:pPr>
            <a:r>
              <a:rPr lang="en-US" sz="3200" dirty="0" smtClean="0">
                <a:cs typeface="Times New Roman"/>
              </a:rPr>
              <a:t>the corresponding x is the Eigen vector</a:t>
            </a:r>
          </a:p>
          <a:p>
            <a:pPr>
              <a:buNone/>
            </a:pPr>
            <a:r>
              <a:rPr lang="en-US" sz="3200" dirty="0" smtClean="0">
                <a:cs typeface="Times New Roman"/>
              </a:rPr>
              <a:t>         Eigen spectrum of A. There is </a:t>
            </a:r>
          </a:p>
          <a:p>
            <a:pPr>
              <a:buNone/>
            </a:pPr>
            <a:r>
              <a:rPr lang="en-US" sz="3200" dirty="0" smtClean="0">
                <a:cs typeface="Times New Roman"/>
              </a:rPr>
              <a:t>        </a:t>
            </a:r>
            <a:r>
              <a:rPr lang="el-GR" sz="3200" dirty="0" smtClean="0"/>
              <a:t>σ</a:t>
            </a:r>
            <a:r>
              <a:rPr lang="en-US" sz="1600" dirty="0" smtClean="0">
                <a:latin typeface="Times New Roman"/>
                <a:cs typeface="Times New Roman"/>
              </a:rPr>
              <a:t>ɛ</a:t>
            </a:r>
            <a:r>
              <a:rPr lang="en-US" sz="3200" dirty="0" smtClean="0">
                <a:latin typeface="Times New Roman"/>
                <a:cs typeface="Times New Roman"/>
              </a:rPr>
              <a:t>(A) </a:t>
            </a:r>
            <a:r>
              <a:rPr lang="az-Cyrl-AZ" sz="3200" dirty="0" smtClean="0">
                <a:latin typeface="Times New Roman"/>
                <a:cs typeface="Times New Roman"/>
              </a:rPr>
              <a:t>с</a:t>
            </a:r>
            <a:r>
              <a:rPr lang="en-US" sz="3200" dirty="0" smtClean="0">
                <a:latin typeface="Times New Roman"/>
                <a:cs typeface="Times New Roman"/>
              </a:rPr>
              <a:t> </a:t>
            </a:r>
            <a:r>
              <a:rPr lang="el-GR" sz="3200" dirty="0" smtClean="0">
                <a:latin typeface="Constantia"/>
                <a:cs typeface="Times New Roman"/>
              </a:rPr>
              <a:t>σ</a:t>
            </a:r>
            <a:r>
              <a:rPr lang="en-US" sz="1800" dirty="0" smtClean="0">
                <a:latin typeface="Constantia"/>
                <a:cs typeface="Times New Roman"/>
              </a:rPr>
              <a:t>u</a:t>
            </a:r>
            <a:r>
              <a:rPr lang="en-US" sz="3200" dirty="0" smtClean="0">
                <a:latin typeface="Constantia"/>
                <a:cs typeface="Times New Roman"/>
              </a:rPr>
              <a:t>(A) </a:t>
            </a:r>
            <a:r>
              <a:rPr lang="az-Cyrl-AZ" sz="3200" dirty="0" smtClean="0">
                <a:latin typeface="Times New Roman"/>
                <a:cs typeface="Times New Roman"/>
              </a:rPr>
              <a:t>с</a:t>
            </a:r>
            <a:r>
              <a:rPr lang="en-US" sz="3200" dirty="0" smtClean="0">
                <a:latin typeface="Times New Roman"/>
                <a:cs typeface="Times New Roman"/>
              </a:rPr>
              <a:t> </a:t>
            </a:r>
            <a:r>
              <a:rPr lang="el-GR" sz="3200" dirty="0" smtClean="0">
                <a:latin typeface="Constantia"/>
                <a:cs typeface="Times New Roman"/>
              </a:rPr>
              <a:t>σ</a:t>
            </a:r>
            <a:r>
              <a:rPr lang="en-US" sz="3200" dirty="0" smtClean="0">
                <a:latin typeface="Constantia"/>
                <a:cs typeface="Times New Roman"/>
              </a:rPr>
              <a:t>(A).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Linear space (0r) vector space:</a:t>
            </a:r>
          </a:p>
          <a:p>
            <a:pPr>
              <a:buNone/>
            </a:pPr>
            <a:r>
              <a:rPr lang="en-US" sz="2800" dirty="0" smtClean="0"/>
              <a:t>         A linear space is an additive </a:t>
            </a:r>
            <a:r>
              <a:rPr lang="en-US" sz="2800" dirty="0" err="1" smtClean="0"/>
              <a:t>abelian</a:t>
            </a:r>
            <a:r>
              <a:rPr lang="en-US" sz="2800" dirty="0" smtClean="0"/>
              <a:t> group L with the</a:t>
            </a:r>
          </a:p>
          <a:p>
            <a:pPr>
              <a:buNone/>
            </a:pPr>
            <a:r>
              <a:rPr lang="en-US" sz="2800" dirty="0" smtClean="0"/>
              <a:t>property that any scalar </a:t>
            </a:r>
            <a:r>
              <a:rPr lang="el-GR" sz="2800" dirty="0" smtClean="0">
                <a:latin typeface="Constantia"/>
              </a:rPr>
              <a:t>α</a:t>
            </a:r>
            <a:r>
              <a:rPr lang="en-US" sz="2800" dirty="0" smtClean="0">
                <a:latin typeface="Constantia"/>
              </a:rPr>
              <a:t> and any vector x can be </a:t>
            </a:r>
          </a:p>
          <a:p>
            <a:pPr>
              <a:buNone/>
            </a:pPr>
            <a:r>
              <a:rPr lang="en-US" sz="2800" dirty="0" smtClean="0">
                <a:latin typeface="Constantia"/>
              </a:rPr>
              <a:t>combined by an operation called scalar multiplication to a</a:t>
            </a:r>
          </a:p>
          <a:p>
            <a:pPr>
              <a:buNone/>
            </a:pPr>
            <a:r>
              <a:rPr lang="en-US" sz="2800" dirty="0" smtClean="0">
                <a:latin typeface="Constantia"/>
              </a:rPr>
              <a:t>yields vector </a:t>
            </a:r>
            <a:r>
              <a:rPr lang="el-GR" sz="2800" dirty="0" smtClean="0">
                <a:latin typeface="Constantia"/>
              </a:rPr>
              <a:t>α</a:t>
            </a:r>
            <a:r>
              <a:rPr lang="en-US" sz="2800" dirty="0" smtClean="0">
                <a:latin typeface="Constantia"/>
              </a:rPr>
              <a:t>.x in much a manner that</a:t>
            </a:r>
          </a:p>
          <a:p>
            <a:pPr>
              <a:buNone/>
            </a:pPr>
            <a:r>
              <a:rPr lang="en-US" sz="2800" dirty="0" smtClean="0">
                <a:latin typeface="Constantia"/>
              </a:rPr>
              <a:t>      </a:t>
            </a:r>
          </a:p>
          <a:p>
            <a:pPr>
              <a:buNone/>
            </a:pPr>
            <a:r>
              <a:rPr lang="en-US" sz="2800" dirty="0" smtClean="0">
                <a:latin typeface="Constantia"/>
              </a:rPr>
              <a:t>      1) </a:t>
            </a:r>
            <a:r>
              <a:rPr lang="el-GR" sz="2800" dirty="0" smtClean="0">
                <a:latin typeface="Constantia"/>
              </a:rPr>
              <a:t>α</a:t>
            </a:r>
            <a:r>
              <a:rPr lang="en-US" sz="2800" dirty="0" smtClean="0">
                <a:latin typeface="Constantia"/>
              </a:rPr>
              <a:t>(</a:t>
            </a:r>
            <a:r>
              <a:rPr lang="en-US" sz="2800" dirty="0" err="1" smtClean="0">
                <a:latin typeface="Constantia"/>
              </a:rPr>
              <a:t>x+y</a:t>
            </a:r>
            <a:r>
              <a:rPr lang="en-US" sz="2800" dirty="0" smtClean="0">
                <a:latin typeface="Constantia"/>
              </a:rPr>
              <a:t>) = </a:t>
            </a:r>
            <a:r>
              <a:rPr lang="el-GR" sz="2800" dirty="0" smtClean="0">
                <a:latin typeface="Constantia"/>
              </a:rPr>
              <a:t>α</a:t>
            </a:r>
            <a:r>
              <a:rPr lang="en-US" sz="2800" dirty="0" smtClean="0">
                <a:latin typeface="Constantia"/>
              </a:rPr>
              <a:t>x +</a:t>
            </a:r>
            <a:r>
              <a:rPr lang="el-GR" sz="2800" dirty="0" smtClean="0">
                <a:latin typeface="Constantia"/>
              </a:rPr>
              <a:t>α</a:t>
            </a:r>
            <a:r>
              <a:rPr lang="en-US" sz="2800" dirty="0" smtClean="0">
                <a:latin typeface="Constantia"/>
              </a:rPr>
              <a:t>y</a:t>
            </a:r>
          </a:p>
          <a:p>
            <a:pPr>
              <a:buNone/>
            </a:pPr>
            <a:r>
              <a:rPr lang="en-US" sz="2800" dirty="0" smtClean="0">
                <a:latin typeface="Constantia"/>
              </a:rPr>
              <a:t>      2)(</a:t>
            </a:r>
            <a:r>
              <a:rPr lang="el-GR" sz="2800" dirty="0" smtClean="0">
                <a:latin typeface="Constantia"/>
              </a:rPr>
              <a:t>α</a:t>
            </a:r>
            <a:r>
              <a:rPr lang="en-US" sz="2800" dirty="0" smtClean="0">
                <a:latin typeface="Constantia"/>
              </a:rPr>
              <a:t>+</a:t>
            </a:r>
            <a:r>
              <a:rPr lang="el-GR" sz="2800" dirty="0" smtClean="0">
                <a:latin typeface="Constantia"/>
              </a:rPr>
              <a:t>β</a:t>
            </a:r>
            <a:r>
              <a:rPr lang="en-US" sz="2800" dirty="0" smtClean="0">
                <a:latin typeface="Constantia"/>
              </a:rPr>
              <a:t>)x = </a:t>
            </a:r>
            <a:r>
              <a:rPr lang="el-GR" sz="2800" dirty="0" smtClean="0">
                <a:latin typeface="Constantia"/>
              </a:rPr>
              <a:t>α</a:t>
            </a:r>
            <a:r>
              <a:rPr lang="en-US" sz="2800" dirty="0" smtClean="0">
                <a:latin typeface="Constantia"/>
              </a:rPr>
              <a:t>x + </a:t>
            </a:r>
            <a:r>
              <a:rPr lang="el-GR" sz="2800" dirty="0" smtClean="0">
                <a:latin typeface="Constantia"/>
              </a:rPr>
              <a:t>β</a:t>
            </a:r>
            <a:r>
              <a:rPr lang="en-US" sz="2800" dirty="0" smtClean="0">
                <a:latin typeface="Constantia"/>
              </a:rPr>
              <a:t>x</a:t>
            </a:r>
          </a:p>
          <a:p>
            <a:pPr>
              <a:buNone/>
            </a:pPr>
            <a:r>
              <a:rPr lang="en-US" sz="2800" dirty="0" smtClean="0">
                <a:latin typeface="Constantia"/>
              </a:rPr>
              <a:t>      3) (</a:t>
            </a:r>
            <a:r>
              <a:rPr lang="el-GR" sz="2800" dirty="0" smtClean="0">
                <a:latin typeface="Constantia"/>
              </a:rPr>
              <a:t>αβ</a:t>
            </a:r>
            <a:r>
              <a:rPr lang="en-US" sz="2800" dirty="0" smtClean="0">
                <a:latin typeface="Constantia"/>
              </a:rPr>
              <a:t>)x  = </a:t>
            </a:r>
            <a:r>
              <a:rPr lang="el-GR" sz="2800" dirty="0" smtClean="0">
                <a:latin typeface="Constantia"/>
              </a:rPr>
              <a:t>α</a:t>
            </a:r>
            <a:r>
              <a:rPr lang="en-US" sz="2800" dirty="0" smtClean="0">
                <a:latin typeface="Constantia"/>
              </a:rPr>
              <a:t>(</a:t>
            </a:r>
            <a:r>
              <a:rPr lang="el-GR" sz="2800" dirty="0" smtClean="0">
                <a:latin typeface="Constantia"/>
              </a:rPr>
              <a:t>β</a:t>
            </a:r>
            <a:r>
              <a:rPr lang="en-US" sz="2800" dirty="0" smtClean="0">
                <a:latin typeface="Constantia"/>
              </a:rPr>
              <a:t>x)</a:t>
            </a:r>
          </a:p>
          <a:p>
            <a:pPr>
              <a:buNone/>
            </a:pPr>
            <a:r>
              <a:rPr lang="en-US" sz="2800" dirty="0" smtClean="0">
                <a:latin typeface="Constantia"/>
              </a:rPr>
              <a:t>      4)   1.x     = x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Linear maps:</a:t>
            </a:r>
          </a:p>
          <a:p>
            <a:pPr>
              <a:buNone/>
            </a:pPr>
            <a:r>
              <a:rPr lang="en-US" sz="3200" dirty="0" smtClean="0"/>
              <a:t>     </a:t>
            </a:r>
          </a:p>
          <a:p>
            <a:pPr>
              <a:buNone/>
            </a:pPr>
            <a:r>
              <a:rPr lang="en-US" sz="3200" dirty="0" smtClean="0"/>
              <a:t>     Let X and Y be the linear spaces over K, a linear </a:t>
            </a:r>
          </a:p>
          <a:p>
            <a:pPr>
              <a:buNone/>
            </a:pPr>
            <a:r>
              <a:rPr lang="en-US" sz="3200" dirty="0" smtClean="0"/>
              <a:t>maps F: X</a:t>
            </a:r>
            <a:r>
              <a:rPr lang="en-US" sz="3200" dirty="0" smtClean="0">
                <a:latin typeface="Times New Roman"/>
                <a:cs typeface="Times New Roman"/>
              </a:rPr>
              <a:t>→Y such that</a:t>
            </a:r>
          </a:p>
          <a:p>
            <a:pPr>
              <a:buNone/>
            </a:pPr>
            <a:r>
              <a:rPr lang="en-US" sz="3200" dirty="0" smtClean="0">
                <a:latin typeface="Times New Roman"/>
                <a:cs typeface="Times New Roman"/>
              </a:rPr>
              <a:t> F(k</a:t>
            </a:r>
            <a:r>
              <a:rPr lang="en-US" sz="1400" dirty="0" smtClean="0">
                <a:latin typeface="Times New Roman"/>
                <a:cs typeface="Times New Roman"/>
              </a:rPr>
              <a:t>1</a:t>
            </a:r>
            <a:r>
              <a:rPr lang="en-US" sz="3200" dirty="0" smtClean="0">
                <a:latin typeface="Times New Roman"/>
                <a:cs typeface="Times New Roman"/>
              </a:rPr>
              <a:t>x</a:t>
            </a:r>
            <a:r>
              <a:rPr lang="en-US" sz="1400" dirty="0" smtClean="0">
                <a:latin typeface="Times New Roman"/>
                <a:cs typeface="Times New Roman"/>
              </a:rPr>
              <a:t>1</a:t>
            </a:r>
            <a:r>
              <a:rPr lang="en-US" sz="3200" dirty="0" smtClean="0">
                <a:latin typeface="Times New Roman"/>
                <a:cs typeface="Times New Roman"/>
              </a:rPr>
              <a:t>+k</a:t>
            </a:r>
            <a:r>
              <a:rPr lang="en-US" sz="1400" dirty="0" smtClean="0">
                <a:latin typeface="Times New Roman"/>
                <a:cs typeface="Times New Roman"/>
              </a:rPr>
              <a:t>2</a:t>
            </a:r>
            <a:r>
              <a:rPr lang="en-US" sz="3200" dirty="0" smtClean="0">
                <a:latin typeface="Times New Roman"/>
                <a:cs typeface="Times New Roman"/>
              </a:rPr>
              <a:t>x</a:t>
            </a:r>
            <a:r>
              <a:rPr lang="en-US" sz="1400" dirty="0" smtClean="0">
                <a:latin typeface="Times New Roman"/>
                <a:cs typeface="Times New Roman"/>
              </a:rPr>
              <a:t>2</a:t>
            </a:r>
            <a:r>
              <a:rPr lang="en-US" sz="3200" dirty="0" smtClean="0">
                <a:latin typeface="Times New Roman"/>
                <a:cs typeface="Times New Roman"/>
              </a:rPr>
              <a:t>) =k</a:t>
            </a:r>
            <a:r>
              <a:rPr lang="en-US" sz="1400" dirty="0" smtClean="0">
                <a:latin typeface="Times New Roman"/>
                <a:cs typeface="Times New Roman"/>
              </a:rPr>
              <a:t>1</a:t>
            </a:r>
            <a:r>
              <a:rPr lang="en-US" sz="3200" dirty="0" smtClean="0">
                <a:latin typeface="Times New Roman"/>
                <a:cs typeface="Times New Roman"/>
              </a:rPr>
              <a:t>F(x</a:t>
            </a:r>
            <a:r>
              <a:rPr lang="en-US" sz="1400" dirty="0" smtClean="0">
                <a:latin typeface="Times New Roman"/>
                <a:cs typeface="Times New Roman"/>
              </a:rPr>
              <a:t>1</a:t>
            </a:r>
            <a:r>
              <a:rPr lang="en-US" sz="3200" dirty="0" smtClean="0">
                <a:latin typeface="Times New Roman"/>
                <a:cs typeface="Times New Roman"/>
              </a:rPr>
              <a:t>)+k</a:t>
            </a:r>
            <a:r>
              <a:rPr lang="en-US" sz="1600" dirty="0" smtClean="0">
                <a:latin typeface="Times New Roman"/>
                <a:cs typeface="Times New Roman"/>
              </a:rPr>
              <a:t>2</a:t>
            </a:r>
            <a:r>
              <a:rPr lang="en-US" sz="3200" dirty="0" smtClean="0">
                <a:latin typeface="Times New Roman"/>
                <a:cs typeface="Times New Roman"/>
              </a:rPr>
              <a:t>F(x</a:t>
            </a:r>
            <a:r>
              <a:rPr lang="en-US" sz="1400" dirty="0" smtClean="0">
                <a:latin typeface="Times New Roman"/>
                <a:cs typeface="Times New Roman"/>
              </a:rPr>
              <a:t>2</a:t>
            </a:r>
            <a:r>
              <a:rPr lang="en-US" sz="3200" dirty="0" smtClean="0">
                <a:latin typeface="Times New Roman"/>
                <a:cs typeface="Times New Roman"/>
              </a:rPr>
              <a:t>) for all x</a:t>
            </a:r>
            <a:r>
              <a:rPr lang="en-US" sz="1400" dirty="0" smtClean="0">
                <a:latin typeface="Times New Roman"/>
                <a:cs typeface="Times New Roman"/>
              </a:rPr>
              <a:t>1</a:t>
            </a:r>
            <a:r>
              <a:rPr lang="en-US" sz="3200" dirty="0" smtClean="0">
                <a:latin typeface="Times New Roman"/>
                <a:cs typeface="Times New Roman"/>
              </a:rPr>
              <a:t>,x</a:t>
            </a:r>
            <a:r>
              <a:rPr lang="en-US" sz="1400" dirty="0" smtClean="0">
                <a:latin typeface="Times New Roman"/>
                <a:cs typeface="Times New Roman"/>
              </a:rPr>
              <a:t>2</a:t>
            </a:r>
            <a:r>
              <a:rPr lang="en-US" sz="3200" dirty="0" smtClean="0">
                <a:latin typeface="Times New Roman"/>
                <a:cs typeface="Times New Roman"/>
              </a:rPr>
              <a:t> </a:t>
            </a:r>
            <a:r>
              <a:rPr lang="az-Cyrl-AZ" sz="3200" dirty="0" smtClean="0">
                <a:latin typeface="Constantia"/>
                <a:cs typeface="Times New Roman"/>
              </a:rPr>
              <a:t>Є</a:t>
            </a:r>
            <a:r>
              <a:rPr lang="en-US" sz="3200" dirty="0" smtClean="0">
                <a:latin typeface="Constantia"/>
                <a:cs typeface="Times New Roman"/>
              </a:rPr>
              <a:t> X, k</a:t>
            </a:r>
            <a:r>
              <a:rPr lang="en-US" sz="1400" dirty="0" smtClean="0">
                <a:latin typeface="Constantia"/>
                <a:cs typeface="Times New Roman"/>
              </a:rPr>
              <a:t>1</a:t>
            </a:r>
            <a:r>
              <a:rPr lang="en-US" sz="3200" dirty="0" smtClean="0">
                <a:latin typeface="Constantia"/>
                <a:cs typeface="Times New Roman"/>
              </a:rPr>
              <a:t>,k</a:t>
            </a:r>
            <a:r>
              <a:rPr lang="en-US" sz="1400" dirty="0" smtClean="0">
                <a:latin typeface="Constantia"/>
                <a:cs typeface="Times New Roman"/>
              </a:rPr>
              <a:t>2</a:t>
            </a:r>
            <a:r>
              <a:rPr lang="en-US" sz="3200" dirty="0" smtClean="0">
                <a:latin typeface="Constantia"/>
                <a:cs typeface="Times New Roman"/>
              </a:rPr>
              <a:t> </a:t>
            </a:r>
            <a:r>
              <a:rPr lang="az-Cyrl-AZ" sz="3200" dirty="0" smtClean="0">
                <a:latin typeface="Constantia"/>
                <a:cs typeface="Times New Roman"/>
              </a:rPr>
              <a:t>Є</a:t>
            </a:r>
            <a:r>
              <a:rPr lang="en-US" sz="3200" dirty="0" smtClean="0">
                <a:latin typeface="Constantia"/>
                <a:cs typeface="Times New Roman"/>
              </a:rPr>
              <a:t> K </a:t>
            </a:r>
          </a:p>
          <a:p>
            <a:pPr>
              <a:buNone/>
            </a:pPr>
            <a:r>
              <a:rPr lang="en-US" sz="3200" dirty="0" smtClean="0">
                <a:latin typeface="Constantia"/>
                <a:cs typeface="Times New Roman"/>
              </a:rPr>
              <a:t>two important subspaces are associated with such a </a:t>
            </a:r>
          </a:p>
          <a:p>
            <a:pPr>
              <a:buNone/>
            </a:pPr>
            <a:r>
              <a:rPr lang="en-US" sz="3200" dirty="0" smtClean="0">
                <a:latin typeface="Constantia"/>
                <a:cs typeface="Times New Roman"/>
              </a:rPr>
              <a:t>map, the subspaces R(F) = {y </a:t>
            </a:r>
            <a:r>
              <a:rPr lang="az-Cyrl-AZ" sz="3200" dirty="0" smtClean="0">
                <a:latin typeface="Constantia"/>
                <a:cs typeface="Times New Roman"/>
              </a:rPr>
              <a:t>Є</a:t>
            </a:r>
            <a:r>
              <a:rPr lang="en-US" sz="3200" dirty="0" smtClean="0">
                <a:latin typeface="Constantia"/>
                <a:cs typeface="Times New Roman"/>
              </a:rPr>
              <a:t> Y : F(x) = y}</a:t>
            </a:r>
          </a:p>
          <a:p>
            <a:pPr>
              <a:buNone/>
            </a:pPr>
            <a:r>
              <a:rPr lang="en-US" sz="3200" dirty="0" smtClean="0">
                <a:latin typeface="Constantia"/>
                <a:cs typeface="Times New Roman"/>
              </a:rPr>
              <a:t>for some x </a:t>
            </a:r>
            <a:r>
              <a:rPr lang="az-Cyrl-AZ" sz="3200" dirty="0" smtClean="0">
                <a:latin typeface="Constantia"/>
                <a:cs typeface="Times New Roman"/>
              </a:rPr>
              <a:t>Є</a:t>
            </a:r>
            <a:r>
              <a:rPr lang="en-US" sz="3200" dirty="0" smtClean="0">
                <a:latin typeface="Constantia"/>
                <a:cs typeface="Times New Roman"/>
              </a:rPr>
              <a:t> X of Y is called the range space of F.  </a:t>
            </a:r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Compact space:</a:t>
            </a:r>
          </a:p>
          <a:p>
            <a:pPr>
              <a:buNone/>
            </a:pPr>
            <a:r>
              <a:rPr lang="en-US" sz="3200" dirty="0" smtClean="0"/>
              <a:t>         A compact space is a topological space in </a:t>
            </a:r>
          </a:p>
          <a:p>
            <a:pPr>
              <a:buNone/>
            </a:pPr>
            <a:r>
              <a:rPr lang="en-US" sz="3200" dirty="0" smtClean="0"/>
              <a:t>which every open cover has a finite </a:t>
            </a:r>
            <a:r>
              <a:rPr lang="en-US" sz="3200" dirty="0" err="1" smtClean="0"/>
              <a:t>subcover</a:t>
            </a:r>
            <a:r>
              <a:rPr lang="en-US" sz="3200" dirty="0" smtClean="0"/>
              <a:t>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Compact subspace:</a:t>
            </a:r>
          </a:p>
          <a:p>
            <a:pPr>
              <a:buNone/>
            </a:pPr>
            <a:r>
              <a:rPr lang="en-US" sz="3200" dirty="0" smtClean="0"/>
              <a:t>       </a:t>
            </a:r>
          </a:p>
          <a:p>
            <a:pPr>
              <a:buNone/>
            </a:pPr>
            <a:r>
              <a:rPr lang="en-US" sz="3200" smtClean="0"/>
              <a:t>       </a:t>
            </a:r>
            <a:r>
              <a:rPr lang="en-US" sz="3200" dirty="0" smtClean="0"/>
              <a:t>A compact subspace of a topological space is a</a:t>
            </a:r>
          </a:p>
          <a:p>
            <a:pPr>
              <a:buNone/>
            </a:pPr>
            <a:r>
              <a:rPr lang="en-US" sz="3200" dirty="0" smtClean="0"/>
              <a:t>subspace which is compact as a topological space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b="1" dirty="0" smtClean="0">
                <a:solidFill>
                  <a:srgbClr val="C00000"/>
                </a:solidFill>
                <a:latin typeface="Algerian" pitchFamily="82" charset="0"/>
              </a:rPr>
              <a:t>Compact linear map:</a:t>
            </a:r>
          </a:p>
          <a:p>
            <a:pPr>
              <a:buNone/>
            </a:pPr>
            <a:r>
              <a:rPr lang="en-US" sz="3600" dirty="0" smtClean="0"/>
              <a:t>     </a:t>
            </a:r>
          </a:p>
          <a:p>
            <a:pPr>
              <a:buNone/>
            </a:pPr>
            <a:r>
              <a:rPr lang="en-US" sz="3600" dirty="0" smtClean="0"/>
              <a:t>           A linear map f from a </a:t>
            </a:r>
            <a:r>
              <a:rPr lang="en-US" sz="3600" dirty="0" err="1" smtClean="0"/>
              <a:t>normed</a:t>
            </a:r>
            <a:r>
              <a:rPr lang="en-US" sz="3600" dirty="0" smtClean="0"/>
              <a:t> space x</a:t>
            </a:r>
          </a:p>
          <a:p>
            <a:pPr>
              <a:buNone/>
            </a:pPr>
            <a:r>
              <a:rPr lang="en-US" sz="3600" dirty="0" smtClean="0"/>
              <a:t>to a </a:t>
            </a:r>
            <a:r>
              <a:rPr lang="en-US" sz="3600" dirty="0" err="1" smtClean="0"/>
              <a:t>normed</a:t>
            </a:r>
            <a:r>
              <a:rPr lang="en-US" sz="3600" dirty="0" smtClean="0"/>
              <a:t> space y is said to be compact if </a:t>
            </a:r>
          </a:p>
          <a:p>
            <a:pPr>
              <a:buNone/>
            </a:pPr>
            <a:r>
              <a:rPr lang="en-US" sz="3600" dirty="0" smtClean="0"/>
              <a:t>the closure of f(U) is a compact subset of y</a:t>
            </a:r>
          </a:p>
          <a:p>
            <a:pPr>
              <a:buNone/>
            </a:pPr>
            <a:r>
              <a:rPr lang="en-US" sz="3600" dirty="0" smtClean="0"/>
              <a:t>(where U is an open bound in X).  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b="1" dirty="0" smtClean="0">
                <a:solidFill>
                  <a:srgbClr val="C00000"/>
                </a:solidFill>
                <a:latin typeface="Algerian" pitchFamily="82" charset="0"/>
              </a:rPr>
              <a:t>Note: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      A compact linear map is known as </a:t>
            </a:r>
          </a:p>
          <a:p>
            <a:pPr>
              <a:buNone/>
            </a:pPr>
            <a:r>
              <a:rPr lang="en-US" sz="3600" dirty="0" smtClean="0"/>
              <a:t> completely continuous map.</a:t>
            </a:r>
          </a:p>
          <a:p>
            <a:pPr>
              <a:buFont typeface="Wingdings" pitchFamily="2" charset="2"/>
              <a:buChar char="v"/>
            </a:pPr>
            <a:endParaRPr lang="en-US" sz="3600" dirty="0" smtClean="0"/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      A compact linear map is always </a:t>
            </a:r>
          </a:p>
          <a:p>
            <a:pPr>
              <a:buNone/>
            </a:pPr>
            <a:r>
              <a:rPr lang="en-US" sz="3600" dirty="0" smtClean="0"/>
              <a:t>continuous but every continuous linear map</a:t>
            </a:r>
          </a:p>
          <a:p>
            <a:pPr>
              <a:buNone/>
            </a:pPr>
            <a:r>
              <a:rPr lang="en-US" sz="3600" dirty="0" smtClean="0"/>
              <a:t>is not a compact.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Example: </a:t>
            </a:r>
          </a:p>
          <a:p>
            <a:pPr>
              <a:buNone/>
            </a:pPr>
            <a:r>
              <a:rPr lang="en-US" sz="3200" dirty="0" smtClean="0"/>
              <a:t>       Let X be an infinite dimensional </a:t>
            </a:r>
            <a:r>
              <a:rPr lang="en-US" sz="3200" dirty="0" err="1" smtClean="0"/>
              <a:t>normed</a:t>
            </a:r>
            <a:r>
              <a:rPr lang="en-US" sz="3200" dirty="0" smtClean="0"/>
              <a:t> space.</a:t>
            </a:r>
          </a:p>
          <a:p>
            <a:pPr>
              <a:buNone/>
            </a:pPr>
            <a:r>
              <a:rPr lang="en-US" sz="3200" dirty="0" smtClean="0"/>
              <a:t>Then the identity map I on (x) which is linear and</a:t>
            </a:r>
          </a:p>
          <a:p>
            <a:pPr>
              <a:buNone/>
            </a:pPr>
            <a:r>
              <a:rPr lang="en-US" sz="3200" dirty="0" err="1" smtClean="0"/>
              <a:t>contiuous</a:t>
            </a:r>
            <a:r>
              <a:rPr lang="en-US" sz="3200" dirty="0" smtClean="0"/>
              <a:t> but not compact.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Note:</a:t>
            </a:r>
          </a:p>
          <a:p>
            <a:pPr>
              <a:buNone/>
            </a:pPr>
            <a:r>
              <a:rPr lang="en-US" sz="3200" dirty="0" smtClean="0"/>
              <a:t>       The set of all compact linear maps from a </a:t>
            </a:r>
          </a:p>
          <a:p>
            <a:pPr>
              <a:buNone/>
            </a:pPr>
            <a:r>
              <a:rPr lang="en-US" sz="3200" dirty="0" err="1" smtClean="0"/>
              <a:t>normed</a:t>
            </a:r>
            <a:r>
              <a:rPr lang="en-US" sz="3200" dirty="0" smtClean="0"/>
              <a:t> space X to a </a:t>
            </a:r>
            <a:r>
              <a:rPr lang="en-US" sz="3200" dirty="0" err="1" smtClean="0"/>
              <a:t>normed</a:t>
            </a:r>
            <a:r>
              <a:rPr lang="en-US" sz="3200" dirty="0" smtClean="0"/>
              <a:t> space Y denoted by</a:t>
            </a:r>
          </a:p>
          <a:p>
            <a:pPr>
              <a:buNone/>
            </a:pPr>
            <a:r>
              <a:rPr lang="en-US" sz="3200" dirty="0" smtClean="0"/>
              <a:t>CL(X,Y). We write CL(X) or CL(X,X).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b="1" dirty="0" smtClean="0">
                <a:solidFill>
                  <a:srgbClr val="C00000"/>
                </a:solidFill>
                <a:latin typeface="Algerian" pitchFamily="82" charset="0"/>
              </a:rPr>
              <a:t>Theorem: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     Let X and Y be </a:t>
            </a:r>
            <a:r>
              <a:rPr lang="en-US" sz="3600" dirty="0" err="1" smtClean="0"/>
              <a:t>normed</a:t>
            </a:r>
            <a:r>
              <a:rPr lang="en-US" sz="3600" dirty="0" smtClean="0"/>
              <a:t> spaces and </a:t>
            </a:r>
          </a:p>
          <a:p>
            <a:pPr>
              <a:buNone/>
            </a:pPr>
            <a:r>
              <a:rPr lang="en-US" sz="3600" dirty="0" smtClean="0"/>
              <a:t>F </a:t>
            </a:r>
            <a:r>
              <a:rPr lang="az-Cyrl-AZ" sz="3600" dirty="0" smtClean="0">
                <a:latin typeface="Constantia"/>
              </a:rPr>
              <a:t>Є</a:t>
            </a:r>
            <a:r>
              <a:rPr lang="en-US" sz="3600" dirty="0" smtClean="0">
                <a:latin typeface="Constantia"/>
              </a:rPr>
              <a:t> CL(X,Y). Then F’ </a:t>
            </a:r>
            <a:r>
              <a:rPr lang="az-Cyrl-AZ" sz="3600" dirty="0" smtClean="0">
                <a:latin typeface="Constantia"/>
              </a:rPr>
              <a:t>Є</a:t>
            </a:r>
            <a:r>
              <a:rPr lang="en-US" sz="3600" dirty="0" smtClean="0">
                <a:latin typeface="Constantia"/>
              </a:rPr>
              <a:t> CL(Y’,X’). The</a:t>
            </a:r>
          </a:p>
          <a:p>
            <a:pPr>
              <a:buNone/>
            </a:pPr>
            <a:r>
              <a:rPr lang="en-US" sz="3600" dirty="0" smtClean="0">
                <a:latin typeface="Constantia"/>
              </a:rPr>
              <a:t>converse holds if Y is </a:t>
            </a:r>
            <a:r>
              <a:rPr lang="en-US" sz="3600" dirty="0" err="1" smtClean="0">
                <a:latin typeface="Constantia"/>
              </a:rPr>
              <a:t>is</a:t>
            </a:r>
            <a:r>
              <a:rPr lang="en-US" sz="3600" dirty="0" smtClean="0">
                <a:latin typeface="Constantia"/>
              </a:rPr>
              <a:t> a </a:t>
            </a:r>
            <a:r>
              <a:rPr lang="en-US" sz="3600" dirty="0" err="1" smtClean="0">
                <a:latin typeface="Constantia"/>
              </a:rPr>
              <a:t>Banach</a:t>
            </a:r>
            <a:r>
              <a:rPr lang="en-US" sz="3600" dirty="0" smtClean="0">
                <a:latin typeface="Constantia"/>
              </a:rPr>
              <a:t> space. 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000" b="1" dirty="0" smtClean="0">
              <a:solidFill>
                <a:srgbClr val="C00000"/>
              </a:solidFill>
              <a:latin typeface="Algerian" pitchFamily="82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Theorem:</a:t>
            </a:r>
          </a:p>
          <a:p>
            <a:pPr>
              <a:buNone/>
            </a:pPr>
            <a:r>
              <a:rPr lang="en-US" sz="3200" dirty="0" smtClean="0"/>
              <a:t>        Let X and Y be </a:t>
            </a:r>
            <a:r>
              <a:rPr lang="en-US" sz="3200" dirty="0" err="1" smtClean="0"/>
              <a:t>normed</a:t>
            </a:r>
            <a:r>
              <a:rPr lang="en-US" sz="3200" dirty="0" smtClean="0"/>
              <a:t> space and F:X</a:t>
            </a:r>
            <a:r>
              <a:rPr lang="en-US" sz="3200" dirty="0" smtClean="0">
                <a:latin typeface="Times New Roman"/>
                <a:cs typeface="Times New Roman"/>
              </a:rPr>
              <a:t>→Y be </a:t>
            </a:r>
          </a:p>
          <a:p>
            <a:pPr>
              <a:buNone/>
            </a:pPr>
            <a:r>
              <a:rPr lang="en-US" sz="3200" dirty="0" smtClean="0">
                <a:latin typeface="Times New Roman"/>
                <a:cs typeface="Times New Roman"/>
              </a:rPr>
              <a:t>linear. </a:t>
            </a:r>
          </a:p>
          <a:p>
            <a:pPr>
              <a:buNone/>
            </a:pPr>
            <a:r>
              <a:rPr lang="en-US" sz="3200" dirty="0" smtClean="0">
                <a:latin typeface="Times New Roman"/>
                <a:cs typeface="Times New Roman"/>
              </a:rPr>
              <a:t>    </a:t>
            </a:r>
            <a:r>
              <a:rPr lang="en-US" sz="3200" dirty="0" err="1" smtClean="0">
                <a:latin typeface="Times New Roman"/>
                <a:cs typeface="Times New Roman"/>
              </a:rPr>
              <a:t>i</a:t>
            </a:r>
            <a:r>
              <a:rPr lang="en-US" sz="3200" dirty="0" smtClean="0">
                <a:latin typeface="Times New Roman"/>
                <a:cs typeface="Times New Roman"/>
              </a:rPr>
              <a:t>) Let F </a:t>
            </a:r>
            <a:r>
              <a:rPr lang="az-Cyrl-AZ" sz="3200" dirty="0" smtClean="0">
                <a:latin typeface="Constantia"/>
                <a:cs typeface="Times New Roman"/>
              </a:rPr>
              <a:t>Є</a:t>
            </a:r>
            <a:r>
              <a:rPr lang="en-US" sz="3200" dirty="0" smtClean="0">
                <a:latin typeface="Constantia"/>
                <a:cs typeface="Times New Roman"/>
              </a:rPr>
              <a:t> CL(X,Y) if </a:t>
            </a:r>
            <a:r>
              <a:rPr lang="en-US" sz="3200" dirty="0" err="1" smtClean="0">
                <a:latin typeface="Constantia"/>
                <a:cs typeface="Times New Roman"/>
              </a:rPr>
              <a:t>x</a:t>
            </a:r>
            <a:r>
              <a:rPr lang="en-US" sz="1800" dirty="0" err="1" smtClean="0">
                <a:latin typeface="Constantia"/>
                <a:cs typeface="Times New Roman"/>
              </a:rPr>
              <a:t>n</a:t>
            </a:r>
            <a:r>
              <a:rPr lang="en-US" sz="1800" dirty="0" smtClean="0">
                <a:latin typeface="Constantia"/>
                <a:cs typeface="Times New Roman"/>
              </a:rPr>
              <a:t>                      </a:t>
            </a:r>
            <a:r>
              <a:rPr lang="en-US" sz="3200" dirty="0" smtClean="0">
                <a:latin typeface="Constantia"/>
                <a:cs typeface="Times New Roman"/>
              </a:rPr>
              <a:t>x in X, then</a:t>
            </a:r>
          </a:p>
          <a:p>
            <a:pPr>
              <a:buNone/>
            </a:pPr>
            <a:r>
              <a:rPr lang="en-US" sz="3200" dirty="0" smtClean="0">
                <a:latin typeface="Constantia"/>
                <a:cs typeface="Times New Roman"/>
              </a:rPr>
              <a:t>F(</a:t>
            </a:r>
            <a:r>
              <a:rPr lang="en-US" sz="3200" dirty="0" err="1" smtClean="0">
                <a:latin typeface="Constantia"/>
                <a:cs typeface="Times New Roman"/>
              </a:rPr>
              <a:t>x</a:t>
            </a:r>
            <a:r>
              <a:rPr lang="en-US" sz="1800" dirty="0" err="1" smtClean="0">
                <a:latin typeface="Constantia"/>
                <a:cs typeface="Times New Roman"/>
              </a:rPr>
              <a:t>n</a:t>
            </a:r>
            <a:r>
              <a:rPr lang="en-US" sz="3200" dirty="0" smtClean="0">
                <a:latin typeface="Constantia"/>
                <a:cs typeface="Times New Roman"/>
              </a:rPr>
              <a:t>)</a:t>
            </a:r>
            <a:r>
              <a:rPr lang="en-US" sz="3200" dirty="0" smtClean="0">
                <a:latin typeface="Times New Roman"/>
                <a:cs typeface="Times New Roman"/>
              </a:rPr>
              <a:t>→F(x) in Y.</a:t>
            </a:r>
          </a:p>
          <a:p>
            <a:pPr>
              <a:buNone/>
            </a:pPr>
            <a:r>
              <a:rPr lang="en-US" sz="3200" dirty="0" smtClean="0">
                <a:latin typeface="Times New Roman"/>
                <a:cs typeface="Times New Roman"/>
              </a:rPr>
              <a:t>   ii) Let x be reflexive and F(</a:t>
            </a:r>
            <a:r>
              <a:rPr lang="en-US" sz="3200" dirty="0" err="1" smtClean="0">
                <a:latin typeface="Times New Roman"/>
                <a:cs typeface="Times New Roman"/>
              </a:rPr>
              <a:t>x</a:t>
            </a:r>
            <a:r>
              <a:rPr lang="en-US" sz="1800" dirty="0" err="1" smtClean="0">
                <a:latin typeface="Times New Roman"/>
                <a:cs typeface="Times New Roman"/>
              </a:rPr>
              <a:t>n</a:t>
            </a:r>
            <a:r>
              <a:rPr lang="en-US" sz="3200" dirty="0" smtClean="0">
                <a:latin typeface="Times New Roman"/>
                <a:cs typeface="Times New Roman"/>
              </a:rPr>
              <a:t>)→F(x) in Y whenever</a:t>
            </a:r>
          </a:p>
          <a:p>
            <a:pPr>
              <a:buNone/>
            </a:pPr>
            <a:r>
              <a:rPr lang="en-US" sz="3200" dirty="0" err="1" smtClean="0">
                <a:latin typeface="Times New Roman"/>
                <a:cs typeface="Times New Roman"/>
              </a:rPr>
              <a:t>x</a:t>
            </a:r>
            <a:r>
              <a:rPr lang="en-US" sz="1800" dirty="0" err="1" smtClean="0">
                <a:latin typeface="Times New Roman"/>
                <a:cs typeface="Times New Roman"/>
              </a:rPr>
              <a:t>n</a:t>
            </a:r>
            <a:r>
              <a:rPr lang="en-US" sz="3200" dirty="0" smtClean="0">
                <a:latin typeface="Times New Roman"/>
                <a:cs typeface="Times New Roman"/>
              </a:rPr>
              <a:t>          x in X. Then F </a:t>
            </a:r>
            <a:r>
              <a:rPr lang="az-Cyrl-AZ" sz="3200" dirty="0" smtClean="0">
                <a:latin typeface="Constantia"/>
                <a:cs typeface="Times New Roman"/>
              </a:rPr>
              <a:t>Є</a:t>
            </a:r>
            <a:r>
              <a:rPr lang="en-US" sz="3200" dirty="0" smtClean="0">
                <a:latin typeface="Constantia"/>
                <a:cs typeface="Times New Roman"/>
              </a:rPr>
              <a:t> CL(X,Y).</a:t>
            </a:r>
            <a:endParaRPr lang="en-US" sz="1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95800" y="3657600"/>
          <a:ext cx="1143000" cy="482600"/>
        </p:xfrm>
        <a:graphic>
          <a:graphicData uri="http://schemas.openxmlformats.org/presentationml/2006/ole">
            <p:oleObj spid="_x0000_s1026" name="Equation" r:id="rId3" imgW="41904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7200" y="5410200"/>
          <a:ext cx="1143000" cy="482600"/>
        </p:xfrm>
        <a:graphic>
          <a:graphicData uri="http://schemas.openxmlformats.org/presentationml/2006/ole">
            <p:oleObj spid="_x0000_s1027" name="Equation" r:id="rId4" imgW="4190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Spectrum of a compact operator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Lemma:</a:t>
            </a:r>
          </a:p>
          <a:p>
            <a:pPr>
              <a:buNone/>
            </a:pPr>
            <a:r>
              <a:rPr lang="en-US" sz="3200" dirty="0" smtClean="0"/>
              <a:t>           Let X be a </a:t>
            </a:r>
            <a:r>
              <a:rPr lang="en-US" sz="3200" dirty="0" err="1" smtClean="0"/>
              <a:t>normed</a:t>
            </a:r>
            <a:r>
              <a:rPr lang="en-US" sz="3200" dirty="0" smtClean="0"/>
              <a:t> spaces A </a:t>
            </a:r>
            <a:r>
              <a:rPr lang="az-Cyrl-AZ" sz="3200" dirty="0" smtClean="0">
                <a:latin typeface="Constantia"/>
              </a:rPr>
              <a:t>Є</a:t>
            </a:r>
            <a:r>
              <a:rPr lang="en-US" sz="3200" dirty="0" smtClean="0">
                <a:latin typeface="Constantia"/>
              </a:rPr>
              <a:t> CL(X) and </a:t>
            </a:r>
          </a:p>
          <a:p>
            <a:pPr>
              <a:buNone/>
            </a:pPr>
            <a:r>
              <a:rPr lang="en-US" sz="3200" dirty="0" smtClean="0">
                <a:latin typeface="Constantia"/>
              </a:rPr>
              <a:t>0 ≠ k </a:t>
            </a:r>
            <a:r>
              <a:rPr lang="az-Cyrl-AZ" sz="3200" dirty="0" smtClean="0">
                <a:latin typeface="Constantia"/>
              </a:rPr>
              <a:t>Є</a:t>
            </a:r>
            <a:r>
              <a:rPr lang="en-US" sz="3200" dirty="0" smtClean="0">
                <a:latin typeface="Constantia"/>
              </a:rPr>
              <a:t> K. If (</a:t>
            </a:r>
            <a:r>
              <a:rPr lang="en-US" sz="3200" dirty="0" err="1" smtClean="0">
                <a:latin typeface="Constantia"/>
              </a:rPr>
              <a:t>x</a:t>
            </a:r>
            <a:r>
              <a:rPr lang="en-US" sz="1800" dirty="0" err="1" smtClean="0">
                <a:latin typeface="Constantia"/>
              </a:rPr>
              <a:t>n</a:t>
            </a:r>
            <a:r>
              <a:rPr lang="en-US" sz="3200" dirty="0" smtClean="0">
                <a:latin typeface="Constantia"/>
              </a:rPr>
              <a:t>) is a bounded sequence in X such </a:t>
            </a:r>
          </a:p>
          <a:p>
            <a:pPr>
              <a:buNone/>
            </a:pPr>
            <a:r>
              <a:rPr lang="en-US" sz="3200" dirty="0" smtClean="0">
                <a:latin typeface="Constantia"/>
              </a:rPr>
              <a:t>that A(</a:t>
            </a:r>
            <a:r>
              <a:rPr lang="en-US" sz="3200" dirty="0" err="1" smtClean="0">
                <a:latin typeface="Constantia"/>
              </a:rPr>
              <a:t>x</a:t>
            </a:r>
            <a:r>
              <a:rPr lang="en-US" sz="1800" dirty="0" err="1" smtClean="0">
                <a:latin typeface="Constantia"/>
              </a:rPr>
              <a:t>n</a:t>
            </a:r>
            <a:r>
              <a:rPr lang="en-US" sz="3200" dirty="0" smtClean="0">
                <a:latin typeface="Constantia"/>
              </a:rPr>
              <a:t>)-</a:t>
            </a:r>
            <a:r>
              <a:rPr lang="en-US" sz="3200" dirty="0" err="1" smtClean="0">
                <a:latin typeface="Constantia"/>
              </a:rPr>
              <a:t>Kx</a:t>
            </a:r>
            <a:r>
              <a:rPr lang="en-US" sz="1800" dirty="0" err="1" smtClean="0">
                <a:latin typeface="Constantia"/>
              </a:rPr>
              <a:t>n</a:t>
            </a:r>
            <a:r>
              <a:rPr lang="en-US" sz="3200" dirty="0" err="1" smtClean="0">
                <a:latin typeface="Times New Roman"/>
                <a:cs typeface="Times New Roman"/>
              </a:rPr>
              <a:t>→y</a:t>
            </a:r>
            <a:r>
              <a:rPr lang="en-US" sz="3200" dirty="0" smtClean="0">
                <a:latin typeface="Times New Roman"/>
                <a:cs typeface="Times New Roman"/>
              </a:rPr>
              <a:t> in X. Then there is a</a:t>
            </a:r>
          </a:p>
          <a:p>
            <a:pPr>
              <a:buNone/>
            </a:pPr>
            <a:r>
              <a:rPr lang="en-US" sz="3200" dirty="0" smtClean="0">
                <a:latin typeface="Times New Roman"/>
                <a:cs typeface="Times New Roman"/>
              </a:rPr>
              <a:t>subsequence (</a:t>
            </a:r>
            <a:r>
              <a:rPr lang="en-US" sz="3200" dirty="0" err="1" smtClean="0">
                <a:latin typeface="Times New Roman"/>
                <a:cs typeface="Times New Roman"/>
              </a:rPr>
              <a:t>x</a:t>
            </a:r>
            <a:r>
              <a:rPr lang="en-US" sz="1800" dirty="0" err="1" smtClean="0">
                <a:latin typeface="Times New Roman"/>
                <a:cs typeface="Times New Roman"/>
              </a:rPr>
              <a:t>nj</a:t>
            </a:r>
            <a:r>
              <a:rPr lang="en-US" sz="3200" dirty="0" smtClean="0">
                <a:latin typeface="Times New Roman"/>
                <a:cs typeface="Times New Roman"/>
              </a:rPr>
              <a:t>) of (</a:t>
            </a:r>
            <a:r>
              <a:rPr lang="en-US" sz="3200" dirty="0" err="1" smtClean="0">
                <a:latin typeface="Times New Roman"/>
                <a:cs typeface="Times New Roman"/>
              </a:rPr>
              <a:t>x</a:t>
            </a:r>
            <a:r>
              <a:rPr lang="en-US" sz="1800" dirty="0" err="1" smtClean="0">
                <a:latin typeface="Times New Roman"/>
                <a:cs typeface="Times New Roman"/>
              </a:rPr>
              <a:t>n</a:t>
            </a:r>
            <a:r>
              <a:rPr lang="en-US" sz="3200" dirty="0" smtClean="0">
                <a:latin typeface="Times New Roman"/>
                <a:cs typeface="Times New Roman"/>
              </a:rPr>
              <a:t>) such that </a:t>
            </a:r>
            <a:r>
              <a:rPr lang="en-US" sz="3200" dirty="0" err="1" smtClean="0">
                <a:latin typeface="Times New Roman"/>
                <a:cs typeface="Times New Roman"/>
              </a:rPr>
              <a:t>x</a:t>
            </a:r>
            <a:r>
              <a:rPr lang="en-US" sz="1800" dirty="0" err="1" smtClean="0">
                <a:latin typeface="Times New Roman"/>
                <a:cs typeface="Times New Roman"/>
              </a:rPr>
              <a:t>nj</a:t>
            </a:r>
            <a:r>
              <a:rPr lang="en-US" sz="3200" dirty="0" err="1" smtClean="0">
                <a:latin typeface="Times New Roman"/>
                <a:cs typeface="Times New Roman"/>
              </a:rPr>
              <a:t>→x</a:t>
            </a:r>
            <a:r>
              <a:rPr lang="en-US" sz="3200" dirty="0" smtClean="0">
                <a:latin typeface="Times New Roman"/>
                <a:cs typeface="Times New Roman"/>
              </a:rPr>
              <a:t> in X</a:t>
            </a:r>
          </a:p>
          <a:p>
            <a:pPr>
              <a:buNone/>
            </a:pPr>
            <a:r>
              <a:rPr lang="en-US" sz="3200" dirty="0" smtClean="0">
                <a:latin typeface="Times New Roman"/>
                <a:cs typeface="Times New Roman"/>
              </a:rPr>
              <a:t>and A(x)-</a:t>
            </a:r>
            <a:r>
              <a:rPr lang="en-US" sz="3200" dirty="0" err="1" smtClean="0">
                <a:latin typeface="Times New Roman"/>
                <a:cs typeface="Times New Roman"/>
              </a:rPr>
              <a:t>kx</a:t>
            </a:r>
            <a:r>
              <a:rPr lang="en-US" sz="3200" dirty="0" smtClean="0">
                <a:latin typeface="Times New Roman"/>
                <a:cs typeface="Times New Roman"/>
              </a:rPr>
              <a:t> = y.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Operator:</a:t>
            </a:r>
          </a:p>
          <a:p>
            <a:pPr>
              <a:buNone/>
            </a:pPr>
            <a:r>
              <a:rPr lang="en-US" sz="3200" dirty="0" smtClean="0"/>
              <a:t>         Let X be a linear space over K. Then operator</a:t>
            </a:r>
          </a:p>
          <a:p>
            <a:pPr>
              <a:buNone/>
            </a:pPr>
            <a:r>
              <a:rPr lang="en-US" sz="3200" dirty="0" smtClean="0"/>
              <a:t>X defined by a linear map from X</a:t>
            </a:r>
            <a:r>
              <a:rPr lang="en-US" sz="3200" dirty="0" smtClean="0">
                <a:latin typeface="Times New Roman"/>
                <a:cs typeface="Times New Roman"/>
              </a:rPr>
              <a:t>→X</a:t>
            </a:r>
          </a:p>
          <a:p>
            <a:pPr>
              <a:buNone/>
            </a:pPr>
            <a:endParaRPr lang="en-US" sz="3200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Note:</a:t>
            </a:r>
          </a:p>
          <a:p>
            <a:pPr>
              <a:buNone/>
            </a:pPr>
            <a:r>
              <a:rPr lang="en-US" sz="3200" dirty="0" smtClean="0"/>
              <a:t>        If A and B are operators on X, then it has </a:t>
            </a:r>
          </a:p>
          <a:p>
            <a:pPr>
              <a:buNone/>
            </a:pPr>
            <a:r>
              <a:rPr lang="en-US" sz="3200" dirty="0" smtClean="0"/>
              <a:t>compositions A = B.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Definitions:</a:t>
            </a:r>
          </a:p>
          <a:p>
            <a:pPr marL="514350" indent="-514350">
              <a:buNone/>
            </a:pPr>
            <a:r>
              <a:rPr lang="en-US" sz="3200" dirty="0" smtClean="0"/>
              <a:t>      Let A </a:t>
            </a:r>
            <a:r>
              <a:rPr lang="az-Cyrl-AZ" sz="3200" dirty="0" smtClean="0">
                <a:latin typeface="Constantia"/>
              </a:rPr>
              <a:t>Є</a:t>
            </a:r>
            <a:r>
              <a:rPr lang="en-US" sz="3200" dirty="0" smtClean="0">
                <a:latin typeface="Constantia"/>
              </a:rPr>
              <a:t> BL(X) then A is said to be invertible, if</a:t>
            </a:r>
          </a:p>
          <a:p>
            <a:pPr marL="514350" indent="-514350">
              <a:buNone/>
            </a:pPr>
            <a:r>
              <a:rPr lang="en-US" sz="3200" dirty="0" smtClean="0">
                <a:latin typeface="Constantia"/>
              </a:rPr>
              <a:t>A</a:t>
            </a:r>
            <a:r>
              <a:rPr lang="en-US" sz="3200" dirty="0" smtClean="0">
                <a:latin typeface="Times New Roman"/>
                <a:cs typeface="Times New Roman"/>
              </a:rPr>
              <a:t>ˉ</a:t>
            </a:r>
            <a:r>
              <a:rPr lang="en-US" sz="3200" dirty="0" smtClean="0">
                <a:latin typeface="Traditional Arabic"/>
                <a:cs typeface="Traditional Arabic"/>
              </a:rPr>
              <a:t>¹ </a:t>
            </a:r>
            <a:r>
              <a:rPr lang="en-US" sz="3200" dirty="0" smtClean="0">
                <a:cs typeface="Traditional Arabic"/>
              </a:rPr>
              <a:t>exists and </a:t>
            </a:r>
            <a:r>
              <a:rPr lang="en-US" sz="3200" dirty="0" smtClean="0"/>
              <a:t>A</a:t>
            </a:r>
            <a:r>
              <a:rPr lang="en-US" sz="3200" dirty="0" smtClean="0">
                <a:latin typeface="Times New Roman"/>
                <a:cs typeface="Times New Roman"/>
              </a:rPr>
              <a:t>ˉ</a:t>
            </a:r>
            <a:r>
              <a:rPr lang="en-US" sz="3200" dirty="0" smtClean="0">
                <a:latin typeface="Traditional Arabic"/>
                <a:cs typeface="Traditional Arabic"/>
              </a:rPr>
              <a:t>¹ </a:t>
            </a:r>
            <a:r>
              <a:rPr lang="az-Cyrl-AZ" sz="3200" dirty="0" smtClean="0">
                <a:latin typeface="Constantia"/>
                <a:cs typeface="Traditional Arabic"/>
              </a:rPr>
              <a:t>Є</a:t>
            </a:r>
            <a:r>
              <a:rPr lang="en-US" sz="3200" dirty="0" smtClean="0">
                <a:latin typeface="Constantia"/>
                <a:cs typeface="Traditional Arabic"/>
              </a:rPr>
              <a:t> BL(X).</a:t>
            </a:r>
          </a:p>
          <a:p>
            <a:pPr marL="514350" indent="-514350">
              <a:buNone/>
            </a:pPr>
            <a:endParaRPr lang="en-US" sz="3200" dirty="0" smtClean="0">
              <a:latin typeface="Constantia"/>
              <a:cs typeface="Traditional Arabic"/>
            </a:endParaRPr>
          </a:p>
          <a:p>
            <a:pPr marL="514350" indent="-514350">
              <a:buNone/>
            </a:pPr>
            <a:r>
              <a:rPr lang="en-US" sz="3200" dirty="0" smtClean="0">
                <a:latin typeface="Constantia"/>
                <a:cs typeface="Traditional Arabic"/>
              </a:rPr>
              <a:t>       The set </a:t>
            </a:r>
            <a:r>
              <a:rPr lang="el-GR" sz="3200" dirty="0" smtClean="0">
                <a:latin typeface="Constantia"/>
                <a:cs typeface="Traditional Arabic"/>
              </a:rPr>
              <a:t>ρ</a:t>
            </a:r>
            <a:r>
              <a:rPr lang="en-US" sz="3200" dirty="0" smtClean="0">
                <a:latin typeface="Constantia"/>
                <a:cs typeface="Traditional Arabic"/>
              </a:rPr>
              <a:t>(A) = {k </a:t>
            </a:r>
            <a:r>
              <a:rPr lang="az-Cyrl-AZ" sz="3200" dirty="0" smtClean="0">
                <a:latin typeface="Constantia"/>
                <a:cs typeface="Traditional Arabic"/>
              </a:rPr>
              <a:t>Є</a:t>
            </a:r>
            <a:r>
              <a:rPr lang="en-US" sz="3200" dirty="0" smtClean="0">
                <a:latin typeface="Constantia"/>
                <a:cs typeface="Traditional Arabic"/>
              </a:rPr>
              <a:t> K/ A-KI is invertible} is </a:t>
            </a:r>
          </a:p>
          <a:p>
            <a:pPr marL="514350" indent="-514350">
              <a:buNone/>
            </a:pPr>
            <a:r>
              <a:rPr lang="en-US" sz="3200" dirty="0" smtClean="0">
                <a:latin typeface="Constantia"/>
                <a:cs typeface="Traditional Arabic"/>
              </a:rPr>
              <a:t>called the </a:t>
            </a:r>
            <a:r>
              <a:rPr lang="en-US" sz="3200" dirty="0" err="1" smtClean="0">
                <a:latin typeface="Constantia"/>
                <a:cs typeface="Traditional Arabic"/>
              </a:rPr>
              <a:t>resolvent</a:t>
            </a:r>
            <a:r>
              <a:rPr lang="en-US" sz="3200" dirty="0" smtClean="0">
                <a:latin typeface="Constantia"/>
                <a:cs typeface="Traditional Arabic"/>
              </a:rPr>
              <a:t> set of A.</a:t>
            </a:r>
          </a:p>
          <a:p>
            <a:pPr marL="514350" indent="-514350">
              <a:buNone/>
            </a:pPr>
            <a:r>
              <a:rPr lang="en-US" sz="3200" dirty="0" smtClean="0">
                <a:latin typeface="Constantia"/>
                <a:cs typeface="Traditional Arabic"/>
              </a:rPr>
              <a:t>       The complement </a:t>
            </a:r>
            <a:r>
              <a:rPr lang="el-GR" sz="3200" dirty="0" smtClean="0">
                <a:latin typeface="Constantia"/>
                <a:cs typeface="Traditional Arabic"/>
              </a:rPr>
              <a:t>σ</a:t>
            </a:r>
            <a:r>
              <a:rPr lang="en-US" sz="3200" dirty="0" smtClean="0">
                <a:latin typeface="Constantia"/>
                <a:cs typeface="Traditional Arabic"/>
              </a:rPr>
              <a:t>(A) of this set in K is called</a:t>
            </a:r>
          </a:p>
          <a:p>
            <a:pPr marL="514350" indent="-514350">
              <a:buNone/>
            </a:pPr>
            <a:r>
              <a:rPr lang="en-US" sz="3200" dirty="0" smtClean="0">
                <a:latin typeface="Constantia"/>
                <a:cs typeface="Traditional Arabic"/>
              </a:rPr>
              <a:t>spectrum of A.</a:t>
            </a:r>
          </a:p>
          <a:p>
            <a:pPr marL="514350" indent="-514350">
              <a:buNone/>
            </a:pPr>
            <a:r>
              <a:rPr lang="en-US" sz="3200" dirty="0" smtClean="0">
                <a:latin typeface="Constantia"/>
                <a:cs typeface="Traditional Arabic"/>
              </a:rPr>
              <a:t>     </a:t>
            </a:r>
            <a:r>
              <a:rPr lang="en-US" sz="3200" dirty="0" err="1" smtClean="0">
                <a:latin typeface="Constantia"/>
                <a:cs typeface="Traditional Arabic"/>
              </a:rPr>
              <a:t>ie</a:t>
            </a:r>
            <a:r>
              <a:rPr lang="en-US" sz="3200" dirty="0" smtClean="0">
                <a:latin typeface="Constantia"/>
                <a:cs typeface="Traditional Arabic"/>
              </a:rPr>
              <a:t>., </a:t>
            </a:r>
            <a:r>
              <a:rPr lang="el-GR" sz="3200" dirty="0" smtClean="0">
                <a:latin typeface="Constantia"/>
                <a:cs typeface="Traditional Arabic"/>
              </a:rPr>
              <a:t>σ</a:t>
            </a:r>
            <a:r>
              <a:rPr lang="en-US" sz="3200" dirty="0" smtClean="0">
                <a:latin typeface="Constantia"/>
                <a:cs typeface="Traditional Arabic"/>
              </a:rPr>
              <a:t>(A) = { k </a:t>
            </a:r>
            <a:r>
              <a:rPr lang="az-Cyrl-AZ" sz="3200" dirty="0" smtClean="0">
                <a:latin typeface="Constantia"/>
                <a:cs typeface="Traditional Arabic"/>
              </a:rPr>
              <a:t>Є</a:t>
            </a:r>
            <a:r>
              <a:rPr lang="en-US" sz="3200" dirty="0" smtClean="0">
                <a:latin typeface="Constantia"/>
                <a:cs typeface="Traditional Arabic"/>
              </a:rPr>
              <a:t> K/ A-KI is not invertible}.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</TotalTime>
  <Words>866</Words>
  <Application>Microsoft Office PowerPoint</Application>
  <PresentationFormat>On-screen Show (4:3)</PresentationFormat>
  <Paragraphs>147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Flow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User1</cp:lastModifiedBy>
  <cp:revision>28</cp:revision>
  <dcterms:created xsi:type="dcterms:W3CDTF">2021-01-27T21:32:05Z</dcterms:created>
  <dcterms:modified xsi:type="dcterms:W3CDTF">2021-01-29T19:13:49Z</dcterms:modified>
</cp:coreProperties>
</file>