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0" r:id="rId17"/>
    <p:sldId id="275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FF4F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7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320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3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33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57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8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4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4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6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3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7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2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1449-B751-4EC0-B662-2D127FC6D22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2507-8354-46A2-980D-BAA039369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24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A41A-DBEE-4579-9C48-21671E701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8551"/>
            <a:ext cx="9144000" cy="79974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        </a:t>
            </a:r>
            <a:r>
              <a:rPr lang="en-US" dirty="0">
                <a:solidFill>
                  <a:srgbClr val="00B050"/>
                </a:solidFill>
                <a:latin typeface="Algerian" panose="04020705040A02060702" pitchFamily="82" charset="0"/>
              </a:rPr>
              <a:t>Programming in c++          </a:t>
            </a:r>
            <a:endParaRPr lang="en-IN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45657-3987-4B58-BF37-467F72AC3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1616" y="2099388"/>
            <a:ext cx="7066384" cy="3158412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Book Antiqua" panose="02040602050305030304" pitchFamily="18" charset="0"/>
            </a:endParaRPr>
          </a:p>
          <a:p>
            <a:r>
              <a:rPr lang="en-US" alt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Dr. S. SEYADALI FATHIMA   </a:t>
            </a:r>
          </a:p>
          <a:p>
            <a:r>
              <a:rPr lang="en-US" alt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Assistant Professor</a:t>
            </a:r>
          </a:p>
          <a:p>
            <a:r>
              <a:rPr lang="en-US" alt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Department of Mathematics</a:t>
            </a:r>
          </a:p>
          <a:p>
            <a:r>
              <a:rPr lang="en-US" alt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Programming in C++</a:t>
            </a:r>
          </a:p>
          <a:p>
            <a:r>
              <a:rPr lang="en-US" alt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II </a:t>
            </a:r>
            <a:r>
              <a:rPr lang="en-US" altLang="en-US" sz="2400" b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B.Sc</a:t>
            </a:r>
            <a:r>
              <a:rPr lang="en-US" alt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Mathematics </a:t>
            </a:r>
          </a:p>
          <a:p>
            <a:pPr>
              <a:buNone/>
            </a:pPr>
            <a:r>
              <a:rPr lang="en-US" sz="2400" b="1" dirty="0">
                <a:latin typeface="Book Antiqua" panose="0204060205030503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3160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92" y="721479"/>
            <a:ext cx="10515600" cy="59966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general form is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class class-name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Private: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Public: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friend </a:t>
            </a:r>
            <a:r>
              <a:rPr lang="en-US" dirty="0" err="1">
                <a:solidFill>
                  <a:srgbClr val="0070C0"/>
                </a:solidFill>
              </a:rPr>
              <a:t>return_type</a:t>
            </a:r>
            <a:r>
              <a:rPr lang="en-US" dirty="0">
                <a:solidFill>
                  <a:srgbClr val="0070C0"/>
                </a:solidFill>
              </a:rPr>
              <a:t> operator symbol(data_type1,data_type2);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};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return _ type operator symbol(</a:t>
            </a:r>
            <a:r>
              <a:rPr lang="en-US" dirty="0" err="1">
                <a:solidFill>
                  <a:srgbClr val="0070C0"/>
                </a:solidFill>
              </a:rPr>
              <a:t>data_type</a:t>
            </a:r>
            <a:r>
              <a:rPr lang="en-US" dirty="0">
                <a:solidFill>
                  <a:srgbClr val="0070C0"/>
                </a:solidFill>
              </a:rPr>
              <a:t> arg1,data_type arg2);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dirty="0"/>
              <a:t>Where, friend _ keyword</a:t>
            </a:r>
          </a:p>
          <a:p>
            <a:pPr marL="0" indent="0">
              <a:buNone/>
            </a:pPr>
            <a:r>
              <a:rPr lang="en-US" dirty="0"/>
              <a:t>              operator _ keyword</a:t>
            </a:r>
          </a:p>
          <a:p>
            <a:pPr marL="0" indent="0">
              <a:buNone/>
            </a:pPr>
            <a:r>
              <a:rPr lang="en-US" dirty="0"/>
              <a:t>              symbol _ valid binary operator(+,-,*,/,……………)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66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4826"/>
            <a:ext cx="10515600" cy="6407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Calling overload function</a:t>
            </a:r>
          </a:p>
          <a:p>
            <a:pPr marL="0" indent="0">
              <a:buNone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The general form is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object3=object1 symbol object2;</a:t>
            </a:r>
          </a:p>
          <a:p>
            <a:pPr marL="0" indent="0">
              <a:buNone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When this statement is executed the symbol calls the overload function and the value of object1 &amp; object2 are supplied to the overload function.  Because it is not a member function.  Finally the calculated value will be assigned to object3 in the left hand side.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Rules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It requires two arguments.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The symbol in the class and in the function should be same.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Same operator can be overloaded for different data type arguments list.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All the operator can be overloaded using friends except the operators given below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Function call operator ()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Assignment operator =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Class member class operator -&gt;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subscripting operator []</a:t>
            </a:r>
          </a:p>
          <a:p>
            <a:pPr marL="0" indent="0">
              <a:buNone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</a:t>
            </a:r>
          </a:p>
          <a:p>
            <a:pPr marL="0" indent="0">
              <a:buNone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57204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8"/>
            <a:ext cx="10515600" cy="6035295"/>
          </a:xfrm>
        </p:spPr>
        <p:txBody>
          <a:bodyPr/>
          <a:lstStyle/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Manipulation of strings using operators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sz="2800" dirty="0"/>
              <a:t>               In C++ there are no operator available for string manipulation.  </a:t>
            </a:r>
          </a:p>
          <a:p>
            <a:pPr marL="0" indent="0">
              <a:buNone/>
            </a:pPr>
            <a:r>
              <a:rPr lang="en-US" sz="2800" dirty="0"/>
              <a:t>But we can overload operator (</a:t>
            </a:r>
            <a:r>
              <a:rPr lang="en-US" sz="2800" dirty="0" err="1"/>
              <a:t>concatenation,comparision,etc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80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23" y="907171"/>
            <a:ext cx="10515600" cy="64780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>
                <a:solidFill>
                  <a:schemeClr val="accent6"/>
                </a:solidFill>
              </a:rPr>
              <a:t>                             Rules for overloading operators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Only existing operators can be overloaded.  New operators can not be  created.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We cannot change the basic meaning of on operator.  That is we can not redefined the (*) operator to add one value to another.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We cannot overload all operators.  The operators which we cannot overload are size of (.*,::,.,?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     Symbol used in the overload function and in the function call must be unique.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     Binary operator overloading using member function required one argument explicitly.  But using friend function requires two arguments explicitly.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     We cannot overload all operators using friend function.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     They are (=,(),[],-&gt;).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     The syntax rule for original operator and overloaded operator are same.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431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68" y="709127"/>
            <a:ext cx="10515600" cy="590627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                                Type conversion</a:t>
            </a:r>
          </a:p>
          <a:p>
            <a:pPr marL="0" indent="0">
              <a:buNone/>
            </a:pPr>
            <a:r>
              <a:rPr lang="en-US" dirty="0"/>
              <a:t>     In C++ there are two data type.</a:t>
            </a:r>
          </a:p>
          <a:p>
            <a:pPr marL="0" indent="0">
              <a:buNone/>
            </a:pPr>
            <a:r>
              <a:rPr lang="en-US" dirty="0"/>
              <a:t>They 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     Basic data type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     User defined data types.</a:t>
            </a:r>
          </a:p>
          <a:p>
            <a:pPr marL="0" indent="0">
              <a:buNone/>
            </a:pPr>
            <a:r>
              <a:rPr lang="en-US" dirty="0"/>
              <a:t>     Type conversion is defined as conversion of one type of data to another.  There are four ways are conversion.</a:t>
            </a:r>
          </a:p>
          <a:p>
            <a:pPr marL="0" indent="0">
              <a:buNone/>
            </a:pPr>
            <a:r>
              <a:rPr lang="en-US" dirty="0"/>
              <a:t>They 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    Basic type to basic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    Basic type to user defined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    User defined type to basic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    User defined type to user defined type</a:t>
            </a:r>
          </a:p>
          <a:p>
            <a:pPr marL="0" indent="0">
              <a:buNone/>
            </a:pPr>
            <a:r>
              <a:rPr lang="en-US" dirty="0"/>
              <a:t>     Here, we considered class as a user defined data 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637" y="1124929"/>
            <a:ext cx="10515600" cy="6022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                         Basic to class conversion</a:t>
            </a:r>
          </a:p>
          <a:p>
            <a:pPr marL="0" indent="0">
              <a:buNone/>
            </a:pPr>
            <a:r>
              <a:rPr lang="en-US" dirty="0"/>
              <a:t>     Conversion of basic data type values an object in a class is called conversion of basic data type to class.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Example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99FF"/>
                </a:solidFill>
              </a:rPr>
              <a:t>Integer to class conversion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s=300;  //</a:t>
            </a:r>
            <a:r>
              <a:rPr lang="en-US" sz="1600" dirty="0"/>
              <a:t>s is a basic data type which holds time worked in seconds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dirty="0"/>
              <a:t>class hours _ worked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hour;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minute;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seconds;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8608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441" y="1679510"/>
            <a:ext cx="9675845" cy="43387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sz="3400" dirty="0"/>
              <a:t>public:</a:t>
            </a:r>
          </a:p>
          <a:p>
            <a:pPr marL="0" indent="0">
              <a:buNone/>
            </a:pPr>
            <a:r>
              <a:rPr lang="en-US" sz="3400" dirty="0"/>
              <a:t>            …………………..</a:t>
            </a:r>
          </a:p>
          <a:p>
            <a:pPr marL="0" indent="0">
              <a:buNone/>
            </a:pPr>
            <a:r>
              <a:rPr lang="en-US" sz="3400" dirty="0"/>
              <a:t>            …………………..</a:t>
            </a:r>
          </a:p>
          <a:p>
            <a:pPr marL="0" indent="0">
              <a:buNone/>
            </a:pPr>
            <a:r>
              <a:rPr lang="en-US" sz="3400" dirty="0"/>
              <a:t>     hours _ worked (</a:t>
            </a:r>
            <a:r>
              <a:rPr lang="en-US" sz="3400" dirty="0" err="1"/>
              <a:t>int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)         //constructor</a:t>
            </a:r>
          </a:p>
          <a:p>
            <a:pPr marL="0" indent="0">
              <a:buNone/>
            </a:pPr>
            <a:r>
              <a:rPr lang="en-US" sz="3400" dirty="0"/>
              <a:t>     {</a:t>
            </a:r>
          </a:p>
          <a:p>
            <a:pPr marL="0" indent="0">
              <a:buNone/>
            </a:pPr>
            <a:r>
              <a:rPr lang="en-US" sz="3400" dirty="0"/>
              <a:t>     hour = </a:t>
            </a:r>
            <a:r>
              <a:rPr lang="en-US" sz="3400" dirty="0" err="1"/>
              <a:t>i</a:t>
            </a:r>
            <a:r>
              <a:rPr lang="en-US" sz="3400" dirty="0"/>
              <a:t>/3600;</a:t>
            </a:r>
          </a:p>
          <a:p>
            <a:pPr marL="0" indent="0">
              <a:buNone/>
            </a:pPr>
            <a:r>
              <a:rPr lang="en-US" sz="3400" dirty="0"/>
              <a:t>     minute = (</a:t>
            </a:r>
            <a:r>
              <a:rPr lang="en-US" sz="3400" dirty="0" err="1"/>
              <a:t>i</a:t>
            </a:r>
            <a:r>
              <a:rPr lang="en-US" sz="3400" dirty="0"/>
              <a:t>/3600)/60;</a:t>
            </a:r>
          </a:p>
          <a:p>
            <a:pPr marL="0" indent="0">
              <a:buNone/>
            </a:pPr>
            <a:r>
              <a:rPr lang="en-US" sz="3400" dirty="0"/>
              <a:t>     seconds = (</a:t>
            </a:r>
            <a:r>
              <a:rPr lang="en-US" sz="3400" dirty="0" err="1"/>
              <a:t>i</a:t>
            </a:r>
            <a:r>
              <a:rPr lang="en-US" sz="3400" dirty="0"/>
              <a:t>/3600)/60;</a:t>
            </a:r>
          </a:p>
          <a:p>
            <a:pPr marL="0" indent="0">
              <a:buNone/>
            </a:pPr>
            <a:r>
              <a:rPr lang="en-US" sz="3400" dirty="0"/>
              <a:t>     }</a:t>
            </a:r>
          </a:p>
          <a:p>
            <a:pPr marL="0" indent="0">
              <a:buNone/>
            </a:pPr>
            <a:r>
              <a:rPr lang="en-US" sz="3400" dirty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88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045A-4F24-46EB-860F-B39CFC9B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362" y="1268963"/>
            <a:ext cx="8602825" cy="52904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/>
              <a:t>hours _ worked()</a:t>
            </a:r>
          </a:p>
          <a:p>
            <a:pPr marL="0" indent="0">
              <a:buNone/>
            </a:pPr>
            <a:r>
              <a:rPr lang="en-US" sz="2800" dirty="0"/>
              <a:t>     {</a:t>
            </a:r>
          </a:p>
          <a:p>
            <a:pPr marL="0" indent="0">
              <a:buNone/>
            </a:pPr>
            <a:r>
              <a:rPr lang="en-US" sz="2800" dirty="0"/>
              <a:t>      hour = 0</a:t>
            </a:r>
          </a:p>
          <a:p>
            <a:pPr marL="0" indent="0">
              <a:buNone/>
            </a:pPr>
            <a:r>
              <a:rPr lang="en-US" sz="2800" dirty="0"/>
              <a:t>     minute = 0</a:t>
            </a:r>
          </a:p>
          <a:p>
            <a:pPr marL="0" indent="0">
              <a:buNone/>
            </a:pPr>
            <a:r>
              <a:rPr lang="en-US" sz="2800" dirty="0"/>
              <a:t>     seconds = 0</a:t>
            </a:r>
          </a:p>
          <a:p>
            <a:pPr marL="0" indent="0">
              <a:buNone/>
            </a:pPr>
            <a:r>
              <a:rPr lang="en-US" sz="2800" dirty="0"/>
              <a:t>     }</a:t>
            </a:r>
          </a:p>
          <a:p>
            <a:pPr marL="0" indent="0">
              <a:buNone/>
            </a:pPr>
            <a:r>
              <a:rPr lang="en-US" sz="2800" dirty="0"/>
              <a:t>    };</a:t>
            </a:r>
          </a:p>
          <a:p>
            <a:pPr marL="0" indent="0">
              <a:buNone/>
            </a:pPr>
            <a:r>
              <a:rPr lang="en-US" sz="2800" dirty="0"/>
              <a:t>Void main()</a:t>
            </a:r>
          </a:p>
          <a:p>
            <a:pPr marL="0" indent="0">
              <a:buNone/>
            </a:pPr>
            <a:r>
              <a:rPr lang="en-US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hours _ worked h1,h2;   // h1 and h2 are two objects created with o</a:t>
            </a:r>
          </a:p>
          <a:p>
            <a:pPr marL="0" indent="0">
              <a:buNone/>
            </a:pPr>
            <a:r>
              <a:rPr lang="en-US" sz="2800" dirty="0"/>
              <a:t>h1=s;                                // int variable is converted to object data type.</a:t>
            </a:r>
          </a:p>
          <a:p>
            <a:pPr marL="0" indent="0">
              <a:buNone/>
            </a:pPr>
            <a:r>
              <a:rPr lang="en-US" sz="2800" dirty="0"/>
              <a:t>h2=5000;                        // integer value is converted to object data type.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9154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44" y="513184"/>
            <a:ext cx="10515600" cy="70423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dirty="0">
                <a:solidFill>
                  <a:srgbClr val="92D050"/>
                </a:solidFill>
              </a:rPr>
              <a:t>                                                  Explanation</a:t>
            </a:r>
          </a:p>
          <a:p>
            <a:pPr marL="0" indent="0">
              <a:buNone/>
            </a:pPr>
            <a:r>
              <a:rPr lang="en-US" dirty="0"/>
              <a:t>     When the statement hours _ worked h1,h2 is executed, the two objects are initialized with zero as</a:t>
            </a:r>
          </a:p>
          <a:p>
            <a:pPr marL="0" indent="0">
              <a:buNone/>
            </a:pPr>
            <a:r>
              <a:rPr lang="en-US" dirty="0"/>
              <a:t>     h1.hour=0           h2.hour=0</a:t>
            </a:r>
          </a:p>
          <a:p>
            <a:pPr marL="0" indent="0">
              <a:buNone/>
            </a:pPr>
            <a:r>
              <a:rPr lang="en-US" dirty="0"/>
              <a:t>     h1.minute=0       h2.minute=0</a:t>
            </a:r>
          </a:p>
          <a:p>
            <a:pPr marL="0" indent="0">
              <a:buNone/>
            </a:pPr>
            <a:r>
              <a:rPr lang="en-US" dirty="0"/>
              <a:t>     h1.seconds=0      h2.seconds=0</a:t>
            </a:r>
          </a:p>
          <a:p>
            <a:pPr marL="0" indent="0">
              <a:buNone/>
            </a:pPr>
            <a:r>
              <a:rPr lang="en-US" dirty="0"/>
              <a:t>     When the statement h1=5 is executed the value of5,300 is converted as object value as given below,</a:t>
            </a:r>
          </a:p>
          <a:p>
            <a:pPr marL="0" indent="0">
              <a:buNone/>
            </a:pPr>
            <a:r>
              <a:rPr lang="en-US" dirty="0"/>
              <a:t>                        h1.hour=0           </a:t>
            </a:r>
          </a:p>
          <a:p>
            <a:pPr marL="0" indent="0">
              <a:buNone/>
            </a:pPr>
            <a:r>
              <a:rPr lang="en-US" dirty="0"/>
              <a:t>                        h1.minute=5      </a:t>
            </a:r>
          </a:p>
          <a:p>
            <a:pPr marL="0" indent="0">
              <a:buNone/>
            </a:pPr>
            <a:r>
              <a:rPr lang="en-US" dirty="0"/>
              <a:t>                        h1.seconds=0 </a:t>
            </a:r>
          </a:p>
          <a:p>
            <a:pPr marL="0" indent="0">
              <a:buNone/>
            </a:pPr>
            <a:r>
              <a:rPr lang="en-US" dirty="0"/>
              <a:t>When the statement h2=5000 is executed the value of5000 is converted as object value as given below,</a:t>
            </a:r>
          </a:p>
          <a:p>
            <a:pPr marL="0" indent="0">
              <a:buNone/>
            </a:pPr>
            <a:r>
              <a:rPr lang="en-US" dirty="0"/>
              <a:t>                        h2.hour=1</a:t>
            </a:r>
          </a:p>
          <a:p>
            <a:pPr marL="0" indent="0">
              <a:buNone/>
            </a:pPr>
            <a:r>
              <a:rPr lang="en-US" dirty="0"/>
              <a:t>                        h2.minute=23</a:t>
            </a:r>
          </a:p>
          <a:p>
            <a:pPr marL="0" indent="0">
              <a:buNone/>
            </a:pPr>
            <a:r>
              <a:rPr lang="en-US" dirty="0"/>
              <a:t>                        h2.seconds=20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16663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7335"/>
            <a:ext cx="10515600" cy="6336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                               Class to basic conversion</a:t>
            </a:r>
          </a:p>
          <a:p>
            <a:pPr marL="0" indent="0">
              <a:buNone/>
            </a:pPr>
            <a:r>
              <a:rPr lang="en-US" dirty="0"/>
              <a:t>     Conversion of object value in a class to basic data type is called conversion of class to basic data type.  This is done by overloading the casting operator function.  This is also called conversion function.</a:t>
            </a:r>
          </a:p>
          <a:p>
            <a:pPr marL="0" indent="0">
              <a:buNone/>
            </a:pPr>
            <a:r>
              <a:rPr lang="en-US" dirty="0"/>
              <a:t>The general form is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0070C0"/>
                </a:solidFill>
              </a:rPr>
              <a:t>operator type _ name()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……………………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……………………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}</a:t>
            </a:r>
          </a:p>
          <a:p>
            <a:pPr marL="0" indent="0">
              <a:buNone/>
            </a:pPr>
            <a:r>
              <a:rPr lang="en-US" dirty="0"/>
              <a:t>Where,</a:t>
            </a:r>
          </a:p>
          <a:p>
            <a:pPr marL="0" indent="0">
              <a:buNone/>
            </a:pPr>
            <a:r>
              <a:rPr lang="en-US" dirty="0"/>
              <a:t>              operator _ keyword</a:t>
            </a:r>
          </a:p>
          <a:p>
            <a:pPr marL="0" indent="0">
              <a:buNone/>
            </a:pPr>
            <a:r>
              <a:rPr lang="en-US" dirty="0"/>
              <a:t>               type _ name _ valid basic data type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1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804" y="1366607"/>
            <a:ext cx="10515600" cy="595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Operator Overloading </a:t>
            </a:r>
          </a:p>
          <a:p>
            <a:pPr marL="0" indent="0">
              <a:buNone/>
            </a:pPr>
            <a:r>
              <a:rPr lang="en-US" dirty="0"/>
              <a:t>    Operator overloading is technique used to change the predefined operation of an operator for existing data type to a new operation for a user data types. </a:t>
            </a:r>
          </a:p>
          <a:p>
            <a:pPr marL="0" indent="0">
              <a:buNone/>
            </a:pPr>
            <a:r>
              <a:rPr lang="en-US" dirty="0"/>
              <a:t>     All the operators can be overloaded except the operator </a:t>
            </a:r>
          </a:p>
          <a:p>
            <a:pPr marL="0" indent="0">
              <a:buNone/>
            </a:pPr>
            <a:r>
              <a:rPr lang="en-US" dirty="0"/>
              <a:t>Given below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scope resolution operator(::)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class member operator(.*)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size of operator(size of)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membership operator(.)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conditional operator(?:)                 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88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10" y="526852"/>
            <a:ext cx="11353800" cy="595802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                           Calling the conversion function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/>
              <a:t>The general form is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  <a:r>
              <a:rPr lang="en-US" sz="3200" dirty="0">
                <a:solidFill>
                  <a:srgbClr val="92D050"/>
                </a:solidFill>
              </a:rPr>
              <a:t>basic-data-type variable = type – name (object – name);</a:t>
            </a:r>
          </a:p>
          <a:p>
            <a:pPr marL="0" indent="0">
              <a:buNone/>
            </a:pPr>
            <a:r>
              <a:rPr lang="en-US" sz="3200" dirty="0"/>
              <a:t>Where,</a:t>
            </a:r>
          </a:p>
          <a:p>
            <a:pPr marL="0" indent="0">
              <a:buNone/>
            </a:pPr>
            <a:r>
              <a:rPr lang="en-US" sz="3200" dirty="0"/>
              <a:t>     type-name _ valid basic data type as same as in conversion function.      </a:t>
            </a:r>
          </a:p>
        </p:txBody>
      </p:sp>
    </p:spTree>
    <p:extLst>
      <p:ext uri="{BB962C8B-B14F-4D97-AF65-F5344CB8AC3E}">
        <p14:creationId xmlns:p14="http://schemas.microsoft.com/office/powerpoint/2010/main" val="3552215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2" y="218940"/>
            <a:ext cx="11737910" cy="646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                </a:t>
            </a:r>
            <a:r>
              <a:rPr lang="en-US" sz="3600" dirty="0">
                <a:solidFill>
                  <a:srgbClr val="4FFF4F"/>
                </a:solidFill>
              </a:rPr>
              <a:t>Conversion of one class to another class</a:t>
            </a:r>
          </a:p>
          <a:p>
            <a:pPr marL="0" indent="0">
              <a:buNone/>
            </a:pPr>
            <a:endParaRPr lang="en-US" sz="3600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dirty="0"/>
              <a:t>     Conversion of one class to another class means assigning the values of one object in one class to object in another class.</a:t>
            </a:r>
          </a:p>
          <a:p>
            <a:pPr marL="0" indent="0">
              <a:buNone/>
            </a:pPr>
            <a:r>
              <a:rPr lang="en-US" dirty="0"/>
              <a:t>The general form is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object A . object B</a:t>
            </a:r>
          </a:p>
          <a:p>
            <a:pPr marL="0" indent="0">
              <a:buNone/>
            </a:pPr>
            <a:r>
              <a:rPr lang="en-US" dirty="0"/>
              <a:t>Where,</a:t>
            </a:r>
          </a:p>
          <a:p>
            <a:pPr marL="0" indent="0">
              <a:buNone/>
            </a:pPr>
            <a:r>
              <a:rPr lang="en-US" dirty="0"/>
              <a:t>             object A _ member of one class</a:t>
            </a:r>
          </a:p>
          <a:p>
            <a:pPr marL="0" indent="0">
              <a:buNone/>
            </a:pPr>
            <a:r>
              <a:rPr lang="en-US" dirty="0"/>
              <a:t>              object B _ member of another class</a:t>
            </a:r>
          </a:p>
          <a:p>
            <a:pPr marL="0" indent="0">
              <a:buNone/>
            </a:pPr>
            <a:r>
              <a:rPr lang="en-US" dirty="0"/>
              <a:t>     object A is called destination and</a:t>
            </a:r>
          </a:p>
          <a:p>
            <a:pPr marL="0" indent="0">
              <a:buNone/>
            </a:pPr>
            <a:r>
              <a:rPr lang="en-US" dirty="0"/>
              <a:t>     object B is called source</a:t>
            </a:r>
          </a:p>
          <a:p>
            <a:pPr marL="0" indent="0">
              <a:buNone/>
            </a:pPr>
            <a:r>
              <a:rPr lang="en-US" dirty="0"/>
              <a:t>     When this is executed the values of B and assign.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97865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7" y="607672"/>
            <a:ext cx="11237890" cy="654890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                                   Defining operator overloading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   Overloading can be defined inside the class or outside the class.  It defined inside,</a:t>
            </a:r>
          </a:p>
          <a:p>
            <a:pPr marL="0" indent="0">
              <a:buNone/>
            </a:pPr>
            <a:r>
              <a:rPr lang="en-US" dirty="0"/>
              <a:t>It defined outside, it should be declared inside using prototype.</a:t>
            </a:r>
          </a:p>
          <a:p>
            <a:pPr marL="0" indent="0">
              <a:buNone/>
            </a:pPr>
            <a:r>
              <a:rPr lang="en-US" dirty="0"/>
              <a:t>The general form are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Defining Inside the class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</a:rPr>
              <a:t>     return type operator symbol(argument list)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</a:rPr>
              <a:t>     {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</a:rPr>
              <a:t>      ……………………………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</a:rPr>
              <a:t>      ……………………………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</a:rPr>
              <a:t>     }</a:t>
            </a:r>
          </a:p>
          <a:p>
            <a:pPr marL="0" indent="0">
              <a:buNone/>
            </a:pPr>
            <a:r>
              <a:rPr lang="en-US" sz="3000" dirty="0"/>
              <a:t>Where,</a:t>
            </a:r>
          </a:p>
          <a:p>
            <a:pPr marL="0" indent="0">
              <a:buNone/>
            </a:pPr>
            <a:r>
              <a:rPr lang="en-US" sz="3000" dirty="0"/>
              <a:t>     operator - keyword</a:t>
            </a:r>
          </a:p>
          <a:p>
            <a:pPr marL="0" indent="0">
              <a:buNone/>
            </a:pPr>
            <a:r>
              <a:rPr lang="en-US" sz="3000" dirty="0"/>
              <a:t>     symbol    - valid operator symbol(+,-,*,/)</a:t>
            </a:r>
          </a:p>
          <a:p>
            <a:pPr marL="0" indent="0">
              <a:buNone/>
            </a:pPr>
            <a:endParaRPr lang="en-US" sz="30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82924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1277"/>
            <a:ext cx="12353731" cy="6348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                                 Calling the overloading function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      </a:t>
            </a:r>
            <a:r>
              <a:rPr lang="en-US" dirty="0"/>
              <a:t>We can call the defined overload function in two ways.</a:t>
            </a:r>
          </a:p>
          <a:p>
            <a:pPr marL="0" indent="0">
              <a:buNone/>
            </a:pPr>
            <a:r>
              <a:rPr lang="en-US" dirty="0"/>
              <a:t>They 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Object name symbol;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Object name = Object symbol;(or)</a:t>
            </a:r>
          </a:p>
          <a:p>
            <a:pPr marL="0" indent="0">
              <a:buNone/>
            </a:pPr>
            <a:r>
              <a:rPr lang="en-US" dirty="0"/>
              <a:t>                                Symbol object name;(or)</a:t>
            </a:r>
          </a:p>
          <a:p>
            <a:pPr marL="0" indent="0">
              <a:buNone/>
            </a:pPr>
            <a:r>
              <a:rPr lang="en-US" dirty="0"/>
              <a:t>                                Object name symbol object name;</a:t>
            </a:r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dirty="0"/>
              <a:t>           Object name_ valid C++ object</a:t>
            </a:r>
          </a:p>
          <a:p>
            <a:pPr marL="0" indent="0">
              <a:buNone/>
            </a:pPr>
            <a:r>
              <a:rPr lang="en-US" dirty="0"/>
              <a:t>           Symbol          _ symbol used in overload function</a:t>
            </a:r>
          </a:p>
          <a:p>
            <a:pPr marL="0" indent="0">
              <a:buNone/>
            </a:pPr>
            <a:r>
              <a:rPr lang="en-US" dirty="0"/>
              <a:t>Rules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operator overloading function should be a public member function or friend function.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Unary ++,-- can be called by prefix (or) post prefix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100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28" y="1712233"/>
            <a:ext cx="11031828" cy="585499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Overloading unary operator</a:t>
            </a:r>
          </a:p>
          <a:p>
            <a:pPr marL="0" indent="0">
              <a:buNone/>
            </a:pPr>
            <a:r>
              <a:rPr lang="en-US" dirty="0"/>
              <a:t>     If the symbol used in operator overloading function is the unary operator(+,-,++,--).  This overloading is called unary operator overloading.</a:t>
            </a:r>
          </a:p>
          <a:p>
            <a:pPr marL="0" indent="0">
              <a:buNone/>
            </a:pPr>
            <a:r>
              <a:rPr lang="en-US" dirty="0"/>
              <a:t>The general form is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70C0"/>
                </a:solidFill>
              </a:rPr>
              <a:t>return _type operator unary _symbol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…………………………..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…………………………...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}</a:t>
            </a:r>
          </a:p>
        </p:txBody>
      </p:sp>
    </p:spTree>
    <p:extLst>
      <p:ext uri="{BB962C8B-B14F-4D97-AF65-F5344CB8AC3E}">
        <p14:creationId xmlns:p14="http://schemas.microsoft.com/office/powerpoint/2010/main" val="264798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16" y="867747"/>
            <a:ext cx="12192000" cy="7464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</a:rPr>
              <a:t>                                         Calling the function</a:t>
            </a:r>
          </a:p>
          <a:p>
            <a:pPr marL="0" indent="0">
              <a:buNone/>
            </a:pPr>
            <a:r>
              <a:rPr lang="en-US" dirty="0"/>
              <a:t>     We can call the defined overload function in two ways.</a:t>
            </a:r>
          </a:p>
          <a:p>
            <a:pPr marL="0" indent="0">
              <a:buNone/>
            </a:pPr>
            <a:r>
              <a:rPr lang="en-US" dirty="0"/>
              <a:t>They 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Object name symbol;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Object name = Object symbol;(or)</a:t>
            </a:r>
          </a:p>
          <a:p>
            <a:pPr marL="0" indent="0">
              <a:buNone/>
            </a:pPr>
            <a:r>
              <a:rPr lang="en-US" dirty="0"/>
              <a:t>                               Symbol object name;(or)</a:t>
            </a:r>
          </a:p>
          <a:p>
            <a:pPr marL="0" indent="0">
              <a:buNone/>
            </a:pPr>
            <a:r>
              <a:rPr lang="en-US" dirty="0"/>
              <a:t>                                Object name symbol object name;</a:t>
            </a:r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dirty="0"/>
              <a:t>           Object name_ valid C++ object</a:t>
            </a:r>
          </a:p>
          <a:p>
            <a:pPr marL="0" indent="0">
              <a:buNone/>
            </a:pPr>
            <a:r>
              <a:rPr lang="en-US" dirty="0"/>
              <a:t>           Symbol          _ symbol used in overload function</a:t>
            </a:r>
          </a:p>
          <a:p>
            <a:pPr marL="0" indent="0">
              <a:buNone/>
            </a:pPr>
            <a:r>
              <a:rPr lang="en-US" dirty="0"/>
              <a:t>     When this statement is executed the symbol call the overload function and the object value is change defending upon the value of the overload function.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0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3515" y="1665580"/>
            <a:ext cx="10515600" cy="585499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Overloading binary operator</a:t>
            </a:r>
          </a:p>
          <a:p>
            <a:pPr marL="0" indent="0">
              <a:buNone/>
            </a:pPr>
            <a:r>
              <a:rPr lang="en-US" dirty="0"/>
              <a:t>     If the symbol used in operator overloading function is the binary  operator(+,-,++,--) then these overloading is called binary operator overloading.  This takes only one argument from argument list and the other from the calling object.</a:t>
            </a:r>
          </a:p>
          <a:p>
            <a:pPr marL="0" indent="0">
              <a:buNone/>
            </a:pPr>
            <a:r>
              <a:rPr lang="en-US" dirty="0"/>
              <a:t>The general form is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return type operator binary-symbol (data type1)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…………………………..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…………………………...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1784250"/>
            <a:ext cx="10515600" cy="593226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Calling the overloading function</a:t>
            </a:r>
          </a:p>
          <a:p>
            <a:pPr marL="0" indent="0">
              <a:buNone/>
            </a:pPr>
            <a:r>
              <a:rPr lang="en-US" dirty="0"/>
              <a:t>     The general form is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>
                <a:solidFill>
                  <a:srgbClr val="0070C0"/>
                </a:solidFill>
              </a:rPr>
              <a:t>object3 = object1 binary-symbol object2</a:t>
            </a:r>
          </a:p>
          <a:p>
            <a:pPr marL="0" indent="0">
              <a:buNone/>
            </a:pPr>
            <a:r>
              <a:rPr lang="en-US" dirty="0"/>
              <a:t>      when this statement is executed object1 calls the overloading symbol(+,-,*,/,…….) and passes the object2 as a argument to the overload function.  Finally the calculated value will be assigned to object3 in the left hand side.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/>
                </a:solidFill>
              </a:rPr>
              <a:t>Rules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Requires one argument explicitly.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The symbol is the overload function and calling must be same.</a:t>
            </a:r>
          </a:p>
        </p:txBody>
      </p:sp>
    </p:spTree>
    <p:extLst>
      <p:ext uri="{BB962C8B-B14F-4D97-AF65-F5344CB8AC3E}">
        <p14:creationId xmlns:p14="http://schemas.microsoft.com/office/powerpoint/2010/main" val="169239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965" y="1707502"/>
            <a:ext cx="10503794" cy="47429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Overloading Binary operator with friends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We can overload a binary operator using ordinary function with the help of friend operator.  This is called overloading binary operator with friends.  </a:t>
            </a:r>
          </a:p>
          <a:p>
            <a:pPr marL="0" indent="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The difference between overloading operators using member function and using friend is, friend function requires two argument explicitly.</a:t>
            </a:r>
          </a:p>
          <a:p>
            <a:pPr marL="0" indent="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7895315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234</TotalTime>
  <Words>1566</Words>
  <Application>Microsoft Office PowerPoint</Application>
  <PresentationFormat>Widescreen</PresentationFormat>
  <Paragraphs>229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Algerian</vt:lpstr>
      <vt:lpstr>Arial</vt:lpstr>
      <vt:lpstr>Book Antiqua</vt:lpstr>
      <vt:lpstr>Cambria Math</vt:lpstr>
      <vt:lpstr>Century Gothic</vt:lpstr>
      <vt:lpstr>Wingdings</vt:lpstr>
      <vt:lpstr>Vapor Trail</vt:lpstr>
      <vt:lpstr>        Programming in c++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BHARATHI</dc:creator>
  <cp:lastModifiedBy>imran</cp:lastModifiedBy>
  <cp:revision>29</cp:revision>
  <dcterms:created xsi:type="dcterms:W3CDTF">2020-02-19T14:16:19Z</dcterms:created>
  <dcterms:modified xsi:type="dcterms:W3CDTF">2021-01-28T17:44:29Z</dcterms:modified>
</cp:coreProperties>
</file>