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0" r:id="rId2"/>
    <p:sldId id="268" r:id="rId3"/>
    <p:sldId id="270" r:id="rId4"/>
    <p:sldId id="271" r:id="rId5"/>
    <p:sldId id="273" r:id="rId6"/>
    <p:sldId id="274" r:id="rId7"/>
    <p:sldId id="275" r:id="rId8"/>
    <p:sldId id="276" r:id="rId9"/>
    <p:sldId id="277" r:id="rId10"/>
    <p:sldId id="278" r:id="rId11"/>
    <p:sldId id="281" r:id="rId12"/>
    <p:sldId id="279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44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565887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708508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2782152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32857096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8696053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58709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93425601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9101847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6001661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797583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79000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36900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2327808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15450829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897423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30887955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4532835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B9D36F8-360F-4A7F-8F82-9E6B8445C9E3}" type="datetimeFigureOut">
              <a:rPr lang="en-IN" smtClean="0"/>
              <a:pPr/>
              <a:t>01-01-2008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2590D-1CAF-4D7F-89B4-B4788082D9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78103878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C25B4E-19E6-4EB9-81C0-AF36958A75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583" y="437322"/>
            <a:ext cx="11569147" cy="6042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5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Algebra–Linear Transformation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H. HABEEB RANI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Assistant professor of Mathematics</a:t>
            </a:r>
          </a:p>
          <a:p>
            <a:pPr marL="0" indent="0" algn="r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Department of mathematics</a:t>
            </a:r>
          </a:p>
          <a:p>
            <a:pPr marL="0" indent="0" algn="r">
              <a:buNone/>
            </a:pP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Hajee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Karutha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Rowther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Howdia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College</a:t>
            </a: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>
              <a:buNone/>
            </a:pPr>
            <a:endParaRPr lang="en-IN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0718119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D61522C-9E1F-4FD9-AD48-4F7818478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32103AF-0004-4EBC-B9FF-15748379242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9119" y="762000"/>
                <a:ext cx="10353762" cy="4615543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Let w </a:t>
                </a:r>
                <a:r>
                  <a:rPr lang="el-GR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W. Since T is onto there exists v ϵ V such that T(v) = w</a:t>
                </a:r>
              </a:p>
              <a:p>
                <a:pPr marL="0" indent="0">
                  <a:buNone/>
                </a:pPr>
                <a:r>
                  <a:rPr lang="en-US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36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6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en-US" sz="36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6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US" sz="3600" b="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is a homomorphis</a:t>
                </a:r>
                <a:r>
                  <a:rPr lang="en-US" sz="36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m</a:t>
                </a:r>
                <a:endParaRPr lang="en-US" sz="36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[(V</a:t>
                </a:r>
                <a:r>
                  <a:rPr lang="en-IN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v) + (V</a:t>
                </a:r>
                <a:r>
                  <a:rPr lang="en-IN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w)] =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[V</a:t>
                </a:r>
                <a:r>
                  <a:rPr lang="en-IN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(v + w)]</a:t>
                </a:r>
              </a:p>
              <a:p>
                <a:pPr marL="0" indent="0">
                  <a:buNone/>
                </a:pP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= T (v + w)</a:t>
                </a:r>
              </a:p>
              <a:p>
                <a:pPr marL="0" indent="0">
                  <a:buNone/>
                </a:pP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= T(v) + T(w)</a:t>
                </a:r>
              </a:p>
              <a:p>
                <a:pPr marL="0" indent="0">
                  <a:buNone/>
                </a:pP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=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</a:t>
                </a:r>
                <a:r>
                  <a:rPr lang="en-IN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+v) + </a:t>
                </a:r>
                <a14:m>
                  <m:oMath xmlns:m="http://schemas.openxmlformats.org/officeDocument/2006/math">
                    <m:r>
                      <a:rPr lang="en-US" sz="36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</a:t>
                </a:r>
                <a:r>
                  <a:rPr lang="en-IN" sz="36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w)</a:t>
                </a:r>
              </a:p>
              <a:p>
                <a:pPr marL="0" indent="0">
                  <a:buNone/>
                </a:pPr>
                <a:r>
                  <a:rPr lang="en-IN" dirty="0"/>
                  <a:t/>
                </a:r>
                <a:r>
                  <a:rPr lang="en-IN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32103AF-0004-4EBC-B9FF-15748379242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9119" y="762000"/>
                <a:ext cx="10353762" cy="4615543"/>
              </a:xfrm>
              <a:blipFill>
                <a:blip r:embed="rId2"/>
                <a:stretch>
                  <a:fillRect l="-1826" t="-2114" b="-1849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4203488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6077D7B-53EF-4BA6-B1BB-010C342AD0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79714" y="1023258"/>
                <a:ext cx="9070139" cy="5225142"/>
              </a:xfrm>
            </p:spPr>
            <p:txBody>
              <a:bodyPr>
                <a:normAutofit fontScale="85000" lnSpcReduction="10000"/>
              </a:bodyPr>
              <a:lstStyle/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Also,           </a:t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[</a:t>
                </a:r>
                <a:r>
                  <a:rPr lang="el-GR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α</a:t>
                </a:r>
                <a:r>
                  <a:rPr lang="en-US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(V1 + v)] = </a:t>
                </a:r>
                <a14:m>
                  <m:oMath xmlns:m="http://schemas.openxmlformats.org/officeDocument/2006/math">
                    <m:r>
                      <a:rPr lang="en-US" sz="39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m:rPr>
                            <m:sty m:val="p"/>
                          </m:rPr>
                          <a:rPr lang="en-US" sz="39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V</m:t>
                        </m:r>
                        <m:r>
                          <a:rPr lang="en-US" sz="3900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 </m:t>
                        </m:r>
                        <m:r>
                          <m:rPr>
                            <m:sty m:val="p"/>
                          </m:rPr>
                          <a:rPr lang="el-GR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α</m:t>
                        </m:r>
                        <m: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US" sz="39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= T(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𝑣</m:t>
                    </m:r>
                  </m:oMath>
                </a14:m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IN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d>
                      <m:dPr>
                        <m:ctrlPr>
                          <a:rPr lang="en-IN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IN" sz="3900" b="0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=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l-GR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α</m:t>
                    </m:r>
                    <m:r>
                      <a:rPr lang="en-IN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𝑇</m:t>
                    </m:r>
                    <m:r>
                      <a:rPr lang="en-IN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d>
                      <m:dPr>
                        <m:ctrlPr>
                          <a:rPr lang="en-IN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IN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r>
                          <a:rPr lang="en-IN" sz="39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</m:oMath>
                </a14:m>
                <a:endParaRPr lang="en-IN" sz="3900" b="0" i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an isomorphism from V/V1 onto w </a:t>
                </a:r>
              </a:p>
              <a:p>
                <a:pPr marL="0" indent="0">
                  <a:buNone/>
                </a:pPr>
                <a:r>
                  <a:rPr lang="en-IN" sz="39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f>
                      <m:fPr>
                        <m:ctrlPr>
                          <a:rPr lang="en-IN" sz="3900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IN" sz="39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</m:num>
                      <m:den>
                        <m:r>
                          <a:rPr lang="en-IN" sz="3900" b="0" i="1" smtClean="0">
                            <a:latin typeface="Cambria Math" panose="02040503050406030204" pitchFamily="18" charset="0"/>
                          </a:rPr>
                          <m:t>𝑉</m:t>
                        </m:r>
                        <m:r>
                          <a:rPr lang="en-IN" sz="39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den>
                    </m:f>
                    <m:r>
                      <a:rPr lang="en-IN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>
                      <a:rPr lang="en-IN" sz="39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</m:oMath>
                </a14:m>
                <a:endParaRPr lang="en-IN" sz="39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b="0" i="1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/>
                </a:r>
                <a:endParaRPr lang="en-IN" dirty="0"/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86077D7B-53EF-4BA6-B1BB-010C342AD0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79714" y="1023258"/>
                <a:ext cx="9070139" cy="5225142"/>
              </a:xfrm>
              <a:blipFill>
                <a:blip r:embed="rId2"/>
                <a:stretch>
                  <a:fillRect l="-941" t="-268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7327022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9E55B64-4249-4553-9E46-17E7104C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0511" y="2325061"/>
            <a:ext cx="9404723" cy="1400530"/>
          </a:xfrm>
        </p:spPr>
        <p:txBody>
          <a:bodyPr/>
          <a:lstStyle/>
          <a:p>
            <a:pPr algn="ctr"/>
            <a:r>
              <a:rPr lang="en-IN" sz="9600" dirty="0">
                <a:latin typeface="Algerian" panose="04020705040A02060702" pitchFamily="82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xmlns="" val="11333631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8D61BBD-1773-4DC0-8A29-4053EF89A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TRANSFORMATION</a:t>
            </a:r>
            <a:endParaRPr lang="en-IN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D5870C0-C82D-4FF2-814C-BA52CC2F7A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Let V and W be vector spaces over field F.  A mapping T :V→W is called a homomorphism  if </a:t>
            </a:r>
          </a:p>
          <a:p>
            <a:pPr marL="514350" indent="-51435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T(u +v) =T(u) +T(v) and</a:t>
            </a:r>
          </a:p>
          <a:p>
            <a:pPr marL="514350" indent="-514350">
              <a:buAutoNum type="alphaLcParenBoth"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T(αu) = 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T(u) where  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 and u,v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A homomorphism T of vector spaces is also called a 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 transformation.</a:t>
            </a:r>
          </a:p>
        </p:txBody>
      </p:sp>
    </p:spTree>
    <p:extLst>
      <p:ext uri="{BB962C8B-B14F-4D97-AF65-F5344CB8AC3E}">
        <p14:creationId xmlns:p14="http://schemas.microsoft.com/office/powerpoint/2010/main" xmlns="" val="3224656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5E4FBC1-4283-4308-82F8-483EB84973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0879" y="-807313"/>
            <a:ext cx="10515600" cy="315912"/>
          </a:xfrm>
        </p:spPr>
        <p:txBody>
          <a:bodyPr>
            <a:normAutofit fontScale="90000"/>
          </a:bodyPr>
          <a:lstStyle/>
          <a:p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7736D68-B814-4703-93F2-A4E8E07D93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6922"/>
            <a:ext cx="10515600" cy="5234608"/>
          </a:xfrm>
        </p:spPr>
        <p:txBody>
          <a:bodyPr>
            <a:normAutofit lnSpcReduction="10000"/>
          </a:bodyPr>
          <a:lstStyle/>
          <a:p>
            <a:pPr marL="571500" indent="-571500">
              <a:buAutoNum type="romanLcParenBoth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 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T is called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Monomorphism.</a:t>
            </a:r>
          </a:p>
          <a:p>
            <a:pPr marL="571500" indent="-571500">
              <a:buAutoNum type="romanLcParenBoth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If T 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T is called an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Epimorphism.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(iii) If T is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– 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onto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then T is called an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Isomorphism.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(iv) Two vector spaces V and W are said to be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isomorphic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if there exists an isomorphism T from V to W and we write 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 ≡ W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(v) A linear transformation T : V→F is called a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Linear</a:t>
            </a:r>
            <a:r>
              <a:rPr lang="en-IN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IN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</a:t>
            </a:r>
            <a:r>
              <a:rPr lang="en-IN" sz="3200" b="1" dirty="0"/>
              <a:t>l.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xmlns="" val="13863034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338D56-4512-4634-A6F1-10ACB58A09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84A9A0F-8F3C-4DC8-A088-48517289F3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6111" y="174171"/>
            <a:ext cx="10621445" cy="6231111"/>
          </a:xfrm>
        </p:spPr>
        <p:txBody>
          <a:bodyPr>
            <a:noAutofit/>
          </a:bodyPr>
          <a:lstStyle/>
          <a:p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THEOREM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 T :V→W be a linear transformation.  Then, T(v) = {T(v) / v</a:t>
            </a:r>
            <a:r>
              <a:rPr lang="el-GR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V}  is a subspace of W.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ϵ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and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F.  Then there exists 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such that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=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+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ϵT(v)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Similarly,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marL="0" indent="0">
              <a:buNone/>
            </a:pP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T(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sz="32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l-G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T(v)</a:t>
            </a:r>
          </a:p>
          <a:p>
            <a:pPr marL="0" indent="0">
              <a:buNone/>
            </a:pP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Hence T(v) is subspace of w.</a:t>
            </a:r>
          </a:p>
          <a:p>
            <a:pPr marL="0" indent="0">
              <a:buNone/>
            </a:pP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631518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601ECF6-0624-40AB-9BCC-9F9294E4C5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340EEF6-DCE4-4300-9862-1F4DC7FDEE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344557"/>
            <a:ext cx="10353762" cy="544664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DEFINITION</a:t>
            </a:r>
          </a:p>
          <a:p>
            <a:pPr marL="0" indent="0">
              <a:buNone/>
            </a:pPr>
            <a:r>
              <a:rPr lang="en-IN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Let V and W be vector spaces over a field F and </a:t>
            </a:r>
          </a:p>
          <a:p>
            <a:pPr marL="0" indent="0">
              <a:buNone/>
            </a:pPr>
            <a:r>
              <a:rPr lang="en-IN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T:V →W be a linear transformation.  Then the Kernel of T is defined to be </a:t>
            </a:r>
          </a:p>
          <a:p>
            <a:pPr marL="0" indent="0">
              <a:buNone/>
            </a:pPr>
            <a:r>
              <a:rPr lang="en-IN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</a:t>
            </a:r>
            <a:r>
              <a:rPr lang="en-IN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{v/v ϵ V and T(v) = 0} and is denoted by Ker T.</a:t>
            </a:r>
          </a:p>
          <a:p>
            <a:pPr marL="0" indent="0">
              <a:buNone/>
            </a:pPr>
            <a:r>
              <a:rPr lang="en-US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Thus Ker T = {v/v </a:t>
            </a:r>
            <a:r>
              <a:rPr lang="en-IN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 V and T(v) = 0}</a:t>
            </a:r>
          </a:p>
          <a:p>
            <a:pPr marL="0" indent="0">
              <a:buNone/>
            </a:pPr>
            <a:r>
              <a:rPr lang="en-IN" sz="39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NOTE:</a:t>
            </a:r>
          </a:p>
          <a:p>
            <a:pPr marL="0" indent="0">
              <a:buNone/>
            </a:pPr>
            <a:r>
              <a:rPr lang="en-IN" sz="3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let T : V → W be a linear transformation.  Then T is a monomorphism iff Ker T = {0}</a:t>
            </a:r>
            <a:endParaRPr lang="en-US" sz="3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412958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CCC9A93-3650-4501-8C9F-2D496EECA7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795" y="0"/>
            <a:ext cx="10353761" cy="1393371"/>
          </a:xfrm>
        </p:spPr>
        <p:txBody>
          <a:bodyPr>
            <a:noAutofit/>
          </a:bodyPr>
          <a:lstStyle/>
          <a:p>
            <a:r>
              <a:rPr lang="en-US" sz="3200" dirty="0"/>
              <a:t/>
            </a:r>
            <a:br>
              <a:rPr lang="en-US" sz="3200" dirty="0"/>
            </a:br>
            <a:r>
              <a:rPr lang="en-US" sz="3200" dirty="0">
                <a:solidFill>
                  <a:schemeClr val="accent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FUNDAMENTAL THEOREM OF HOMOMORPHISM</a:t>
            </a:r>
            <a:endParaRPr lang="en-IN" sz="3200" dirty="0">
              <a:solidFill>
                <a:schemeClr val="accent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ADDE009-28BA-4BD6-882C-B0D24D92B94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057" y="1197429"/>
            <a:ext cx="10712147" cy="5072741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Statement :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Let V and W be vector spaces over a field F and T : V→W be an epimorphism.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Then,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Ker T = V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 subspace of V and</a:t>
            </a:r>
          </a:p>
          <a:p>
            <a:pPr marL="0" indent="0">
              <a:buNone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(ii) V/V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≡ W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Proof:</a:t>
            </a:r>
          </a:p>
          <a:p>
            <a:pPr marL="514350" indent="-514350">
              <a:buAutoNum type="romanLcParenBoth"/>
            </a:pP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Given , V</a:t>
            </a:r>
            <a:r>
              <a:rPr lang="en-US" sz="36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Ker T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= 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{v/v </a:t>
            </a:r>
            <a:r>
              <a:rPr lang="el-GR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V and T(v) = 0}</a:t>
            </a:r>
          </a:p>
          <a:p>
            <a:pPr marL="0" indent="0">
              <a:buNone/>
            </a:pP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endParaRPr lang="en-IN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325823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9690892-9D2A-4251-9D41-BCF888291E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xmlns="" id="{9EF7B198-4F3B-4E33-AE0F-45E7B3DE3F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95" y="291548"/>
            <a:ext cx="10353762" cy="54996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Clearly,   T(0) = 0 .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Hence 0 ϵ Ker T = V</a:t>
            </a:r>
            <a:r>
              <a:rPr lang="en-US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V</a:t>
            </a:r>
            <a:r>
              <a:rPr lang="en-IN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non empty subset of V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Let u, 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 Ker T and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 F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T(u) = 0 and T(v) = 0 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Now, T(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ẞv)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T(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u) + T(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ẞv)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T(u) +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ẞT(v)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+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ẞ0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= 0</a:t>
            </a:r>
          </a:p>
          <a:p>
            <a:pPr marL="0" indent="0">
              <a:buNone/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 + 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ẞv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ϵ</a:t>
            </a: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Ker T</a:t>
            </a:r>
          </a:p>
          <a:p>
            <a:pPr marL="0" indent="0">
              <a:buNone/>
            </a:pPr>
            <a:r>
              <a:rPr lang="en-I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By theorem, Ker T is a subspace of V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IN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264477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39067E-7663-463B-A20E-D199B54263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BDB626DD-927C-4607-B8B4-CCA67B748B9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5" y="397565"/>
                <a:ext cx="10353762" cy="5393635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>(ii)</a:t>
                </a:r>
                <a:r>
                  <a:rPr lang="en-US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We defined a map  </a:t>
                </a:r>
                <a14:m>
                  <m:oMath xmlns:m="http://schemas.openxmlformats.org/officeDocument/2006/math"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:</m:t>
                    </m:r>
                    <m:f>
                      <m:f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</m:num>
                      <m:den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</m:den>
                    </m:f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  <m:r>
                      <a:rPr lang="en-IN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𝒘</m:t>
                    </m:r>
                  </m:oMath>
                </a14:m>
                <a:r>
                  <a:rPr lang="en-I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by  </a:t>
                </a:r>
              </a:p>
              <a:p>
                <a:pPr marL="0" indent="0">
                  <a:buNone/>
                </a:pPr>
                <a:r>
                  <a:rPr lang="en-IN" sz="32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IN" sz="3200" b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IN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𝑽</m:t>
                        </m:r>
                        <m:r>
                          <a:rPr lang="en-US" sz="3200" b="1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𝟏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𝑻</m:t>
                    </m:r>
                    <m:d>
                      <m:dPr>
                        <m:ctrlP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3200" b="1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𝒗</m:t>
                        </m:r>
                      </m:e>
                    </m:d>
                  </m:oMath>
                </a14:m>
                <a:endParaRPr lang="en-US" sz="3200" b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IN" sz="3200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𝝋</m:t>
                    </m:r>
                  </m:oMath>
                </a14:m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is well defined. 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Let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+ v =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+ w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 </a:t>
                </a:r>
                <a:r>
                  <a:rPr lang="el-GR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+ w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v =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+w where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l-GR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T(v) = T(v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+ w) 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T(v</a:t>
                </a:r>
                <a:r>
                  <a:rPr lang="en-US" sz="3200" baseline="-250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) +T(w)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0 + T(w) </a:t>
                </a:r>
              </a:p>
              <a:p>
                <a:pPr marL="0" indent="0">
                  <a:buNone/>
                </a:pPr>
                <a:r>
                  <a:rPr lang="en-US" sz="3200" b="1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3200" dirty="0"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= T(w)</a:t>
                </a:r>
                <a:endParaRPr lang="en-US" sz="3200" b="1" dirty="0">
                  <a:latin typeface="Times New Roman" panose="02020603050405020304" pitchFamily="18" charset="0"/>
                  <a:ea typeface="Cambria Math" panose="020405030504060302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BDB626DD-927C-4607-B8B4-CCA67B748B9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5" y="397565"/>
                <a:ext cx="10353762" cy="5393635"/>
              </a:xfrm>
              <a:blipFill>
                <a:blip r:embed="rId2"/>
                <a:stretch>
                  <a:fillRect l="-942" b="-20904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2418933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1F5F20-FF14-4CCC-847B-5A1E84623F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  <a:endParaRPr lang="en-IN" dirty="0"/>
          </a:p>
        </p:txBody>
      </p:sp>
      <mc:AlternateContent xmlns:mc="http://schemas.openxmlformats.org/markup-compatibility/2006">
        <mc:Choice xmlns:a14="http://schemas.microsoft.com/office/drawing/2010/main" xmlns=""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0A717D4F-12D5-4CAA-A55C-CA35FA1380E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913794" y="384313"/>
                <a:ext cx="10353762" cy="5638800"/>
              </a:xfrm>
            </p:spPr>
            <p:txBody>
              <a:bodyPr>
                <a:noAutofit/>
              </a:bodyPr>
              <a:lstStyle/>
              <a:p>
                <a:pPr marL="0" indent="0">
                  <a:buNone/>
                </a:pPr>
                <a:r>
                  <a:rPr lang="en-US" sz="2400" dirty="0"/>
                  <a:t/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d>
                      <m:dPr>
                        <m:ctrlP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𝑉</m:t>
                        </m:r>
                        <m:r>
                          <a:rPr lang="en-US" sz="2800" b="0" i="1" baseline="-2500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𝑣</m:t>
                        </m:r>
                      </m:e>
                    </m:d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  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(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  <m:r>
                      <a:rPr lang="en-US" sz="2800" b="0" i="1" baseline="-2500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1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IN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𝑤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</m:oMath>
                </a14:m>
                <a:endParaRPr lang="en-I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1 -1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</a:t>
                </a:r>
                <a:r>
                  <a:rPr lang="en-IN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v) =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</m:oMath>
                </a14:m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(V</a:t>
                </a:r>
                <a:r>
                  <a:rPr lang="en-IN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+w)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T(v) = T(w)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T(v) – T(w0 =0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T(v) +T(-w) =0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T(v –w) = 0</a:t>
                </a:r>
              </a:p>
              <a:p>
                <a:pPr marL="0" indent="0">
                  <a:buNone/>
                </a:pPr>
                <a:r>
                  <a:rPr lang="en-IN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v –w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Ker T = V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v </a:t>
                </a:r>
                <a:r>
                  <a:rPr lang="el-GR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ϵ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V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w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                                        V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v = V</a:t>
                </a:r>
                <a:r>
                  <a:rPr lang="en-US" sz="28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+w</a:t>
                </a:r>
              </a:p>
              <a:p>
                <a:pPr marL="0" indent="0">
                  <a:buNone/>
                </a:pP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𝜑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𝑖𝑠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𝑜𝑛𝑡𝑜</m:t>
                    </m:r>
                    <m:r>
                      <a:rPr lang="en-US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</m:t>
                    </m:r>
                  </m:oMath>
                </a14:m>
                <a:endParaRPr lang="en-IN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xmlns="" id="{0A717D4F-12D5-4CAA-A55C-CA35FA1380E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13794" y="384313"/>
                <a:ext cx="10353762" cy="5638800"/>
              </a:xfrm>
              <a:blipFill>
                <a:blip r:embed="rId2"/>
                <a:stretch>
                  <a:fillRect b="-64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xmlns="" val="8238187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554</Words>
  <Application>Microsoft Office PowerPoint</Application>
  <PresentationFormat>Custom</PresentationFormat>
  <Paragraphs>64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Ion</vt:lpstr>
      <vt:lpstr>Slide 1</vt:lpstr>
      <vt:lpstr>LINEAR TRANSFORMATION</vt:lpstr>
      <vt:lpstr>Slide 3</vt:lpstr>
      <vt:lpstr> </vt:lpstr>
      <vt:lpstr> </vt:lpstr>
      <vt:lpstr> FUNDAMENTAL THEOREM OF HOMOMORPHISM</vt:lpstr>
      <vt:lpstr> </vt:lpstr>
      <vt:lpstr> </vt:lpstr>
      <vt:lpstr> </vt:lpstr>
      <vt:lpstr> </vt:lpstr>
      <vt:lpstr>Slide 11</vt:lpstr>
      <vt:lpstr>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habeeb</dc:creator>
  <cp:lastModifiedBy>MATHS</cp:lastModifiedBy>
  <cp:revision>9</cp:revision>
  <dcterms:created xsi:type="dcterms:W3CDTF">2021-01-26T14:39:10Z</dcterms:created>
  <dcterms:modified xsi:type="dcterms:W3CDTF">2007-12-31T18:37:39Z</dcterms:modified>
</cp:coreProperties>
</file>