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78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112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25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106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595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9085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96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154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282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22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636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85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342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8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325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39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57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D7F55-2A55-4746-A3F5-6F0DD67B9497}" type="datetimeFigureOut">
              <a:rPr lang="en-IN" smtClean="0"/>
              <a:t>27-01-2021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1A6C-DC12-49C6-8728-DC6F282F9A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6103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  <p:sldLayoutId id="214748393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25B4E-19E6-4EB9-81C0-AF36958A7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437322"/>
            <a:ext cx="11569147" cy="60429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5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Algebra-Vector spaces</a:t>
            </a:r>
          </a:p>
          <a:p>
            <a:pPr marL="0" indent="0">
              <a:buNone/>
            </a:pPr>
            <a:endParaRPr lang="en-IN" sz="5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r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H. HABEEB RANI</a:t>
            </a:r>
          </a:p>
          <a:p>
            <a:pPr marL="0" indent="0" algn="r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Assistant professor of Mathematics</a:t>
            </a:r>
          </a:p>
          <a:p>
            <a:pPr marL="0" indent="0" algn="r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</a:t>
            </a:r>
          </a:p>
          <a:p>
            <a:pPr marL="0" indent="0" algn="r">
              <a:buNone/>
            </a:pP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Hajee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Karutha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Rowther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Howdia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College</a:t>
            </a:r>
          </a:p>
          <a:p>
            <a:pPr marL="0" indent="0" algn="r">
              <a:buNone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1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BF29C-5ABC-4C65-8EE7-016BE154D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31573" y="-795130"/>
            <a:ext cx="7457660" cy="477078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ECB22-7FC8-4194-9772-3EC946239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92"/>
            <a:ext cx="10515600" cy="6606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   We prove that  W is a subspace of v.</a:t>
            </a:r>
          </a:p>
          <a:p>
            <a:pPr marL="0" indent="0">
              <a:buNone/>
            </a:pPr>
            <a:r>
              <a:rPr lang="en-US" sz="2400" dirty="0"/>
              <a:t>    Since w is </a:t>
            </a:r>
            <a:r>
              <a:rPr lang="en-US" sz="2400" dirty="0" err="1"/>
              <a:t>nonempty,then</a:t>
            </a:r>
            <a:r>
              <a:rPr lang="en-US" sz="2400" dirty="0"/>
              <a:t>  there exists an element u </a:t>
            </a:r>
            <a:r>
              <a:rPr lang="el-GR" sz="2400" dirty="0"/>
              <a:t>ϵ</a:t>
            </a:r>
            <a:r>
              <a:rPr lang="en-US" sz="2400" dirty="0"/>
              <a:t> W</a:t>
            </a:r>
          </a:p>
          <a:p>
            <a:pPr marL="0" indent="0">
              <a:buNone/>
            </a:pPr>
            <a:r>
              <a:rPr lang="en-US" sz="2400" dirty="0"/>
              <a:t>                0u = 0 </a:t>
            </a:r>
            <a:r>
              <a:rPr lang="el-GR" sz="2400" dirty="0"/>
              <a:t>ϵ</a:t>
            </a:r>
            <a:r>
              <a:rPr lang="en-US" sz="2400" dirty="0"/>
              <a:t> W</a:t>
            </a:r>
          </a:p>
          <a:p>
            <a:pPr marL="0" indent="0">
              <a:buNone/>
            </a:pPr>
            <a:r>
              <a:rPr lang="en-US" sz="2400" dirty="0"/>
              <a:t>          Also, v </a:t>
            </a:r>
            <a:r>
              <a:rPr lang="el-GR" sz="2400" dirty="0"/>
              <a:t>ϵ</a:t>
            </a:r>
            <a:r>
              <a:rPr lang="en-US" sz="2400" dirty="0"/>
              <a:t> W</a:t>
            </a:r>
          </a:p>
          <a:p>
            <a:pPr marL="0" indent="0">
              <a:buNone/>
            </a:pPr>
            <a:r>
              <a:rPr lang="en-US" sz="2400" dirty="0"/>
              <a:t>              (-1)v = -v </a:t>
            </a:r>
            <a:r>
              <a:rPr lang="el-GR" sz="2400" dirty="0"/>
              <a:t>ϵ</a:t>
            </a:r>
            <a:r>
              <a:rPr lang="en-US" sz="2400" dirty="0"/>
              <a:t> W</a:t>
            </a:r>
          </a:p>
          <a:p>
            <a:pPr marL="0" indent="0">
              <a:buNone/>
            </a:pPr>
            <a:r>
              <a:rPr lang="en-US" sz="2400" dirty="0"/>
              <a:t>   Thus W contains 0 and the additive inverse of each of its element.</a:t>
            </a:r>
          </a:p>
          <a:p>
            <a:pPr marL="0" indent="0">
              <a:buNone/>
            </a:pPr>
            <a:r>
              <a:rPr lang="en-US" sz="2400" dirty="0"/>
              <a:t>   Hence W is an additive subgroup of v.</a:t>
            </a:r>
          </a:p>
          <a:p>
            <a:pPr marL="0" indent="0">
              <a:buNone/>
            </a:pPr>
            <a:r>
              <a:rPr lang="en-US" sz="2400" dirty="0"/>
              <a:t>   Also, u </a:t>
            </a:r>
            <a:r>
              <a:rPr lang="el-GR" sz="2400" dirty="0"/>
              <a:t>ϵ</a:t>
            </a:r>
            <a:r>
              <a:rPr lang="en-US" sz="2400" dirty="0"/>
              <a:t> W and </a:t>
            </a:r>
            <a:r>
              <a:rPr lang="el-GR" sz="2400" dirty="0"/>
              <a:t>α</a:t>
            </a:r>
            <a:r>
              <a:rPr lang="en-US" sz="2400" dirty="0"/>
              <a:t> </a:t>
            </a:r>
            <a:r>
              <a:rPr lang="el-GR" sz="2400" dirty="0"/>
              <a:t>ϵ</a:t>
            </a:r>
            <a:r>
              <a:rPr lang="en-US" sz="2400" dirty="0"/>
              <a:t> F</a:t>
            </a:r>
          </a:p>
          <a:p>
            <a:pPr marL="0" indent="0">
              <a:buNone/>
            </a:pPr>
            <a:r>
              <a:rPr lang="en-US" sz="2400" dirty="0"/>
              <a:t>                            au </a:t>
            </a:r>
            <a:r>
              <a:rPr lang="el-GR" sz="2400" dirty="0"/>
              <a:t>ϵ</a:t>
            </a:r>
            <a:r>
              <a:rPr lang="en-US" sz="2400" dirty="0"/>
              <a:t> W </a:t>
            </a:r>
          </a:p>
          <a:p>
            <a:pPr marL="0" indent="0">
              <a:buNone/>
            </a:pPr>
            <a:r>
              <a:rPr lang="en-US" sz="2400" dirty="0"/>
              <a:t>Since the elements of W are the elements of v the other axioms of a vector space are true in W.</a:t>
            </a:r>
          </a:p>
          <a:p>
            <a:pPr marL="0" indent="0">
              <a:buNone/>
            </a:pPr>
            <a:r>
              <a:rPr lang="en-US" sz="2400" dirty="0"/>
              <a:t>           Hence W is a subspace of V.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81959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61D2A-01AA-49A1-A3B1-7AD71A12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-2033518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1AEE-0B66-4CF7-8951-A99E93675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THEOREM</a:t>
            </a:r>
          </a:p>
          <a:p>
            <a:pPr marL="0" indent="0">
              <a:buNone/>
            </a:pPr>
            <a:r>
              <a:rPr lang="en-US" sz="2400" dirty="0"/>
              <a:t>Let V be a vector space over a field F.  A nonempty subset W of v is a subspace of v iff u , v </a:t>
            </a:r>
            <a:r>
              <a:rPr lang="el-GR" sz="2400" dirty="0"/>
              <a:t>ϵ</a:t>
            </a:r>
            <a:r>
              <a:rPr lang="en-US" sz="2400" dirty="0"/>
              <a:t> W and </a:t>
            </a:r>
            <a:r>
              <a:rPr lang="el-GR" sz="2400" dirty="0"/>
              <a:t>α</a:t>
            </a:r>
            <a:r>
              <a:rPr lang="en-US" sz="2400" dirty="0"/>
              <a:t>,</a:t>
            </a:r>
            <a:r>
              <a:rPr lang="en-IN" sz="2400" dirty="0"/>
              <a:t>ẞ </a:t>
            </a:r>
            <a:r>
              <a:rPr lang="el-GR" sz="2400" dirty="0"/>
              <a:t>ϵ</a:t>
            </a:r>
            <a:r>
              <a:rPr lang="en-US" sz="2400" dirty="0"/>
              <a:t> F</a:t>
            </a:r>
          </a:p>
          <a:p>
            <a:pPr marL="0" indent="0">
              <a:buNone/>
            </a:pPr>
            <a:r>
              <a:rPr lang="en-US" sz="2400" dirty="0"/>
              <a:t>                                               </a:t>
            </a:r>
            <a:r>
              <a:rPr lang="el-GR" sz="2400" dirty="0"/>
              <a:t>α</a:t>
            </a:r>
            <a:r>
              <a:rPr lang="en-US" sz="2400" dirty="0"/>
              <a:t>u +</a:t>
            </a:r>
            <a:r>
              <a:rPr lang="en-IN" sz="2400" dirty="0"/>
              <a:t>ẞv </a:t>
            </a:r>
            <a:r>
              <a:rPr lang="el-GR" sz="2400" dirty="0"/>
              <a:t>ϵ</a:t>
            </a:r>
            <a:r>
              <a:rPr lang="en-US" sz="2400" dirty="0"/>
              <a:t> W</a:t>
            </a:r>
          </a:p>
          <a:p>
            <a:pPr marL="0" indent="0">
              <a:buNone/>
            </a:pPr>
            <a:r>
              <a:rPr lang="en-US" sz="2400" b="1" dirty="0"/>
              <a:t>Proof:</a:t>
            </a:r>
          </a:p>
          <a:p>
            <a:pPr marL="0" indent="0">
              <a:buNone/>
            </a:pPr>
            <a:r>
              <a:rPr lang="en-US" sz="2400" dirty="0"/>
              <a:t>Let W be a subspace  of V. </a:t>
            </a:r>
          </a:p>
          <a:p>
            <a:pPr marL="0" indent="0">
              <a:buNone/>
            </a:pPr>
            <a:r>
              <a:rPr lang="en-US" sz="2400" dirty="0"/>
              <a:t>Let u, v </a:t>
            </a:r>
            <a:r>
              <a:rPr lang="el-GR" sz="2400" dirty="0"/>
              <a:t>ϵ</a:t>
            </a:r>
            <a:r>
              <a:rPr lang="en-US" sz="2400" dirty="0"/>
              <a:t> W and 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l-GR" sz="2400" dirty="0"/>
              <a:t>α</a:t>
            </a:r>
            <a:r>
              <a:rPr lang="en-US" sz="2400" dirty="0"/>
              <a:t>,</a:t>
            </a:r>
            <a:r>
              <a:rPr lang="en-IN" sz="2400" dirty="0"/>
              <a:t>ẞ </a:t>
            </a:r>
            <a:r>
              <a:rPr lang="el-GR" sz="2400" dirty="0"/>
              <a:t>ϵ</a:t>
            </a:r>
            <a:r>
              <a:rPr lang="en-US" sz="2400" dirty="0"/>
              <a:t> F</a:t>
            </a:r>
          </a:p>
          <a:p>
            <a:pPr marL="0" indent="0">
              <a:buNone/>
            </a:pPr>
            <a:r>
              <a:rPr lang="en-US" sz="2400" dirty="0"/>
              <a:t>   Then by theorem, </a:t>
            </a:r>
            <a:r>
              <a:rPr lang="el-GR" sz="2400" dirty="0"/>
              <a:t>α</a:t>
            </a:r>
            <a:r>
              <a:rPr lang="en-US" sz="2400" dirty="0"/>
              <a:t>u and </a:t>
            </a:r>
            <a:r>
              <a:rPr lang="en-IN" sz="2400" dirty="0"/>
              <a:t>ẞv </a:t>
            </a:r>
            <a:r>
              <a:rPr lang="el-GR" sz="2400" dirty="0"/>
              <a:t>ϵ</a:t>
            </a:r>
            <a:r>
              <a:rPr lang="en-US" sz="2400" dirty="0"/>
              <a:t> W and hence  </a:t>
            </a:r>
            <a:r>
              <a:rPr lang="el-GR" sz="2400" dirty="0"/>
              <a:t>α</a:t>
            </a:r>
            <a:r>
              <a:rPr lang="en-US" sz="2400" dirty="0"/>
              <a:t>u+</a:t>
            </a:r>
            <a:r>
              <a:rPr lang="en-IN" sz="2400" dirty="0"/>
              <a:t>ẞv </a:t>
            </a:r>
            <a:r>
              <a:rPr lang="el-GR" sz="2400" dirty="0"/>
              <a:t>ϵ</a:t>
            </a:r>
            <a:r>
              <a:rPr lang="en-US" sz="2400" dirty="0"/>
              <a:t> W</a:t>
            </a:r>
          </a:p>
          <a:p>
            <a:pPr marL="0" indent="0">
              <a:buNone/>
            </a:pPr>
            <a:r>
              <a:rPr lang="en-US" sz="2400" dirty="0"/>
              <a:t>Conversely,</a:t>
            </a:r>
          </a:p>
          <a:p>
            <a:pPr marL="0" indent="0">
              <a:buNone/>
            </a:pPr>
            <a:r>
              <a:rPr lang="en-US" sz="2400" dirty="0"/>
              <a:t>    Let u ,v </a:t>
            </a:r>
            <a:r>
              <a:rPr lang="el-GR" sz="2400" dirty="0"/>
              <a:t>ϵ</a:t>
            </a:r>
            <a:r>
              <a:rPr lang="en-US" sz="2400" dirty="0"/>
              <a:t> W and  </a:t>
            </a:r>
            <a:r>
              <a:rPr lang="el-GR" sz="2400" dirty="0"/>
              <a:t>α</a:t>
            </a:r>
            <a:r>
              <a:rPr lang="en-US" sz="2400" dirty="0"/>
              <a:t>,</a:t>
            </a:r>
            <a:r>
              <a:rPr lang="en-IN" sz="2400" dirty="0"/>
              <a:t>ẞ </a:t>
            </a:r>
            <a:r>
              <a:rPr lang="el-GR" sz="2400" dirty="0"/>
              <a:t>ϵ</a:t>
            </a:r>
            <a:r>
              <a:rPr lang="en-US" sz="2400" dirty="0"/>
              <a:t> F </a:t>
            </a:r>
          </a:p>
          <a:p>
            <a:pPr marL="0" indent="0">
              <a:buNone/>
            </a:pPr>
            <a:r>
              <a:rPr lang="en-US" sz="2400" dirty="0"/>
              <a:t>                           </a:t>
            </a:r>
            <a:r>
              <a:rPr lang="el-GR" sz="2400" dirty="0"/>
              <a:t>α</a:t>
            </a:r>
            <a:r>
              <a:rPr lang="en-US" sz="2400" dirty="0"/>
              <a:t>u + </a:t>
            </a:r>
            <a:r>
              <a:rPr lang="en-IN" sz="2400" dirty="0"/>
              <a:t>ẞv </a:t>
            </a:r>
            <a:r>
              <a:rPr lang="el-GR" sz="2400" dirty="0"/>
              <a:t>ϵ</a:t>
            </a:r>
            <a:r>
              <a:rPr lang="en-US" sz="2400" dirty="0"/>
              <a:t> W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9981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F13D-CB17-4096-BE5D-B439D0FB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05" y="-741052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29CF8-D5FD-4A36-9A61-78A1DACE2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397565"/>
            <a:ext cx="10515600" cy="5936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Taking   </a:t>
            </a:r>
            <a:r>
              <a:rPr lang="el-GR" sz="3200" dirty="0"/>
              <a:t>α</a:t>
            </a:r>
            <a:r>
              <a:rPr lang="en-US" sz="3200" dirty="0"/>
              <a:t> = </a:t>
            </a:r>
            <a:r>
              <a:rPr lang="en-IN" sz="3200" dirty="0"/>
              <a:t>ẞ = 1,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   We get u ,v</a:t>
            </a:r>
            <a:r>
              <a:rPr lang="en-IN" sz="3200" dirty="0"/>
              <a:t> </a:t>
            </a:r>
            <a:r>
              <a:rPr lang="el-GR" sz="3200" dirty="0"/>
              <a:t>ϵ</a:t>
            </a:r>
            <a:r>
              <a:rPr lang="en-US" sz="3200" dirty="0"/>
              <a:t> W</a:t>
            </a:r>
          </a:p>
          <a:p>
            <a:pPr marL="0" indent="0">
              <a:buNone/>
            </a:pPr>
            <a:r>
              <a:rPr lang="en-US" sz="3200" dirty="0"/>
              <a:t> Taking </a:t>
            </a:r>
            <a:r>
              <a:rPr lang="en-IN" sz="3200" dirty="0"/>
              <a:t>ẞ </a:t>
            </a:r>
            <a:r>
              <a:rPr lang="en-US" sz="3200" dirty="0"/>
              <a:t> = 0, </a:t>
            </a:r>
          </a:p>
          <a:p>
            <a:pPr marL="0" indent="0">
              <a:buNone/>
            </a:pPr>
            <a:r>
              <a:rPr lang="en-US" sz="3200" dirty="0"/>
              <a:t>        We get </a:t>
            </a:r>
            <a:r>
              <a:rPr lang="en-IN" sz="3200" dirty="0"/>
              <a:t> </a:t>
            </a:r>
            <a:r>
              <a:rPr lang="en-US" sz="3200" dirty="0"/>
              <a:t> </a:t>
            </a:r>
            <a:r>
              <a:rPr lang="el-GR" sz="3200" dirty="0"/>
              <a:t>α</a:t>
            </a:r>
            <a:r>
              <a:rPr lang="en-IN" sz="3200" dirty="0"/>
              <a:t> </a:t>
            </a:r>
            <a:r>
              <a:rPr lang="el-GR" sz="3200" dirty="0"/>
              <a:t>ϵ</a:t>
            </a:r>
            <a:r>
              <a:rPr lang="en-US" sz="3200" dirty="0"/>
              <a:t> F and </a:t>
            </a:r>
          </a:p>
          <a:p>
            <a:pPr marL="0" indent="0">
              <a:buNone/>
            </a:pPr>
            <a:r>
              <a:rPr lang="en-US" sz="3200" dirty="0"/>
              <a:t>                       u  </a:t>
            </a:r>
            <a:r>
              <a:rPr lang="el-GR" sz="3200" dirty="0"/>
              <a:t>ϵ</a:t>
            </a:r>
            <a:r>
              <a:rPr lang="en-US" sz="3200" dirty="0"/>
              <a:t> W</a:t>
            </a:r>
          </a:p>
          <a:p>
            <a:pPr marL="0" indent="0">
              <a:buNone/>
            </a:pPr>
            <a:r>
              <a:rPr lang="en-US" sz="3200" dirty="0"/>
              <a:t>                      </a:t>
            </a:r>
            <a:r>
              <a:rPr lang="el-GR" sz="3200" dirty="0"/>
              <a:t>α</a:t>
            </a:r>
            <a:r>
              <a:rPr lang="en-US" sz="3200" dirty="0"/>
              <a:t>u</a:t>
            </a:r>
            <a:r>
              <a:rPr lang="en-IN" sz="3200" dirty="0"/>
              <a:t> </a:t>
            </a:r>
            <a:r>
              <a:rPr lang="el-GR" sz="3200" dirty="0"/>
              <a:t>ϵ</a:t>
            </a:r>
            <a:r>
              <a:rPr lang="en-US" sz="3200" dirty="0"/>
              <a:t> W</a:t>
            </a:r>
          </a:p>
          <a:p>
            <a:pPr marL="0" indent="0">
              <a:buNone/>
            </a:pPr>
            <a:r>
              <a:rPr lang="en-US" sz="3200" dirty="0"/>
              <a:t>Hence by theorem,</a:t>
            </a:r>
          </a:p>
          <a:p>
            <a:pPr marL="0" indent="0">
              <a:buNone/>
            </a:pPr>
            <a:r>
              <a:rPr lang="en-US" sz="3200" dirty="0"/>
              <a:t>                    W is a subspace of V.</a:t>
            </a:r>
          </a:p>
        </p:txBody>
      </p:sp>
    </p:spTree>
    <p:extLst>
      <p:ext uri="{BB962C8B-B14F-4D97-AF65-F5344CB8AC3E}">
        <p14:creationId xmlns:p14="http://schemas.microsoft.com/office/powerpoint/2010/main" val="2992484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EF65C-CC19-4DC1-8F05-06320B8E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155" y="2102679"/>
            <a:ext cx="10353761" cy="1326321"/>
          </a:xfrm>
        </p:spPr>
        <p:txBody>
          <a:bodyPr>
            <a:noAutofit/>
          </a:bodyPr>
          <a:lstStyle/>
          <a:p>
            <a:r>
              <a:rPr lang="en-IN" sz="9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5563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6FB21-417A-4E69-92DD-B04E068A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SPACES</a:t>
            </a:r>
            <a:endParaRPr lang="en-I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8C7B0-9FA6-4ED4-9125-C2A99EAFD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2113" y="2024408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Definition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Examples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THEOREM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Subspaces</a:t>
            </a: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7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F5FB0-71CD-4EB1-8683-7F76F4EC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7334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308B1-797A-481B-980F-ABCF25ACB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3237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non empty set V is said to be a vector space over a field F if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 is an abelian group under an operation addition which we denoted 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by ‘+’.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For every α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and v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, defined an element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subject to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 following condition     </a:t>
            </a:r>
          </a:p>
          <a:p>
            <a:pPr marL="514350" indent="-514350">
              <a:buAutoNum type="alphaLcParenR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(u + v) = αu + αv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Ɐ u ,v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V, α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</a:p>
          <a:p>
            <a:pPr marL="514350" indent="-514350">
              <a:buAutoNum type="alphaLcParenR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ẞ)u =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αu +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ẞu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Ɐ u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V, α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α(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ẞu) =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ẞ)u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Ɐ u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V, α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1.u = u.1 = u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Ɐ u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581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E5A7-E78B-4A8F-9E8D-0BB7486CD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18931" y="-463827"/>
            <a:ext cx="10515600" cy="192157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6E3C-8151-49EB-B59D-05DCD3364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365125"/>
            <a:ext cx="10515600" cy="6300718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x R is a vector space over ‘R’ under addition and scalar multiplication defined by</a:t>
            </a:r>
          </a:p>
          <a:p>
            <a:pPr marL="0" indent="0"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IN" sz="3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(y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,y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(x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+y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+y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</a:p>
          <a:p>
            <a:pPr marL="0" indent="0"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(x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(αx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αx</a:t>
            </a:r>
            <a:r>
              <a:rPr lang="en-IN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Proof:</a:t>
            </a:r>
          </a:p>
          <a:p>
            <a:pPr marL="0" indent="0"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know that , the binary operation ‘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is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commutative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associative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(0,0) is the identity element.</a:t>
            </a:r>
          </a:p>
          <a:p>
            <a:pPr marL="0" indent="0"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Now, the inverse of (x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(-x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,-x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(R x R,+) is an abelian group.</a:t>
            </a:r>
          </a:p>
          <a:p>
            <a:pPr marL="0" indent="0">
              <a:buNone/>
            </a:pP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535513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AEE5E-2C86-42B4-A615-FFF1C461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-1079362"/>
            <a:ext cx="10515600" cy="1325563"/>
          </a:xfrm>
        </p:spPr>
        <p:txBody>
          <a:bodyPr/>
          <a:lstStyle/>
          <a:p>
            <a:r>
              <a:rPr lang="en-US" dirty="0"/>
              <a:t> 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675B7-A62C-4326-9756-490FDEFCC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569843"/>
            <a:ext cx="10740887" cy="5607120"/>
          </a:xfrm>
        </p:spPr>
        <p:txBody>
          <a:bodyPr>
            <a:normAutofit/>
          </a:bodyPr>
          <a:lstStyle/>
          <a:p>
            <a:pPr marL="571500" indent="-571500">
              <a:buAutoNum type="romanLcParenBoth"/>
            </a:pPr>
            <a:r>
              <a:rPr lang="en-US" sz="2400" dirty="0"/>
              <a:t>u, v </a:t>
            </a:r>
            <a:r>
              <a:rPr lang="el-GR" sz="2400" dirty="0"/>
              <a:t>ϵ</a:t>
            </a:r>
            <a:r>
              <a:rPr lang="en-US" sz="2400" dirty="0"/>
              <a:t> R x R, </a:t>
            </a:r>
            <a:r>
              <a:rPr lang="el-GR" sz="2400" dirty="0"/>
              <a:t>α ϵ</a:t>
            </a:r>
            <a:r>
              <a:rPr lang="en-US" sz="2400" dirty="0"/>
              <a:t> F</a:t>
            </a:r>
            <a:endParaRPr lang="en-IN" sz="2400" dirty="0"/>
          </a:p>
          <a:p>
            <a:pPr marL="0" indent="0">
              <a:buNone/>
            </a:pPr>
            <a:r>
              <a:rPr lang="en-IN" sz="2400" dirty="0"/>
              <a:t>             u = x</a:t>
            </a:r>
            <a:r>
              <a:rPr lang="en-IN" sz="2400" baseline="-25000" dirty="0"/>
              <a:t>1</a:t>
            </a:r>
            <a:r>
              <a:rPr lang="en-IN" sz="2400" dirty="0"/>
              <a:t>,x</a:t>
            </a:r>
            <a:r>
              <a:rPr lang="en-IN" sz="2400" baseline="-25000" dirty="0"/>
              <a:t>2</a:t>
            </a:r>
            <a:r>
              <a:rPr lang="en-IN" sz="2400" dirty="0"/>
              <a:t>    ;     v = y</a:t>
            </a:r>
            <a:r>
              <a:rPr lang="en-IN" sz="2400" baseline="-25000" dirty="0"/>
              <a:t>1</a:t>
            </a:r>
            <a:r>
              <a:rPr lang="en-IN" sz="2400" dirty="0"/>
              <a:t>,y</a:t>
            </a:r>
            <a:r>
              <a:rPr lang="en-IN" sz="2400" baseline="-25000" dirty="0"/>
              <a:t>2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US" sz="2400" dirty="0"/>
              <a:t> </a:t>
            </a:r>
            <a:r>
              <a:rPr lang="el-GR" sz="2400" dirty="0"/>
              <a:t>α </a:t>
            </a:r>
            <a:r>
              <a:rPr lang="en-US" sz="2400" dirty="0"/>
              <a:t>(u +v) =  </a:t>
            </a:r>
            <a:r>
              <a:rPr lang="el-GR" sz="2400" dirty="0"/>
              <a:t>α </a:t>
            </a:r>
            <a:r>
              <a:rPr lang="en-US" sz="2400" dirty="0"/>
              <a:t>u +  </a:t>
            </a:r>
            <a:r>
              <a:rPr lang="el-GR" sz="2400" dirty="0"/>
              <a:t>α </a:t>
            </a:r>
            <a:r>
              <a:rPr lang="en-US" sz="2400" dirty="0"/>
              <a:t>v</a:t>
            </a:r>
          </a:p>
          <a:p>
            <a:pPr marL="0" indent="0">
              <a:buNone/>
            </a:pPr>
            <a:r>
              <a:rPr lang="en-US" sz="2400" dirty="0"/>
              <a:t>                 =  </a:t>
            </a:r>
            <a:r>
              <a:rPr lang="el-GR" sz="2400" dirty="0"/>
              <a:t>α </a:t>
            </a:r>
            <a:r>
              <a:rPr lang="en-US" sz="2400" dirty="0"/>
              <a:t>[(x</a:t>
            </a:r>
            <a:r>
              <a:rPr lang="en-US" sz="2400" baseline="-25000" dirty="0"/>
              <a:t>1</a:t>
            </a:r>
            <a:r>
              <a:rPr lang="en-US" sz="2400" dirty="0"/>
              <a:t> ,x</a:t>
            </a:r>
            <a:r>
              <a:rPr lang="en-US" sz="2400" baseline="-25000" dirty="0"/>
              <a:t>2</a:t>
            </a:r>
            <a:r>
              <a:rPr lang="en-US" sz="2400" dirty="0"/>
              <a:t>) + (y</a:t>
            </a:r>
            <a:r>
              <a:rPr lang="en-US" sz="2400" baseline="-25000" dirty="0"/>
              <a:t>1</a:t>
            </a:r>
            <a:r>
              <a:rPr lang="en-US" sz="2400" dirty="0"/>
              <a:t> ,y</a:t>
            </a:r>
            <a:r>
              <a:rPr lang="en-US" sz="2400" baseline="-25000" dirty="0"/>
              <a:t>2</a:t>
            </a:r>
            <a:r>
              <a:rPr lang="en-US" sz="2400" dirty="0"/>
              <a:t>)]</a:t>
            </a:r>
          </a:p>
          <a:p>
            <a:pPr marL="0" indent="0">
              <a:buNone/>
            </a:pPr>
            <a:r>
              <a:rPr lang="en-US" sz="2400" dirty="0"/>
              <a:t>                 =  </a:t>
            </a:r>
            <a:r>
              <a:rPr lang="el-GR" sz="2400" dirty="0"/>
              <a:t>α </a:t>
            </a:r>
            <a:r>
              <a:rPr lang="en-US" sz="2400" dirty="0"/>
              <a:t>[(x</a:t>
            </a:r>
            <a:r>
              <a:rPr lang="en-US" sz="2400" baseline="-25000" dirty="0"/>
              <a:t>1</a:t>
            </a:r>
            <a:r>
              <a:rPr lang="en-US" sz="2400" dirty="0"/>
              <a:t> +y</a:t>
            </a:r>
            <a:r>
              <a:rPr lang="en-US" sz="2400" baseline="-25000" dirty="0"/>
              <a:t>1</a:t>
            </a:r>
            <a:r>
              <a:rPr lang="en-US" sz="2400" dirty="0"/>
              <a:t>) ,(x</a:t>
            </a:r>
            <a:r>
              <a:rPr lang="en-US" sz="2400" baseline="-25000" dirty="0"/>
              <a:t>2</a:t>
            </a:r>
            <a:r>
              <a:rPr lang="en-US" sz="2400" dirty="0"/>
              <a:t> + y</a:t>
            </a:r>
            <a:r>
              <a:rPr lang="en-US" sz="2400" baseline="-25000" dirty="0"/>
              <a:t>2</a:t>
            </a:r>
            <a:r>
              <a:rPr lang="en-US" sz="2400" dirty="0"/>
              <a:t>)]</a:t>
            </a:r>
          </a:p>
          <a:p>
            <a:pPr marL="0" indent="0">
              <a:buNone/>
            </a:pPr>
            <a:r>
              <a:rPr lang="en-US" sz="2400" dirty="0"/>
              <a:t>                 =  </a:t>
            </a:r>
            <a:r>
              <a:rPr lang="el-GR" sz="2400" dirty="0"/>
              <a:t>α </a:t>
            </a:r>
            <a:r>
              <a:rPr lang="en-US" sz="2400" dirty="0"/>
              <a:t>(x</a:t>
            </a:r>
            <a:r>
              <a:rPr lang="en-US" sz="2400" baseline="-25000" dirty="0"/>
              <a:t>1</a:t>
            </a:r>
            <a:r>
              <a:rPr lang="en-US" sz="2400" dirty="0"/>
              <a:t> +y</a:t>
            </a:r>
            <a:r>
              <a:rPr lang="en-US" sz="2400" baseline="-25000" dirty="0"/>
              <a:t>1</a:t>
            </a:r>
            <a:r>
              <a:rPr lang="en-US" sz="2400" dirty="0"/>
              <a:t>) , </a:t>
            </a:r>
            <a:r>
              <a:rPr lang="el-GR" sz="2400" dirty="0"/>
              <a:t>α </a:t>
            </a:r>
            <a:r>
              <a:rPr lang="en-US" sz="2400" dirty="0"/>
              <a:t>(x</a:t>
            </a:r>
            <a:r>
              <a:rPr lang="en-US" sz="2400" baseline="-25000" dirty="0"/>
              <a:t>2</a:t>
            </a:r>
            <a:r>
              <a:rPr lang="en-US" sz="2400" dirty="0"/>
              <a:t> +y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          =  </a:t>
            </a:r>
            <a:r>
              <a:rPr lang="el-GR" sz="2400" dirty="0"/>
              <a:t>α</a:t>
            </a: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+ </a:t>
            </a:r>
            <a:r>
              <a:rPr lang="el-GR" sz="2400" dirty="0"/>
              <a:t>α</a:t>
            </a: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, </a:t>
            </a:r>
            <a:r>
              <a:rPr lang="el-GR" sz="2400" dirty="0"/>
              <a:t>α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l-GR" sz="2400" dirty="0"/>
              <a:t>α</a:t>
            </a:r>
            <a:r>
              <a:rPr lang="en-US" sz="2400" dirty="0"/>
              <a:t>y</a:t>
            </a:r>
            <a:r>
              <a:rPr lang="en-US" sz="2400" baseline="-25000" dirty="0"/>
              <a:t>2</a:t>
            </a:r>
          </a:p>
          <a:p>
            <a:pPr marL="0" indent="0">
              <a:buNone/>
            </a:pPr>
            <a:r>
              <a:rPr lang="en-US" sz="2400" dirty="0"/>
              <a:t>                 = (</a:t>
            </a:r>
            <a:r>
              <a:rPr lang="el-GR" sz="2400" dirty="0"/>
              <a:t>α</a:t>
            </a:r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, </a:t>
            </a:r>
            <a:r>
              <a:rPr lang="el-GR" sz="2400" dirty="0"/>
              <a:t>α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) + (</a:t>
            </a:r>
            <a:r>
              <a:rPr lang="el-GR" sz="2400" dirty="0"/>
              <a:t>α</a:t>
            </a: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, </a:t>
            </a:r>
            <a:r>
              <a:rPr lang="el-GR" sz="2400" dirty="0"/>
              <a:t>α</a:t>
            </a:r>
            <a:r>
              <a:rPr lang="en-US" sz="2400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          =  </a:t>
            </a:r>
            <a:r>
              <a:rPr lang="el-GR" sz="2400" dirty="0"/>
              <a:t>α</a:t>
            </a:r>
            <a:r>
              <a:rPr lang="en-US" sz="2400" dirty="0"/>
              <a:t>(x</a:t>
            </a:r>
            <a:r>
              <a:rPr lang="en-US" sz="2400" baseline="-25000" dirty="0"/>
              <a:t>1</a:t>
            </a:r>
            <a:r>
              <a:rPr lang="en-US" sz="2400" dirty="0"/>
              <a:t> ,x</a:t>
            </a:r>
            <a:r>
              <a:rPr lang="en-US" sz="2400" baseline="-25000" dirty="0"/>
              <a:t>2</a:t>
            </a:r>
            <a:r>
              <a:rPr lang="en-US" sz="2400" dirty="0"/>
              <a:t>) +  </a:t>
            </a:r>
            <a:r>
              <a:rPr lang="el-GR" sz="2400" dirty="0"/>
              <a:t>α</a:t>
            </a:r>
            <a:r>
              <a:rPr lang="en-US" sz="2400" dirty="0"/>
              <a:t>(y</a:t>
            </a:r>
            <a:r>
              <a:rPr lang="en-US" sz="2400" baseline="-25000" dirty="0"/>
              <a:t>1</a:t>
            </a:r>
            <a:r>
              <a:rPr lang="en-US" sz="2400" dirty="0"/>
              <a:t> , y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l-GR" sz="2400" b="1" dirty="0"/>
              <a:t>α </a:t>
            </a:r>
            <a:r>
              <a:rPr lang="en-US" sz="2400" b="1" dirty="0"/>
              <a:t>(u + v) =  </a:t>
            </a:r>
            <a:r>
              <a:rPr lang="el-GR" sz="2400" b="1" dirty="0"/>
              <a:t>α</a:t>
            </a:r>
            <a:r>
              <a:rPr lang="en-US" sz="2400" b="1" dirty="0"/>
              <a:t>u + </a:t>
            </a:r>
            <a:r>
              <a:rPr lang="el-GR" sz="2400" b="1" dirty="0"/>
              <a:t>α </a:t>
            </a:r>
            <a:r>
              <a:rPr lang="en-US" sz="2400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96583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491D4-B929-4223-B7B4-21DB1F58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-1516684"/>
            <a:ext cx="10515600" cy="132556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F5176-8234-4448-8414-73DA2A63F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190" y="1082640"/>
            <a:ext cx="10638183" cy="46927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(ii) U = (x</a:t>
            </a:r>
            <a:r>
              <a:rPr lang="en-US" sz="3200" baseline="-25000" dirty="0"/>
              <a:t>1</a:t>
            </a:r>
            <a:r>
              <a:rPr lang="en-US" sz="3200" dirty="0"/>
              <a:t> ,x</a:t>
            </a:r>
            <a:r>
              <a:rPr lang="en-US" sz="3200" baseline="-25000" dirty="0"/>
              <a:t>2</a:t>
            </a:r>
            <a:r>
              <a:rPr lang="en-US" sz="3200" dirty="0"/>
              <a:t>) </a:t>
            </a:r>
            <a:r>
              <a:rPr lang="el-GR" sz="3200" dirty="0"/>
              <a:t>ϵ</a:t>
            </a:r>
            <a:r>
              <a:rPr lang="en-US" sz="3200" dirty="0"/>
              <a:t> R x R and </a:t>
            </a:r>
            <a:r>
              <a:rPr lang="el-GR" sz="3200" dirty="0"/>
              <a:t>α</a:t>
            </a:r>
            <a:r>
              <a:rPr lang="en-US" sz="3200" dirty="0"/>
              <a:t>,</a:t>
            </a:r>
            <a:r>
              <a:rPr lang="en-IN" sz="3200" dirty="0"/>
              <a:t>ẞ </a:t>
            </a:r>
            <a:r>
              <a:rPr lang="el-GR" sz="3200" dirty="0"/>
              <a:t>ϵ</a:t>
            </a:r>
            <a:r>
              <a:rPr lang="en-US" sz="3200" dirty="0"/>
              <a:t> F</a:t>
            </a:r>
          </a:p>
          <a:p>
            <a:pPr marL="0" indent="0">
              <a:buNone/>
            </a:pPr>
            <a:r>
              <a:rPr lang="en-US" sz="3200" dirty="0"/>
              <a:t>(</a:t>
            </a:r>
            <a:r>
              <a:rPr lang="el-GR" sz="3200" dirty="0"/>
              <a:t>α</a:t>
            </a:r>
            <a:r>
              <a:rPr lang="en-US" sz="3200" dirty="0"/>
              <a:t>+</a:t>
            </a:r>
            <a:r>
              <a:rPr lang="en-IN" sz="3200" dirty="0"/>
              <a:t>ẞ)u = (</a:t>
            </a:r>
            <a:r>
              <a:rPr lang="el-GR" sz="3200" dirty="0"/>
              <a:t>α</a:t>
            </a:r>
            <a:r>
              <a:rPr lang="en-US" sz="3200" dirty="0"/>
              <a:t>+</a:t>
            </a:r>
            <a:r>
              <a:rPr lang="en-IN" sz="3200" dirty="0"/>
              <a:t>ẞ)(x</a:t>
            </a:r>
            <a:r>
              <a:rPr lang="en-IN" sz="3200" baseline="-25000" dirty="0"/>
              <a:t>1</a:t>
            </a:r>
            <a:r>
              <a:rPr lang="en-IN" sz="3200" dirty="0"/>
              <a:t> ,x</a:t>
            </a:r>
            <a:r>
              <a:rPr lang="en-IN" sz="3200" baseline="-25000" dirty="0"/>
              <a:t>2</a:t>
            </a:r>
            <a:r>
              <a:rPr lang="en-IN" sz="3200" dirty="0"/>
              <a:t>)</a:t>
            </a:r>
          </a:p>
          <a:p>
            <a:pPr marL="0" indent="0">
              <a:buNone/>
            </a:pPr>
            <a:r>
              <a:rPr lang="en-IN" sz="3200" dirty="0"/>
              <a:t>             = (</a:t>
            </a:r>
            <a:r>
              <a:rPr lang="el-GR" sz="3200" dirty="0"/>
              <a:t>α</a:t>
            </a:r>
            <a:r>
              <a:rPr lang="en-US" sz="3200" dirty="0"/>
              <a:t>+</a:t>
            </a:r>
            <a:r>
              <a:rPr lang="en-IN" sz="3200" dirty="0"/>
              <a:t>ẞ)(x</a:t>
            </a:r>
            <a:r>
              <a:rPr lang="en-IN" sz="3200" baseline="-25000" dirty="0"/>
              <a:t>1</a:t>
            </a:r>
            <a:r>
              <a:rPr lang="en-IN" sz="3200" dirty="0"/>
              <a:t>) , (</a:t>
            </a:r>
            <a:r>
              <a:rPr lang="el-GR" sz="3200" dirty="0"/>
              <a:t>α</a:t>
            </a:r>
            <a:r>
              <a:rPr lang="en-US" sz="3200" dirty="0"/>
              <a:t>+</a:t>
            </a:r>
            <a:r>
              <a:rPr lang="en-IN" sz="3200" dirty="0"/>
              <a:t>ẞ)(x</a:t>
            </a:r>
            <a:r>
              <a:rPr lang="en-IN" sz="3200" baseline="-25000" dirty="0"/>
              <a:t>2</a:t>
            </a:r>
            <a:r>
              <a:rPr lang="en-IN" sz="3200" dirty="0"/>
              <a:t>)</a:t>
            </a:r>
          </a:p>
          <a:p>
            <a:pPr marL="0" indent="0">
              <a:buNone/>
            </a:pPr>
            <a:r>
              <a:rPr lang="en-IN" sz="3200" dirty="0"/>
              <a:t>             = </a:t>
            </a:r>
            <a:r>
              <a:rPr lang="el-GR" sz="3200" dirty="0"/>
              <a:t>α</a:t>
            </a:r>
            <a:r>
              <a:rPr lang="en-US" sz="3200" dirty="0"/>
              <a:t>(x</a:t>
            </a:r>
            <a:r>
              <a:rPr lang="en-US" sz="3200" baseline="-25000" dirty="0"/>
              <a:t>1</a:t>
            </a:r>
            <a:r>
              <a:rPr lang="en-US" sz="3200" dirty="0"/>
              <a:t>) +</a:t>
            </a:r>
            <a:r>
              <a:rPr lang="en-IN" sz="3200" dirty="0"/>
              <a:t>ẞ(x</a:t>
            </a:r>
            <a:r>
              <a:rPr lang="en-IN" sz="3200" baseline="-25000" dirty="0"/>
              <a:t>1</a:t>
            </a:r>
            <a:r>
              <a:rPr lang="en-IN" sz="3200" dirty="0"/>
              <a:t>) ,</a:t>
            </a:r>
            <a:r>
              <a:rPr lang="el-GR" sz="3200" dirty="0"/>
              <a:t> α</a:t>
            </a:r>
            <a:r>
              <a:rPr lang="en-US" sz="3200" dirty="0"/>
              <a:t>(x</a:t>
            </a:r>
            <a:r>
              <a:rPr lang="en-US" sz="3200" baseline="-25000" dirty="0"/>
              <a:t>2</a:t>
            </a:r>
            <a:r>
              <a:rPr lang="en-US" sz="3200" dirty="0"/>
              <a:t>) + </a:t>
            </a:r>
            <a:r>
              <a:rPr lang="en-IN" sz="3200" dirty="0"/>
              <a:t>ẞ(x</a:t>
            </a:r>
            <a:r>
              <a:rPr lang="en-IN" sz="3200" baseline="-25000" dirty="0"/>
              <a:t>2</a:t>
            </a:r>
            <a:r>
              <a:rPr lang="en-IN" sz="3200" dirty="0"/>
              <a:t>)</a:t>
            </a:r>
          </a:p>
          <a:p>
            <a:pPr marL="0" indent="0">
              <a:buNone/>
            </a:pPr>
            <a:r>
              <a:rPr lang="en-IN" sz="3200" dirty="0"/>
              <a:t>             = (</a:t>
            </a:r>
            <a:r>
              <a:rPr lang="el-GR" sz="3200" dirty="0"/>
              <a:t>α</a:t>
            </a:r>
            <a:r>
              <a:rPr lang="en-US" sz="3200" dirty="0"/>
              <a:t>x</a:t>
            </a:r>
            <a:r>
              <a:rPr lang="en-US" sz="3200" baseline="-25000" dirty="0"/>
              <a:t>1</a:t>
            </a:r>
            <a:r>
              <a:rPr lang="en-US" sz="3200" dirty="0"/>
              <a:t> ,</a:t>
            </a:r>
            <a:r>
              <a:rPr lang="el-GR" sz="3200" dirty="0"/>
              <a:t> α</a:t>
            </a:r>
            <a:r>
              <a:rPr lang="en-US" sz="3200" dirty="0"/>
              <a:t>x</a:t>
            </a:r>
            <a:r>
              <a:rPr lang="en-US" sz="3200" baseline="-25000" dirty="0"/>
              <a:t>2</a:t>
            </a:r>
            <a:r>
              <a:rPr lang="en-US" sz="3200" dirty="0"/>
              <a:t>) +(</a:t>
            </a:r>
            <a:r>
              <a:rPr lang="en-IN" sz="3200" dirty="0"/>
              <a:t>ẞx</a:t>
            </a:r>
            <a:r>
              <a:rPr lang="en-IN" sz="3200" baseline="-25000" dirty="0"/>
              <a:t>1</a:t>
            </a:r>
            <a:r>
              <a:rPr lang="en-IN" sz="3200" dirty="0"/>
              <a:t> ,</a:t>
            </a:r>
            <a:r>
              <a:rPr lang="el-GR" sz="3200" dirty="0"/>
              <a:t> </a:t>
            </a:r>
            <a:r>
              <a:rPr lang="en-IN" sz="3200" dirty="0"/>
              <a:t>ẞx</a:t>
            </a:r>
            <a:r>
              <a:rPr lang="en-IN" sz="3200" baseline="-25000" dirty="0"/>
              <a:t>2</a:t>
            </a:r>
            <a:r>
              <a:rPr lang="en-IN" sz="3200" dirty="0"/>
              <a:t>)</a:t>
            </a:r>
          </a:p>
          <a:p>
            <a:pPr marL="0" indent="0">
              <a:buNone/>
            </a:pPr>
            <a:r>
              <a:rPr lang="en-IN" sz="3200" dirty="0"/>
              <a:t>             =</a:t>
            </a:r>
            <a:r>
              <a:rPr lang="el-GR" sz="3200" dirty="0"/>
              <a:t> α</a:t>
            </a:r>
            <a:r>
              <a:rPr lang="en-US" sz="3200" dirty="0"/>
              <a:t>(x</a:t>
            </a:r>
            <a:r>
              <a:rPr lang="en-US" sz="3200" baseline="-25000" dirty="0"/>
              <a:t>1</a:t>
            </a:r>
            <a:r>
              <a:rPr lang="en-US" sz="3200" dirty="0"/>
              <a:t>,x</a:t>
            </a:r>
            <a:r>
              <a:rPr lang="en-US" sz="3200" baseline="-25000" dirty="0"/>
              <a:t>2</a:t>
            </a:r>
            <a:r>
              <a:rPr lang="en-US" sz="3200" dirty="0"/>
              <a:t>) + </a:t>
            </a:r>
            <a:r>
              <a:rPr lang="en-IN" sz="3200" dirty="0"/>
              <a:t>ẞ(x</a:t>
            </a:r>
            <a:r>
              <a:rPr lang="en-IN" sz="3200" baseline="-25000" dirty="0"/>
              <a:t>1</a:t>
            </a:r>
            <a:r>
              <a:rPr lang="en-IN" sz="3200" dirty="0"/>
              <a:t>,x</a:t>
            </a:r>
            <a:r>
              <a:rPr lang="en-IN" sz="3200" baseline="-25000" dirty="0"/>
              <a:t>2</a:t>
            </a:r>
            <a:r>
              <a:rPr lang="en-IN" sz="3200" dirty="0"/>
              <a:t>)</a:t>
            </a:r>
          </a:p>
          <a:p>
            <a:pPr marL="0" indent="0">
              <a:buNone/>
            </a:pPr>
            <a:r>
              <a:rPr lang="en-IN" sz="3200" dirty="0"/>
              <a:t>             = </a:t>
            </a:r>
            <a:r>
              <a:rPr lang="el-GR" sz="3200" dirty="0"/>
              <a:t>α</a:t>
            </a:r>
            <a:r>
              <a:rPr lang="en-US" sz="3200" dirty="0"/>
              <a:t>u + </a:t>
            </a:r>
            <a:r>
              <a:rPr lang="en-IN" sz="3200" dirty="0"/>
              <a:t>ẞu</a:t>
            </a:r>
          </a:p>
          <a:p>
            <a:pPr marL="0" indent="0">
              <a:buNone/>
            </a:pPr>
            <a:r>
              <a:rPr lang="en-IN" sz="3200" b="1" dirty="0"/>
              <a:t>(</a:t>
            </a:r>
            <a:r>
              <a:rPr lang="el-GR" sz="3200" b="1" dirty="0"/>
              <a:t>α</a:t>
            </a:r>
            <a:r>
              <a:rPr lang="en-US" sz="3200" b="1" dirty="0"/>
              <a:t>+</a:t>
            </a:r>
            <a:r>
              <a:rPr lang="en-IN" sz="3200" b="1" dirty="0"/>
              <a:t>ẞ)u = </a:t>
            </a:r>
            <a:r>
              <a:rPr lang="el-GR" sz="3200" b="1" dirty="0"/>
              <a:t>α</a:t>
            </a:r>
            <a:r>
              <a:rPr lang="en-US" sz="3200" b="1" dirty="0"/>
              <a:t>u +</a:t>
            </a:r>
            <a:r>
              <a:rPr lang="en-IN" sz="3200" b="1" dirty="0"/>
              <a:t>ẞu</a:t>
            </a:r>
          </a:p>
        </p:txBody>
      </p:sp>
    </p:spTree>
    <p:extLst>
      <p:ext uri="{BB962C8B-B14F-4D97-AF65-F5344CB8AC3E}">
        <p14:creationId xmlns:p14="http://schemas.microsoft.com/office/powerpoint/2010/main" val="245829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B267-8800-451F-9D4E-A660FF5B5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48" y="-2272058"/>
            <a:ext cx="10515600" cy="132556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329F8-D97A-4434-853D-F357E9ACB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10515600" cy="57661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/>
              <a:t>(iii) u= (x</a:t>
            </a:r>
            <a:r>
              <a:rPr lang="en-US" sz="3200" baseline="-25000" dirty="0"/>
              <a:t>1</a:t>
            </a:r>
            <a:r>
              <a:rPr lang="en-US" sz="3200" dirty="0"/>
              <a:t>,x</a:t>
            </a:r>
            <a:r>
              <a:rPr lang="en-US" sz="3200" baseline="-25000" dirty="0"/>
              <a:t>2</a:t>
            </a:r>
            <a:r>
              <a:rPr lang="en-US" sz="3200" dirty="0"/>
              <a:t>) </a:t>
            </a:r>
            <a:r>
              <a:rPr lang="el-GR" sz="3200" dirty="0"/>
              <a:t>ϵ</a:t>
            </a:r>
            <a:r>
              <a:rPr lang="en-US" sz="3200" dirty="0"/>
              <a:t> R x R and </a:t>
            </a:r>
            <a:r>
              <a:rPr lang="el-GR" sz="3200" dirty="0"/>
              <a:t>α</a:t>
            </a:r>
            <a:r>
              <a:rPr lang="en-US" sz="3200" dirty="0"/>
              <a:t>,</a:t>
            </a:r>
            <a:r>
              <a:rPr lang="en-IN" sz="3200" dirty="0"/>
              <a:t>ẞ </a:t>
            </a:r>
            <a:r>
              <a:rPr lang="en-US" sz="3200" dirty="0"/>
              <a:t> </a:t>
            </a:r>
            <a:r>
              <a:rPr lang="el-GR" sz="3200" dirty="0"/>
              <a:t>ϵ</a:t>
            </a:r>
            <a:r>
              <a:rPr lang="en-US" sz="3200" dirty="0"/>
              <a:t>  F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l-GR" sz="3200" dirty="0"/>
              <a:t>α</a:t>
            </a:r>
            <a:r>
              <a:rPr lang="en-US" sz="3200" dirty="0"/>
              <a:t>(</a:t>
            </a:r>
            <a:r>
              <a:rPr lang="en-IN" sz="3200" dirty="0"/>
              <a:t>ẞu) = </a:t>
            </a:r>
            <a:r>
              <a:rPr lang="en-US" sz="3200" dirty="0"/>
              <a:t> </a:t>
            </a:r>
            <a:r>
              <a:rPr lang="el-GR" sz="3200" dirty="0"/>
              <a:t>α</a:t>
            </a:r>
            <a:r>
              <a:rPr lang="en-IN" sz="3200" dirty="0"/>
              <a:t>ẞ (x</a:t>
            </a:r>
            <a:r>
              <a:rPr lang="en-IN" sz="3200" baseline="-25000" dirty="0"/>
              <a:t>1</a:t>
            </a:r>
            <a:r>
              <a:rPr lang="en-IN" sz="3200" dirty="0"/>
              <a:t> ,x</a:t>
            </a:r>
            <a:r>
              <a:rPr lang="en-IN" sz="3200" baseline="-25000" dirty="0"/>
              <a:t>2</a:t>
            </a:r>
            <a:r>
              <a:rPr lang="en-IN" sz="3200" dirty="0"/>
              <a:t>)</a:t>
            </a:r>
          </a:p>
          <a:p>
            <a:pPr marL="0" indent="0">
              <a:buNone/>
            </a:pPr>
            <a:r>
              <a:rPr lang="en-IN" sz="3200" dirty="0"/>
              <a:t>            = </a:t>
            </a:r>
            <a:r>
              <a:rPr lang="en-US" sz="3200" dirty="0"/>
              <a:t> </a:t>
            </a:r>
            <a:r>
              <a:rPr lang="el-GR" sz="3200" dirty="0"/>
              <a:t>α</a:t>
            </a:r>
            <a:r>
              <a:rPr lang="en-US" sz="3200" dirty="0"/>
              <a:t>(</a:t>
            </a:r>
            <a:r>
              <a:rPr lang="en-IN" sz="3200" dirty="0"/>
              <a:t>ẞx</a:t>
            </a:r>
            <a:r>
              <a:rPr lang="en-IN" sz="3200" baseline="-25000" dirty="0"/>
              <a:t>1</a:t>
            </a:r>
            <a:r>
              <a:rPr lang="en-IN" sz="3200" dirty="0"/>
              <a:t> ,ẞx</a:t>
            </a:r>
            <a:r>
              <a:rPr lang="en-IN" sz="3200" baseline="-25000" dirty="0"/>
              <a:t>2</a:t>
            </a:r>
            <a:r>
              <a:rPr lang="en-IN" sz="3200" dirty="0"/>
              <a:t>)</a:t>
            </a:r>
          </a:p>
          <a:p>
            <a:pPr marL="0" indent="0">
              <a:buNone/>
            </a:pPr>
            <a:r>
              <a:rPr lang="en-IN" sz="3200" dirty="0"/>
              <a:t>            = </a:t>
            </a:r>
            <a:r>
              <a:rPr lang="en-US" sz="3200" dirty="0"/>
              <a:t> </a:t>
            </a:r>
            <a:r>
              <a:rPr lang="el-GR" sz="3200" dirty="0"/>
              <a:t>α</a:t>
            </a:r>
            <a:r>
              <a:rPr lang="en-IN" sz="3200" dirty="0"/>
              <a:t>ẞx</a:t>
            </a:r>
            <a:r>
              <a:rPr lang="en-IN" sz="3200" baseline="-25000" dirty="0"/>
              <a:t>1</a:t>
            </a:r>
            <a:r>
              <a:rPr lang="en-IN" sz="3200" dirty="0"/>
              <a:t> ,</a:t>
            </a:r>
            <a:r>
              <a:rPr lang="en-US" sz="3200" dirty="0"/>
              <a:t> </a:t>
            </a:r>
            <a:r>
              <a:rPr lang="el-GR" sz="3200" dirty="0"/>
              <a:t>α</a:t>
            </a:r>
            <a:r>
              <a:rPr lang="en-IN" sz="3200" dirty="0"/>
              <a:t>ẞx</a:t>
            </a:r>
            <a:r>
              <a:rPr lang="en-IN" sz="3200" baseline="-25000" dirty="0"/>
              <a:t>2</a:t>
            </a:r>
          </a:p>
          <a:p>
            <a:pPr marL="0" indent="0">
              <a:buNone/>
            </a:pPr>
            <a:r>
              <a:rPr lang="en-IN" sz="3200" dirty="0"/>
              <a:t>            = </a:t>
            </a:r>
            <a:r>
              <a:rPr lang="en-US" sz="3200" dirty="0"/>
              <a:t> </a:t>
            </a:r>
            <a:r>
              <a:rPr lang="el-GR" sz="3200" dirty="0"/>
              <a:t>α</a:t>
            </a:r>
            <a:r>
              <a:rPr lang="en-IN" sz="3200" dirty="0"/>
              <a:t>ẞ (x</a:t>
            </a:r>
            <a:r>
              <a:rPr lang="en-IN" sz="3200" baseline="-25000" dirty="0"/>
              <a:t>1</a:t>
            </a:r>
            <a:r>
              <a:rPr lang="en-IN" sz="3200" dirty="0"/>
              <a:t> ,x</a:t>
            </a:r>
            <a:r>
              <a:rPr lang="en-IN" sz="3200" baseline="-25000" dirty="0"/>
              <a:t>2</a:t>
            </a:r>
            <a:r>
              <a:rPr lang="en-IN" sz="3200" dirty="0"/>
              <a:t>)</a:t>
            </a:r>
          </a:p>
          <a:p>
            <a:pPr marL="0" indent="0">
              <a:buNone/>
            </a:pPr>
            <a:r>
              <a:rPr lang="en-IN" sz="3200" dirty="0"/>
              <a:t>            =</a:t>
            </a:r>
            <a:r>
              <a:rPr lang="en-US" sz="3200" dirty="0"/>
              <a:t> </a:t>
            </a:r>
            <a:r>
              <a:rPr lang="el-GR" sz="3200" dirty="0"/>
              <a:t>α</a:t>
            </a:r>
            <a:r>
              <a:rPr lang="en-IN" sz="3200" dirty="0"/>
              <a:t>ẞ (u)       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l-GR" sz="3200" b="1" dirty="0"/>
              <a:t>α</a:t>
            </a:r>
            <a:r>
              <a:rPr lang="en-US" sz="3200" b="1" dirty="0"/>
              <a:t>(</a:t>
            </a:r>
            <a:r>
              <a:rPr lang="en-IN" sz="3200" b="1" dirty="0"/>
              <a:t>ẞu) = </a:t>
            </a:r>
            <a:r>
              <a:rPr lang="en-US" sz="3200" b="1" dirty="0"/>
              <a:t> (</a:t>
            </a:r>
            <a:r>
              <a:rPr lang="el-GR" sz="3200" b="1" dirty="0"/>
              <a:t>α</a:t>
            </a:r>
            <a:r>
              <a:rPr lang="en-IN" sz="3200" b="1" dirty="0"/>
              <a:t>ẞ)u</a:t>
            </a:r>
            <a:r>
              <a:rPr lang="en-IN" sz="3200" dirty="0"/>
              <a:t>  </a:t>
            </a:r>
          </a:p>
          <a:p>
            <a:pPr marL="0" indent="0">
              <a:buNone/>
            </a:pPr>
            <a:endParaRPr lang="en-IN" sz="3200" dirty="0"/>
          </a:p>
          <a:p>
            <a:pPr marL="0" indent="0">
              <a:buNone/>
            </a:pPr>
            <a:r>
              <a:rPr lang="en-IN" sz="3200" dirty="0"/>
              <a:t>(iv)Obviously </a:t>
            </a:r>
            <a:r>
              <a:rPr lang="en-IN" sz="3200" b="1" dirty="0"/>
              <a:t>1.u = u.1 = u</a:t>
            </a:r>
          </a:p>
          <a:p>
            <a:pPr marL="0" indent="0">
              <a:buNone/>
            </a:pPr>
            <a:r>
              <a:rPr lang="en-IN" sz="3200" b="1" dirty="0"/>
              <a:t> </a:t>
            </a:r>
            <a:r>
              <a:rPr lang="en-IN" sz="3200" b="1" dirty="0" err="1"/>
              <a:t>Hennce</a:t>
            </a:r>
            <a:r>
              <a:rPr lang="en-IN" sz="3200" b="1" dirty="0"/>
              <a:t> R x R is a vector space over the field R.</a:t>
            </a:r>
          </a:p>
        </p:txBody>
      </p:sp>
    </p:spTree>
    <p:extLst>
      <p:ext uri="{BB962C8B-B14F-4D97-AF65-F5344CB8AC3E}">
        <p14:creationId xmlns:p14="http://schemas.microsoft.com/office/powerpoint/2010/main" val="396910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1D0D4-3CBF-41D1-B9FB-B11EFAACF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SUBSPACES </a:t>
            </a:r>
            <a:endParaRPr lang="en-I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BF9DA-A7D9-4AFD-A743-B87823DB2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Let V be a vector space over a field F.  A non empty subset W of v is called a subspace of V if w itself is a vector space over F under the operations of  V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</a:t>
            </a:r>
          </a:p>
          <a:p>
            <a:pPr marL="571500" indent="-571500">
              <a:buAutoNum type="roman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{0} and v are subspace of any vector space V</a:t>
            </a:r>
          </a:p>
          <a:p>
            <a:pPr marL="571500" indent="-571500">
              <a:buAutoNum type="roman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= {(a,0,0) / a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R} is a subspace of R²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7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C78F-E944-433B-8BFC-7F4A2265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-1267378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7B81D-44AB-4A0D-ABBB-2238A035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354634"/>
            <a:ext cx="10515600" cy="6032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THEOREM</a:t>
            </a:r>
          </a:p>
          <a:p>
            <a:r>
              <a:rPr lang="en-US" sz="2400" dirty="0"/>
              <a:t>Let V be a vector space over F.  A nonempty subset w of v is a subspace of v iff W is closed with respect to vector addition and scalar multiplication in V.</a:t>
            </a:r>
          </a:p>
          <a:p>
            <a:pPr marL="0" indent="0">
              <a:buNone/>
            </a:pPr>
            <a:r>
              <a:rPr lang="en-US" sz="2400" b="1" dirty="0"/>
              <a:t>Proof :</a:t>
            </a:r>
          </a:p>
          <a:p>
            <a:pPr marL="0" indent="0">
              <a:buNone/>
            </a:pPr>
            <a:r>
              <a:rPr lang="en-US" sz="2400" dirty="0"/>
              <a:t>         Let W be a subspace of V.</a:t>
            </a:r>
          </a:p>
          <a:p>
            <a:pPr marL="0" indent="0">
              <a:buNone/>
            </a:pPr>
            <a:r>
              <a:rPr lang="en-IN" sz="2400" dirty="0"/>
              <a:t>        Then W itself is a vector space and hence W is closed with respect to vector addition and scalar multiplication.</a:t>
            </a:r>
          </a:p>
          <a:p>
            <a:pPr marL="0" indent="0">
              <a:buNone/>
            </a:pPr>
            <a:r>
              <a:rPr lang="en-IN" sz="2400" dirty="0"/>
              <a:t>        Conversely, let W be a nonempty subset of V such that  </a:t>
            </a:r>
          </a:p>
          <a:p>
            <a:pPr marL="0" indent="0">
              <a:buNone/>
            </a:pPr>
            <a:r>
              <a:rPr lang="en-IN" sz="2400" dirty="0"/>
              <a:t>                                 u , v </a:t>
            </a:r>
            <a:r>
              <a:rPr lang="el-GR" sz="2400" dirty="0"/>
              <a:t>ϵ</a:t>
            </a:r>
            <a:r>
              <a:rPr lang="en-US" sz="2400" dirty="0"/>
              <a:t> W</a:t>
            </a:r>
          </a:p>
          <a:p>
            <a:pPr marL="0" indent="0">
              <a:buNone/>
            </a:pPr>
            <a:r>
              <a:rPr lang="en-US" sz="2400" dirty="0"/>
              <a:t>                                 u + v </a:t>
            </a:r>
            <a:r>
              <a:rPr lang="el-GR" sz="2400" dirty="0"/>
              <a:t>ϵ</a:t>
            </a:r>
            <a:r>
              <a:rPr lang="en-US" sz="2400" dirty="0"/>
              <a:t> W and </a:t>
            </a:r>
          </a:p>
          <a:p>
            <a:pPr marL="0" indent="0">
              <a:buNone/>
            </a:pPr>
            <a:r>
              <a:rPr lang="en-US" sz="2400" dirty="0"/>
              <a:t>                                 u </a:t>
            </a:r>
            <a:r>
              <a:rPr lang="el-GR" sz="2400" dirty="0"/>
              <a:t>ϵ</a:t>
            </a:r>
            <a:r>
              <a:rPr lang="en-US" sz="2400" dirty="0"/>
              <a:t> W and  </a:t>
            </a:r>
            <a:r>
              <a:rPr lang="el-GR" sz="2400" dirty="0"/>
              <a:t>α</a:t>
            </a:r>
            <a:r>
              <a:rPr lang="en-US" sz="2400" dirty="0"/>
              <a:t> </a:t>
            </a:r>
            <a:r>
              <a:rPr lang="el-GR" sz="2400" dirty="0"/>
              <a:t>ϵ</a:t>
            </a:r>
            <a:r>
              <a:rPr lang="en-US" sz="2400" dirty="0"/>
              <a:t> F </a:t>
            </a:r>
          </a:p>
          <a:p>
            <a:pPr marL="0" indent="0">
              <a:buNone/>
            </a:pPr>
            <a:r>
              <a:rPr lang="en-US" sz="2400" dirty="0"/>
              <a:t>                                                   au </a:t>
            </a:r>
            <a:r>
              <a:rPr lang="el-GR" sz="2400" dirty="0"/>
              <a:t>ϵ</a:t>
            </a:r>
            <a:r>
              <a:rPr lang="en-US" sz="2400" dirty="0"/>
              <a:t> W</a:t>
            </a:r>
          </a:p>
        </p:txBody>
      </p:sp>
    </p:spTree>
    <p:extLst>
      <p:ext uri="{BB962C8B-B14F-4D97-AF65-F5344CB8AC3E}">
        <p14:creationId xmlns:p14="http://schemas.microsoft.com/office/powerpoint/2010/main" val="2823171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262</TotalTime>
  <Words>1087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Rockwell</vt:lpstr>
      <vt:lpstr>Times New Roman</vt:lpstr>
      <vt:lpstr>Damask</vt:lpstr>
      <vt:lpstr>PowerPoint Presentation</vt:lpstr>
      <vt:lpstr>VECTOR SPACES</vt:lpstr>
      <vt:lpstr>DEFINITION</vt:lpstr>
      <vt:lpstr> </vt:lpstr>
      <vt:lpstr>  </vt:lpstr>
      <vt:lpstr>PowerPoint Presentation</vt:lpstr>
      <vt:lpstr>PowerPoint Presentation</vt:lpstr>
      <vt:lpstr>SUBSPACES </vt:lpstr>
      <vt:lpstr> </vt:lpstr>
      <vt:lpstr> </vt:lpstr>
      <vt:lpstr> </vt:lpstr>
      <vt:lpstr>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ALGEBRA</dc:title>
  <dc:creator>LENOVO</dc:creator>
  <cp:lastModifiedBy>habeeb</cp:lastModifiedBy>
  <cp:revision>37</cp:revision>
  <dcterms:created xsi:type="dcterms:W3CDTF">2021-01-26T10:16:43Z</dcterms:created>
  <dcterms:modified xsi:type="dcterms:W3CDTF">2021-01-27T01:58:38Z</dcterms:modified>
</cp:coreProperties>
</file>