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5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792" r:id="rId1"/>
    <p:sldMasterId id="2147483793" r:id="rId2"/>
    <p:sldMasterId id="2147483794" r:id="rId3"/>
  </p:sldMasterIdLst>
  <p:notesMasterIdLst>
    <p:notesMasterId r:id="rId4"/>
  </p:notesMasterIdLst>
  <p:sldIdLst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411" r:id="rId26"/>
    <p:sldId id="412" r:id="rId27"/>
    <p:sldId id="413" r:id="rId28"/>
    <p:sldId id="414" r:id="rId29"/>
    <p:sldId id="415" r:id="rId30"/>
    <p:sldId id="416" r:id="rId31"/>
  </p:sldIdLst>
  <p:sldSz type="screen4x3" cy="6858000" cx="9144000"/>
  <p:notesSz cx="6858000" cy="9144000"/>
  <p:defaultTextStyle>
    <a:lvl1pPr algn="l" eaLnBrk="1" hangingPunct="1" indent="0" marL="0" rtl="0">
      <a:defRPr sz="1800">
        <a:solidFill>
          <a:srgbClr val="000000"/>
        </a:solidFill>
        <a:latin typeface="Arial" pitchFamily="34" charset="0"/>
        <a:ea typeface="Arial" pitchFamily="34" charset="0"/>
      </a:defRPr>
    </a:lvl1pPr>
    <a:lvl2pPr algn="l" eaLnBrk="1" hangingPunct="1" indent="0" marL="457200" rtl="0">
      <a:defRPr sz="1800">
        <a:solidFill>
          <a:srgbClr val="000000"/>
        </a:solidFill>
        <a:latin typeface="Arial" pitchFamily="34" charset="0"/>
        <a:ea typeface="Arial" pitchFamily="34" charset="0"/>
      </a:defRPr>
    </a:lvl2pPr>
    <a:lvl3pPr algn="l" eaLnBrk="1" hangingPunct="1" indent="0" marL="914400" rtl="0">
      <a:defRPr sz="1800">
        <a:solidFill>
          <a:srgbClr val="000000"/>
        </a:solidFill>
        <a:latin typeface="Arial" pitchFamily="34" charset="0"/>
        <a:ea typeface="Arial" pitchFamily="34" charset="0"/>
      </a:defRPr>
    </a:lvl3pPr>
    <a:lvl4pPr algn="l" eaLnBrk="1" hangingPunct="1" indent="0" marL="1371600" rtl="0">
      <a:defRPr sz="1800">
        <a:solidFill>
          <a:srgbClr val="000000"/>
        </a:solidFill>
        <a:latin typeface="Arial" pitchFamily="34" charset="0"/>
        <a:ea typeface="Arial" pitchFamily="34" charset="0"/>
      </a:defRPr>
    </a:lvl4pPr>
    <a:lvl5pPr algn="l" eaLnBrk="1" hangingPunct="1" indent="0" marL="1828800" rtl="0">
      <a:defRPr sz="1800">
        <a:solidFill>
          <a:srgbClr val="000000"/>
        </a:solidFill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0" snapVertSplitter="0" vertBarState="restored" horzBarState="maximized" preferSingleView="0">
    <p:restoredLeft sz="16000"/>
    <p:restoredTop sz="0"/>
  </p:normalViewPr>
  <p:slideViewPr>
    <p:cSldViewPr showGuides="0" snapToGrid="1" snapToObjects="0">
      <p:cViewPr varScale="0">
        <p:scale>
          <a:sx n="10" d="100"/>
          <a:sy n="10" d="100"/>
        </p:scale>
        <p:origin x="-102" y="-26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tableStyles" Target="tableStyles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5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6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altLang="en-US" lang="zh-CN"/>
          </a:p>
        </p:txBody>
      </p:sp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9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9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94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altLang="en-US" lang="zh-CN"/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9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7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98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0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80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0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0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80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0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0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10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7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1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1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1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altLang="en-US" lang="zh-CN"/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2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2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2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82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7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28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29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83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3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7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3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35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838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4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4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7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7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78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79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8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8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8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85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8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88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_rels/slideMaster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7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63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764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76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dt="0" ftr="0" sldNum="0"/>
  <p:txStyles>
    <p:titleStyle>
      <a:lvl1pPr algn="ctr" eaLnBrk="1" hangingPunct="1" rtl="0">
        <a:spcBef>
          <a:spcPct val="0"/>
        </a:spcBef>
        <a:buFontTx/>
        <a:buNone/>
        <a:defRPr sz="4400">
          <a:solidFill>
            <a:srgbClr val="000000"/>
          </a:solidFill>
          <a:latin typeface="Arial" pitchFamily="34" charset="0"/>
          <a:ea typeface="Arial" pitchFamily="34" charset="0"/>
        </a:defRPr>
      </a:lvl1pPr>
    </p:titleStyle>
    <p:bodyStyle>
      <a:lvl1pPr algn="l" eaLnBrk="1" hangingPunct="1" indent="-342900" marL="342900" rtl="0">
        <a:spcBef>
          <a:spcPct val="20000"/>
        </a:spcBef>
        <a:buFont typeface="Arial" pitchFamily="34" charset="0"/>
        <a:buChar char="•"/>
        <a:defRPr sz="3200">
          <a:solidFill>
            <a:srgbClr val="000000"/>
          </a:solidFill>
          <a:latin typeface="Arial" pitchFamily="34" charset="0"/>
          <a:ea typeface="Arial" pitchFamily="34" charset="0"/>
        </a:defRPr>
      </a:lvl1pPr>
      <a:lvl2pPr algn="l" eaLnBrk="1" hangingPunct="1" indent="-285750" marL="742950" rtl="0">
        <a:spcBef>
          <a:spcPct val="20000"/>
        </a:spcBef>
        <a:buFont typeface="Arial" pitchFamily="34" charset="0"/>
        <a:buChar char="–"/>
        <a:defRPr sz="2800">
          <a:solidFill>
            <a:srgbClr val="000000"/>
          </a:solidFill>
          <a:latin typeface="Arial" pitchFamily="34" charset="0"/>
          <a:ea typeface="Arial" pitchFamily="34" charset="0"/>
        </a:defRPr>
      </a:lvl2pPr>
      <a:lvl3pPr algn="l" eaLnBrk="1" hangingPunct="1" indent="-228600" marL="1143000" rtl="0">
        <a:spcBef>
          <a:spcPct val="20000"/>
        </a:spcBef>
        <a:buFont typeface="Arial" pitchFamily="34" charset="0"/>
        <a:buChar char="•"/>
        <a:defRPr sz="2400">
          <a:solidFill>
            <a:srgbClr val="000000"/>
          </a:solidFill>
          <a:latin typeface="Arial" pitchFamily="34" charset="0"/>
          <a:ea typeface="Arial" pitchFamily="34" charset="0"/>
        </a:defRPr>
      </a:lvl3pPr>
      <a:lvl4pPr algn="l" eaLnBrk="1" hangingPunct="1" indent="-228600" marL="1600200" rtl="0">
        <a:spcBef>
          <a:spcPct val="20000"/>
        </a:spcBef>
        <a:buFont typeface="Arial" pitchFamily="34" charset="0"/>
        <a:buChar char="–"/>
        <a:defRPr sz="2000">
          <a:solidFill>
            <a:srgbClr val="000000"/>
          </a:solidFill>
          <a:latin typeface="Arial" pitchFamily="34" charset="0"/>
          <a:ea typeface="Arial" pitchFamily="34" charset="0"/>
        </a:defRPr>
      </a:lvl4pPr>
      <a:lvl5pPr algn="l" eaLnBrk="1" hangingPunct="1" indent="-228600" marL="2057400" rtl="0">
        <a:spcBef>
          <a:spcPct val="20000"/>
        </a:spcBef>
        <a:buFont typeface="Arial" pitchFamily="34" charset="0"/>
        <a:buChar char="»"/>
        <a:defRPr sz="2000">
          <a:solidFill>
            <a:srgbClr val="000000"/>
          </a:solidFill>
          <a:latin typeface="Arial" pitchFamily="34" charset="0"/>
          <a:ea typeface="Arial" pitchFamily="34" charset="0"/>
        </a:defRPr>
      </a:lvl5pPr>
    </p:bodyStyle>
    <p:otherStyle>
      <a:lvl1pPr algn="l" eaLnBrk="1" hangingPunct="1" indent="0" marL="0" rtl="0">
        <a:defRPr sz="1800">
          <a:solidFill>
            <a:srgbClr val="000000"/>
          </a:solidFill>
          <a:latin typeface="Arial" pitchFamily="34" charset="0"/>
          <a:ea typeface="Arial" pitchFamily="34" charset="0"/>
        </a:defRPr>
      </a:lvl1pPr>
      <a:lvl2pPr algn="l" eaLnBrk="1" hangingPunct="1" indent="0" marL="457200" rtl="0">
        <a:defRPr sz="1800">
          <a:solidFill>
            <a:srgbClr val="000000"/>
          </a:solidFill>
          <a:latin typeface="Arial" pitchFamily="34" charset="0"/>
          <a:ea typeface="Arial" pitchFamily="34" charset="0"/>
        </a:defRPr>
      </a:lvl2pPr>
      <a:lvl3pPr algn="l" eaLnBrk="1" hangingPunct="1" indent="0" marL="914400" rtl="0">
        <a:defRPr sz="1800">
          <a:solidFill>
            <a:srgbClr val="000000"/>
          </a:solidFill>
          <a:latin typeface="Arial" pitchFamily="34" charset="0"/>
          <a:ea typeface="Arial" pitchFamily="34" charset="0"/>
        </a:defRPr>
      </a:lvl3pPr>
      <a:lvl4pPr algn="l" eaLnBrk="1" hangingPunct="1" indent="0" marL="1371600" rtl="0">
        <a:defRPr sz="1800">
          <a:solidFill>
            <a:srgbClr val="000000"/>
          </a:solidFill>
          <a:latin typeface="Arial" pitchFamily="34" charset="0"/>
          <a:ea typeface="Arial" pitchFamily="34" charset="0"/>
        </a:defRPr>
      </a:lvl4pPr>
      <a:lvl5pPr algn="l" eaLnBrk="1" hangingPunct="1" indent="0" marL="1828800" rtl="0">
        <a:defRPr sz="1800">
          <a:solidFill>
            <a:srgbClr val="000000"/>
          </a:solidFill>
          <a:latin typeface="Arial" pitchFamily="34" charset="0"/>
          <a:ea typeface="Arial" pitchFamily="34" charset="0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4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85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9" name=""/>
          <p:cNvSpPr/>
          <p:nvPr/>
        </p:nvSpPr>
        <p:spPr>
          <a:xfrm rot="0">
            <a:off x="381000" y="228600"/>
            <a:ext cx="8229600" cy="609600"/>
          </a:xfrm>
          <a:custGeom>
            <a:avLst/>
            <a:ahLst/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>
                <a:alpha val="100000"/>
              </a:schemeClr>
            </a:solidFill>
            <a:prstDash val="solid"/>
            <a:miter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u="none"/>
          </a:p>
        </p:txBody>
      </p:sp>
      <p:cxnSp>
        <p:nvCxnSpPr>
          <p:cNvPr id="3145729" name=""/>
          <p:cNvCxnSpPr>
            <a:cxnSpLocks/>
          </p:cNvCxnSpPr>
          <p:nvPr/>
        </p:nvCxnSpPr>
        <p:spPr>
          <a:xfrm rot="0">
            <a:off x="457200" y="6172200"/>
            <a:ext cx="8229600" cy="0"/>
          </a:xfrm>
          <a:prstGeom prst="line"/>
          <a:noFill/>
          <a:ln w="190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</p:spTree>
  </p:cSld>
  <p:clrMap accent1="accent1" accent2="accent2" accent3="accent3" accent4="accent4" accent5="accent5" accent6="accent6" bg1="lt1" bg2="dk2" tx1="dk1" tx2="lt2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20" r:id="rId8"/>
    <p:sldLayoutId id="2147483821" r:id="rId9"/>
    <p:sldLayoutId id="2147483822" r:id="rId10"/>
    <p:sldLayoutId id="2147483823" r:id="rId11"/>
  </p:sldLayoutIdLst>
  <p:hf dt="0" ftr="0" sldNum="0"/>
  <p:txStyles>
    <p:titleStyle>
      <a:lvl1pPr algn="l" eaLnBrk="1" fontAlgn="base" hangingPunct="1" indent="0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200" i="0" u="none">
          <a:solidFill>
            <a:srgbClr val="006633"/>
          </a:solidFill>
          <a:latin typeface="Garamond" pitchFamily="18" charset="0"/>
        </a:defRPr>
      </a:lvl1pPr>
    </p:titleStyle>
    <p:bodyStyle>
      <a:lvl1pPr algn="l" eaLnBrk="1" fontAlgn="base" hangingPunct="1" indent="-342900" marL="342900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0" charset="2"/>
        <a:buChar char="n"/>
        <a:defRPr baseline="0" b="0" sz="3000" i="0" u="none">
          <a:solidFill>
            <a:srgbClr val="000000"/>
          </a:solidFill>
          <a:latin typeface="Arial" pitchFamily="34" charset="0"/>
        </a:defRPr>
      </a:lvl1pPr>
      <a:lvl2pPr algn="l" eaLnBrk="1" fontAlgn="base" hangingPunct="1" indent="-325438" marL="669925" rtl="0">
        <a:lnSpc>
          <a:spcPct val="100000"/>
        </a:lnSpc>
        <a:spcBef>
          <a:spcPct val="20000"/>
        </a:spcBef>
        <a:spcAft>
          <a:spcPct val="0"/>
        </a:spcAft>
        <a:buClr>
          <a:srgbClr val="3B812F"/>
        </a:buClr>
        <a:buSzPct val="60000"/>
        <a:buFont typeface="Wingdings" pitchFamily="0" charset="2"/>
        <a:buChar char="q"/>
        <a:defRPr baseline="0" b="0" sz="2600" i="0" u="none">
          <a:solidFill>
            <a:srgbClr val="000000"/>
          </a:solidFill>
          <a:latin typeface="Arial" pitchFamily="34" charset="0"/>
        </a:defRPr>
      </a:lvl2pPr>
      <a:lvl3pPr algn="l" eaLnBrk="1" fontAlgn="base" hangingPunct="1" indent="-350838" marL="1022350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0" charset="2"/>
        <a:buChar char="n"/>
        <a:defRPr baseline="0" b="0" sz="2200" i="0" u="none">
          <a:solidFill>
            <a:srgbClr val="000000"/>
          </a:solidFill>
          <a:latin typeface="Arial" pitchFamily="34" charset="0"/>
        </a:defRPr>
      </a:lvl3pPr>
      <a:lvl4pPr algn="l" eaLnBrk="1" fontAlgn="base" hangingPunct="1" indent="-314325" marL="1339850" rtl="0">
        <a:lnSpc>
          <a:spcPct val="100000"/>
        </a:lnSpc>
        <a:spcBef>
          <a:spcPct val="20000"/>
        </a:spcBef>
        <a:spcAft>
          <a:spcPct val="0"/>
        </a:spcAft>
        <a:buClr>
          <a:srgbClr val="3B812F"/>
        </a:buClr>
        <a:buSzPct val="70000"/>
        <a:buFont typeface="Wingdings" pitchFamily="0" charset="2"/>
        <a:buChar char="q"/>
        <a:defRPr baseline="0" b="0" sz="2000" i="0" u="none">
          <a:solidFill>
            <a:srgbClr val="000000"/>
          </a:solidFill>
          <a:latin typeface="Arial" pitchFamily="34" charset="0"/>
        </a:defRPr>
      </a:lvl4pPr>
      <a:lvl5pPr algn="l" eaLnBrk="1" fontAlgn="base" hangingPunct="1" indent="-339725" marL="1679575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0" charset="2"/>
        <a:buChar char="§"/>
        <a:defRPr baseline="0" b="0" sz="2000" i="0" u="none">
          <a:solidFill>
            <a:srgbClr val="000000"/>
          </a:solidFill>
          <a:latin typeface="Arial" pitchFamily="34" charset="0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/>
        </p:nvSpPr>
        <p:spPr>
          <a:xfrm rot="0">
            <a:off x="609600" y="1219200"/>
            <a:ext cx="7924800" cy="914400"/>
          </a:xfrm>
          <a:custGeom>
            <a:avLst/>
            <a:ahLst/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>
                <a:alpha val="100000"/>
              </a:schemeClr>
            </a:solidFill>
            <a:prstDash val="solid"/>
            <a:miter/>
          </a:ln>
        </p:spPr>
      </p:sp>
      <p:cxnSp>
        <p:nvCxnSpPr>
          <p:cNvPr id="3145728" name=""/>
          <p:cNvCxnSpPr>
            <a:cxnSpLocks/>
          </p:cNvCxnSpPr>
          <p:nvPr/>
        </p:nvCxnSpPr>
        <p:spPr>
          <a:xfrm rot="0">
            <a:off x="1981200" y="3962400"/>
            <a:ext cx="6511925" cy="0"/>
          </a:xfrm>
          <a:prstGeom prst="line"/>
          <a:noFill/>
          <a:ln w="190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577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78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24" r:id="rId8"/>
    <p:sldLayoutId id="2147483825" r:id="rId9"/>
    <p:sldLayoutId id="2147483826" r:id="rId10"/>
    <p:sldLayoutId id="2147483827" r:id="rId11"/>
  </p:sldLayoutIdLst>
  <p:hf dt="0" ftr="0" sldNum="0"/>
  <p:txStyles>
    <p:titleStyle>
      <a:lvl1pPr algn="l" eaLnBrk="1" fontAlgn="base" hangingPunct="1" indent="0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200" i="0" u="none">
          <a:solidFill>
            <a:srgbClr val="006633"/>
          </a:solidFill>
          <a:latin typeface="Garamond" pitchFamily="18" charset="0"/>
        </a:defRPr>
      </a:lvl1pPr>
    </p:titleStyle>
    <p:bodyStyle>
      <a:lvl1pPr algn="l" eaLnBrk="1" fontAlgn="base" hangingPunct="1" indent="-342900" marL="342900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0" charset="2"/>
        <a:buChar char="n"/>
        <a:defRPr baseline="0" b="0" sz="3000" i="0" u="none">
          <a:solidFill>
            <a:srgbClr val="000000"/>
          </a:solidFill>
          <a:latin typeface="Arial" pitchFamily="34" charset="0"/>
        </a:defRPr>
      </a:lvl1pPr>
      <a:lvl2pPr algn="l" eaLnBrk="1" fontAlgn="base" hangingPunct="1" indent="-325438" marL="669925" rtl="0">
        <a:lnSpc>
          <a:spcPct val="100000"/>
        </a:lnSpc>
        <a:spcBef>
          <a:spcPct val="20000"/>
        </a:spcBef>
        <a:spcAft>
          <a:spcPct val="0"/>
        </a:spcAft>
        <a:buClr>
          <a:srgbClr val="3B812F"/>
        </a:buClr>
        <a:buSzPct val="60000"/>
        <a:buFont typeface="Wingdings" pitchFamily="0" charset="2"/>
        <a:buChar char="q"/>
        <a:defRPr baseline="0" b="0" sz="2600" i="0" u="none">
          <a:solidFill>
            <a:srgbClr val="000000"/>
          </a:solidFill>
          <a:latin typeface="Arial" pitchFamily="34" charset="0"/>
        </a:defRPr>
      </a:lvl2pPr>
      <a:lvl3pPr algn="l" eaLnBrk="1" fontAlgn="base" hangingPunct="1" indent="-350838" marL="1022350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0" charset="2"/>
        <a:buChar char="n"/>
        <a:defRPr baseline="0" b="0" sz="2200" i="0" u="none">
          <a:solidFill>
            <a:srgbClr val="000000"/>
          </a:solidFill>
          <a:latin typeface="Arial" pitchFamily="34" charset="0"/>
        </a:defRPr>
      </a:lvl3pPr>
      <a:lvl4pPr algn="l" eaLnBrk="1" fontAlgn="base" hangingPunct="1" indent="-314325" marL="1339850" rtl="0">
        <a:lnSpc>
          <a:spcPct val="100000"/>
        </a:lnSpc>
        <a:spcBef>
          <a:spcPct val="20000"/>
        </a:spcBef>
        <a:spcAft>
          <a:spcPct val="0"/>
        </a:spcAft>
        <a:buClr>
          <a:srgbClr val="3B812F"/>
        </a:buClr>
        <a:buSzPct val="70000"/>
        <a:buFont typeface="Wingdings" pitchFamily="0" charset="2"/>
        <a:buChar char="q"/>
        <a:defRPr baseline="0" b="0" sz="2000" i="0" u="none">
          <a:solidFill>
            <a:srgbClr val="000000"/>
          </a:solidFill>
          <a:latin typeface="Arial" pitchFamily="34" charset="0"/>
        </a:defRPr>
      </a:lvl4pPr>
      <a:lvl5pPr algn="l" eaLnBrk="1" fontAlgn="base" hangingPunct="1" indent="-339725" marL="1679575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0" charset="2"/>
        <a:buChar char="§"/>
        <a:defRPr baseline="0" b="0" sz="2000" i="0" u="none">
          <a:solidFill>
            <a:srgbClr val="000000"/>
          </a:solidFill>
          <a:latin typeface="Arial" pitchFamily="34" charset="0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Relationship Id="rId4" Type="http://schemas.openxmlformats.org/officeDocument/2006/relationships/slideLayout" Target="../slideLayouts/slideLayout18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slideLayout" Target="../slideLayouts/slideLayout18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Relationship Id="rId4" Type="http://schemas.openxmlformats.org/officeDocument/2006/relationships/slideLayout" Target="../slideLayouts/slideLayout18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slideLayout" Target="../slideLayouts/slideLayout18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Relationship Id="rId3" Type="http://schemas.openxmlformats.org/officeDocument/2006/relationships/slideLayout" Target="../slideLayouts/slideLayout18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Relationship Id="rId3" Type="http://schemas.openxmlformats.org/officeDocument/2006/relationships/slideLayout" Target="../slideLayouts/slideLayout18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emf"/><Relationship Id="rId2" Type="http://schemas.openxmlformats.org/officeDocument/2006/relationships/image" Target="../media/image18.emf"/><Relationship Id="rId3" Type="http://schemas.openxmlformats.org/officeDocument/2006/relationships/slideLayout" Target="../slideLayouts/slideLayout18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slideLayout" Target="../slideLayouts/slideLayout18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4" Type="http://schemas.openxmlformats.org/officeDocument/2006/relationships/slideLayout" Target="../slideLayouts/slideLayout18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2" name=""/>
          <p:cNvSpPr/>
          <p:nvPr>
            <p:ph type="ctrTitle" sz="full" idx="4294967295"/>
          </p:nvPr>
        </p:nvSpPr>
        <p:spPr>
          <a:xfrm rot="0">
            <a:off x="914400" y="1524000"/>
            <a:ext cx="7623175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>
              <a:defRPr sz="4200"/>
            </a:lvl1pPr>
          </a:lstStyle>
          <a:p>
            <a:pPr algn="l" eaLnBrk="1" fontAlgn="base" hangingPunct="1" indent="0" lvl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sz="5000" lang="en-US" u="none">
                <a:solidFill>
                  <a:srgbClr val="006633"/>
                </a:solidFill>
                <a:latin typeface="Garamond" pitchFamily="18" charset="0"/>
                <a:ea typeface="Arial" pitchFamily="34" charset="0"/>
                <a:sym typeface="Wingdings" pitchFamily="0" charset="2"/>
              </a:rPr>
              <a:t>LAPLACE TRANSFORMS</a:t>
            </a:r>
          </a:p>
        </p:txBody>
      </p:sp>
      <p:sp>
        <p:nvSpPr>
          <p:cNvPr id="1048583" name=""/>
          <p:cNvSpPr/>
          <p:nvPr>
            <p:ph type="subTitle" sz="full" idx="4294967295"/>
          </p:nvPr>
        </p:nvSpPr>
        <p:spPr>
          <a:xfrm rot="0">
            <a:off x="1981200" y="3962400"/>
            <a:ext cx="65532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FontTx/>
              <a:buNone/>
              <a:defRPr sz="3000">
                <a:solidFill>
                  <a:srgbClr val="000000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LAPLACE APPLICATIONS</a:t>
            </a:r>
          </a:p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Presented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by</a:t>
            </a:r>
            <a:endParaRPr altLang="en-US" lang="zh-CN"/>
          </a:p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D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r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.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.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M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o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h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m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d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B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h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r</a:t>
            </a:r>
            <a:endParaRPr altLang="en-US" lang="zh-CN"/>
          </a:p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i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t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ant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professor</a:t>
            </a:r>
            <a:endParaRPr altLang="en-US" lang="zh-CN"/>
          </a:p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D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p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rtment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o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f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Mathematics</a:t>
            </a:r>
            <a:endParaRPr altLang="en-US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1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Definition</a:t>
            </a:r>
          </a:p>
        </p:txBody>
      </p:sp>
      <p:sp>
        <p:nvSpPr>
          <p:cNvPr id="1048642" name=""/>
          <p:cNvSpPr/>
          <p:nvPr>
            <p:ph type="body" sz="full" idx="4294967295"/>
          </p:nvPr>
        </p:nvSpPr>
        <p:spPr>
          <a:xfrm rot="0">
            <a:off x="381000" y="990600"/>
            <a:ext cx="8458200" cy="4876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The response of the system to a sinusoidal signal.  The output of the system at each frequency is the result of driving the system with a sinusoid of unit amplitude at that frequency.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The frequency response has both amplitude and phase</a:t>
            </a:r>
          </a:p>
        </p:txBody>
      </p:sp>
      <p:sp>
        <p:nvSpPr>
          <p:cNvPr id="1048643" name=""/>
          <p:cNvSpPr/>
          <p:nvPr/>
        </p:nvSpPr>
        <p:spPr>
          <a:xfrm rot="0">
            <a:off x="3505200" y="6248400"/>
            <a:ext cx="21894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7. Frequency response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4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Process</a:t>
            </a:r>
          </a:p>
        </p:txBody>
      </p:sp>
      <p:sp>
        <p:nvSpPr>
          <p:cNvPr id="1048645" name=""/>
          <p:cNvSpPr/>
          <p:nvPr>
            <p:ph type="body" sz="full" idx="4294967295"/>
          </p:nvPr>
        </p:nvSpPr>
        <p:spPr>
          <a:xfrm rot="0">
            <a:off x="609600" y="7620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The frequency response is computed by replacing s with j </a:t>
            </a:r>
            <a:r>
              <a:rPr altLang="en-US" lang="en-US">
                <a:sym typeface="Symbol" pitchFamily="18" charset="2"/>
              </a:rPr>
              <a:t> in the transfer function </a:t>
            </a:r>
          </a:p>
        </p:txBody>
      </p:sp>
      <p:sp>
        <p:nvSpPr>
          <p:cNvPr id="1048646" name=""/>
          <p:cNvSpPr/>
          <p:nvPr/>
        </p:nvSpPr>
        <p:spPr>
          <a:xfrm rot="0">
            <a:off x="1676400" y="2238375"/>
            <a:ext cx="12877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f(t) = e </a:t>
            </a:r>
            <a:r>
              <a:rPr altLang="en-US" baseline="30000" b="1" sz="2400" lang="en-US" u="none"/>
              <a:t>-t</a:t>
            </a:r>
          </a:p>
        </p:txBody>
      </p:sp>
      <p:sp>
        <p:nvSpPr>
          <p:cNvPr id="1048647" name=""/>
          <p:cNvSpPr/>
          <p:nvPr/>
        </p:nvSpPr>
        <p:spPr>
          <a:xfrm rot="0">
            <a:off x="1660525" y="3011487"/>
            <a:ext cx="20116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F(s) = 1/(s+1)</a:t>
            </a:r>
          </a:p>
        </p:txBody>
      </p:sp>
      <p:sp>
        <p:nvSpPr>
          <p:cNvPr id="1048648" name=""/>
          <p:cNvSpPr/>
          <p:nvPr/>
        </p:nvSpPr>
        <p:spPr>
          <a:xfrm rot="0">
            <a:off x="1905000" y="4271962"/>
            <a:ext cx="268287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 </a:t>
            </a:r>
          </a:p>
        </p:txBody>
      </p:sp>
      <p:sp>
        <p:nvSpPr>
          <p:cNvPr id="1048649" name=""/>
          <p:cNvSpPr/>
          <p:nvPr/>
        </p:nvSpPr>
        <p:spPr>
          <a:xfrm rot="0">
            <a:off x="1066800" y="1752600"/>
            <a:ext cx="13512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Example</a:t>
            </a:r>
          </a:p>
        </p:txBody>
      </p:sp>
      <p:sp>
        <p:nvSpPr>
          <p:cNvPr id="1048650" name=""/>
          <p:cNvSpPr/>
          <p:nvPr/>
        </p:nvSpPr>
        <p:spPr>
          <a:xfrm rot="0">
            <a:off x="1676400" y="3733800"/>
            <a:ext cx="5542281" cy="25806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F(j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  <a:r>
              <a:rPr altLang="en-US" baseline="0" b="1" sz="2400" lang="en-US" u="none"/>
              <a:t>) = 1/(j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  <a:r>
              <a:rPr altLang="en-US" baseline="0" b="1" sz="2400" lang="en-US" u="none"/>
              <a:t> +1)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Magnitude = 1/SQRT(1 +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  <a:r>
              <a:rPr altLang="en-US" baseline="30000" b="1" sz="2400" lang="en-US" u="none">
                <a:sym typeface="Symbol" pitchFamily="18" charset="2"/>
              </a:rPr>
              <a:t>2</a:t>
            </a:r>
            <a:r>
              <a:rPr altLang="en-US" baseline="0" b="1" sz="2400" lang="en-US" u="none">
                <a:sym typeface="Symbol" pitchFamily="18" charset="2"/>
              </a:rPr>
              <a:t>)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>
              <a:sym typeface="Symbol" pitchFamily="18" charset="2"/>
            </a:endParaRP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>
                <a:sym typeface="Symbol" pitchFamily="18" charset="2"/>
              </a:rPr>
              <a:t>Magnitude in dB = 20 log</a:t>
            </a:r>
            <a:r>
              <a:rPr altLang="en-US" baseline="-25000" b="1" sz="2400" lang="en-US" u="none">
                <a:sym typeface="Symbol" pitchFamily="18" charset="2"/>
              </a:rPr>
              <a:t>10</a:t>
            </a:r>
            <a:r>
              <a:rPr altLang="en-US" baseline="0" b="1" sz="2400" lang="en-US" u="none">
                <a:sym typeface="Symbol" pitchFamily="18" charset="2"/>
              </a:rPr>
              <a:t> (magnitude)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>
              <a:sym typeface="Symbol" pitchFamily="18" charset="2"/>
            </a:endParaRP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>
                <a:sym typeface="Symbol" pitchFamily="18" charset="2"/>
              </a:rPr>
              <a:t>Phase = argument = ATAN2(- , 1)</a:t>
            </a:r>
          </a:p>
        </p:txBody>
      </p:sp>
      <p:cxnSp>
        <p:nvCxnSpPr>
          <p:cNvPr id="3145736" name=""/>
          <p:cNvCxnSpPr>
            <a:cxnSpLocks/>
          </p:cNvCxnSpPr>
          <p:nvPr/>
        </p:nvCxnSpPr>
        <p:spPr>
          <a:xfrm rot="0" flipH="1">
            <a:off x="5715000" y="2667000"/>
            <a:ext cx="0" cy="137160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37" name=""/>
          <p:cNvCxnSpPr>
            <a:cxnSpLocks/>
          </p:cNvCxnSpPr>
          <p:nvPr/>
        </p:nvCxnSpPr>
        <p:spPr>
          <a:xfrm rot="0">
            <a:off x="5486400" y="3200400"/>
            <a:ext cx="1295400" cy="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38" name=""/>
          <p:cNvCxnSpPr>
            <a:cxnSpLocks/>
          </p:cNvCxnSpPr>
          <p:nvPr/>
        </p:nvCxnSpPr>
        <p:spPr>
          <a:xfrm rot="0">
            <a:off x="6781800" y="3200400"/>
            <a:ext cx="838200" cy="76200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39" name=""/>
          <p:cNvCxnSpPr>
            <a:cxnSpLocks/>
          </p:cNvCxnSpPr>
          <p:nvPr/>
        </p:nvCxnSpPr>
        <p:spPr>
          <a:xfrm rot="0">
            <a:off x="6781800" y="3200400"/>
            <a:ext cx="9906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51" name=""/>
          <p:cNvSpPr/>
          <p:nvPr/>
        </p:nvSpPr>
        <p:spPr>
          <a:xfrm rot="0">
            <a:off x="4800600" y="2286000"/>
            <a:ext cx="2024381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magnitude in dB</a:t>
            </a:r>
          </a:p>
        </p:txBody>
      </p:sp>
      <p:sp>
        <p:nvSpPr>
          <p:cNvPr id="1048652" name=""/>
          <p:cNvSpPr/>
          <p:nvPr/>
        </p:nvSpPr>
        <p:spPr>
          <a:xfrm rot="0">
            <a:off x="7832725" y="2930525"/>
            <a:ext cx="3937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</a:t>
            </a:r>
          </a:p>
        </p:txBody>
      </p:sp>
      <p:sp>
        <p:nvSpPr>
          <p:cNvPr id="1048653" name=""/>
          <p:cNvSpPr/>
          <p:nvPr/>
        </p:nvSpPr>
        <p:spPr>
          <a:xfrm rot="0">
            <a:off x="3505200" y="6248400"/>
            <a:ext cx="21894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7. Frequency response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4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Graphical methods</a:t>
            </a:r>
          </a:p>
        </p:txBody>
      </p:sp>
      <p:sp>
        <p:nvSpPr>
          <p:cNvPr id="1048655" name=""/>
          <p:cNvSpPr/>
          <p:nvPr>
            <p:ph type="body" sz="full" idx="4294967295"/>
          </p:nvPr>
        </p:nvSpPr>
        <p:spPr>
          <a:xfrm rot="0">
            <a:off x="762000" y="914400"/>
            <a:ext cx="7772400" cy="1524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Frequency response is a graphical method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Polar plot  -- difficult to construct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Corner plot -- easy to construct</a:t>
            </a:r>
          </a:p>
        </p:txBody>
      </p:sp>
      <p:sp>
        <p:nvSpPr>
          <p:cNvPr id="1048656" name=""/>
          <p:cNvSpPr/>
          <p:nvPr/>
        </p:nvSpPr>
        <p:spPr>
          <a:xfrm rot="0">
            <a:off x="3505200" y="6248400"/>
            <a:ext cx="21894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7. Frequency response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7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Constant K</a:t>
            </a:r>
          </a:p>
        </p:txBody>
      </p:sp>
      <p:cxnSp>
        <p:nvCxnSpPr>
          <p:cNvPr id="3145740" name=""/>
          <p:cNvCxnSpPr>
            <a:cxnSpLocks/>
          </p:cNvCxnSpPr>
          <p:nvPr/>
        </p:nvCxnSpPr>
        <p:spPr>
          <a:xfrm rot="0" flipH="1">
            <a:off x="15398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41" name=""/>
          <p:cNvCxnSpPr>
            <a:cxnSpLocks/>
          </p:cNvCxnSpPr>
          <p:nvPr/>
        </p:nvCxnSpPr>
        <p:spPr>
          <a:xfrm rot="0">
            <a:off x="1539875" y="48656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42" name=""/>
          <p:cNvCxnSpPr>
            <a:cxnSpLocks/>
          </p:cNvCxnSpPr>
          <p:nvPr/>
        </p:nvCxnSpPr>
        <p:spPr>
          <a:xfrm rot="0">
            <a:off x="1539875" y="45608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43" name=""/>
          <p:cNvCxnSpPr>
            <a:cxnSpLocks/>
          </p:cNvCxnSpPr>
          <p:nvPr/>
        </p:nvCxnSpPr>
        <p:spPr>
          <a:xfrm rot="0">
            <a:off x="1539875" y="42560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44" name=""/>
          <p:cNvCxnSpPr>
            <a:cxnSpLocks/>
          </p:cNvCxnSpPr>
          <p:nvPr/>
        </p:nvCxnSpPr>
        <p:spPr>
          <a:xfrm rot="0">
            <a:off x="1539875" y="39512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45" name=""/>
          <p:cNvCxnSpPr>
            <a:cxnSpLocks/>
          </p:cNvCxnSpPr>
          <p:nvPr/>
        </p:nvCxnSpPr>
        <p:spPr>
          <a:xfrm rot="0">
            <a:off x="1539875" y="36464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46" name=""/>
          <p:cNvCxnSpPr>
            <a:cxnSpLocks/>
          </p:cNvCxnSpPr>
          <p:nvPr/>
        </p:nvCxnSpPr>
        <p:spPr>
          <a:xfrm rot="0">
            <a:off x="1539875" y="30368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47" name=""/>
          <p:cNvCxnSpPr>
            <a:cxnSpLocks/>
          </p:cNvCxnSpPr>
          <p:nvPr/>
        </p:nvCxnSpPr>
        <p:spPr>
          <a:xfrm rot="0">
            <a:off x="1539875" y="27320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48" name=""/>
          <p:cNvCxnSpPr>
            <a:cxnSpLocks/>
          </p:cNvCxnSpPr>
          <p:nvPr/>
        </p:nvCxnSpPr>
        <p:spPr>
          <a:xfrm rot="0">
            <a:off x="1539875" y="24272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49" name=""/>
          <p:cNvCxnSpPr>
            <a:cxnSpLocks/>
          </p:cNvCxnSpPr>
          <p:nvPr/>
        </p:nvCxnSpPr>
        <p:spPr>
          <a:xfrm rot="0">
            <a:off x="1539875" y="21224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50" name=""/>
          <p:cNvCxnSpPr>
            <a:cxnSpLocks/>
          </p:cNvCxnSpPr>
          <p:nvPr/>
        </p:nvCxnSpPr>
        <p:spPr>
          <a:xfrm rot="0">
            <a:off x="1539875" y="18176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51" name=""/>
          <p:cNvCxnSpPr>
            <a:cxnSpLocks/>
          </p:cNvCxnSpPr>
          <p:nvPr/>
        </p:nvCxnSpPr>
        <p:spPr>
          <a:xfrm rot="0">
            <a:off x="1539875" y="15128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52" name=""/>
          <p:cNvCxnSpPr>
            <a:cxnSpLocks/>
          </p:cNvCxnSpPr>
          <p:nvPr/>
        </p:nvCxnSpPr>
        <p:spPr>
          <a:xfrm rot="0">
            <a:off x="1539875" y="12080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53" name=""/>
          <p:cNvCxnSpPr>
            <a:cxnSpLocks/>
          </p:cNvCxnSpPr>
          <p:nvPr/>
        </p:nvCxnSpPr>
        <p:spPr>
          <a:xfrm rot="0">
            <a:off x="1539875" y="51704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54" name=""/>
          <p:cNvCxnSpPr>
            <a:cxnSpLocks/>
          </p:cNvCxnSpPr>
          <p:nvPr/>
        </p:nvCxnSpPr>
        <p:spPr>
          <a:xfrm rot="0" flipH="1">
            <a:off x="83978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55" name=""/>
          <p:cNvCxnSpPr>
            <a:cxnSpLocks/>
          </p:cNvCxnSpPr>
          <p:nvPr/>
        </p:nvCxnSpPr>
        <p:spPr>
          <a:xfrm rot="0" flipH="1">
            <a:off x="61118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56" name=""/>
          <p:cNvCxnSpPr>
            <a:cxnSpLocks/>
          </p:cNvCxnSpPr>
          <p:nvPr/>
        </p:nvCxnSpPr>
        <p:spPr>
          <a:xfrm rot="0" flipH="1">
            <a:off x="38258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58" name=""/>
          <p:cNvSpPr/>
          <p:nvPr/>
        </p:nvSpPr>
        <p:spPr>
          <a:xfrm rot="0">
            <a:off x="701675" y="3417887"/>
            <a:ext cx="8572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+180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59" name=""/>
          <p:cNvSpPr/>
          <p:nvPr/>
        </p:nvSpPr>
        <p:spPr>
          <a:xfrm rot="0">
            <a:off x="854075" y="3722687"/>
            <a:ext cx="7159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+90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60" name=""/>
          <p:cNvSpPr/>
          <p:nvPr/>
        </p:nvSpPr>
        <p:spPr>
          <a:xfrm rot="0">
            <a:off x="1158875" y="4027487"/>
            <a:ext cx="4270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61" name=""/>
          <p:cNvSpPr/>
          <p:nvPr/>
        </p:nvSpPr>
        <p:spPr>
          <a:xfrm rot="0">
            <a:off x="777875" y="4941887"/>
            <a:ext cx="7937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-270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62" name=""/>
          <p:cNvSpPr/>
          <p:nvPr/>
        </p:nvSpPr>
        <p:spPr>
          <a:xfrm rot="0">
            <a:off x="777875" y="4637087"/>
            <a:ext cx="7937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-180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63" name=""/>
          <p:cNvSpPr/>
          <p:nvPr/>
        </p:nvSpPr>
        <p:spPr>
          <a:xfrm rot="0">
            <a:off x="930275" y="4332287"/>
            <a:ext cx="6524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-90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64" name=""/>
          <p:cNvSpPr/>
          <p:nvPr/>
        </p:nvSpPr>
        <p:spPr>
          <a:xfrm rot="0">
            <a:off x="701675" y="979487"/>
            <a:ext cx="8178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60 dB</a:t>
            </a:r>
          </a:p>
        </p:txBody>
      </p:sp>
      <p:sp>
        <p:nvSpPr>
          <p:cNvPr id="1048665" name=""/>
          <p:cNvSpPr/>
          <p:nvPr/>
        </p:nvSpPr>
        <p:spPr>
          <a:xfrm rot="0">
            <a:off x="701675" y="1284287"/>
            <a:ext cx="817880" cy="3962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40 dB</a:t>
            </a:r>
          </a:p>
        </p:txBody>
      </p:sp>
      <p:sp>
        <p:nvSpPr>
          <p:cNvPr id="1048666" name=""/>
          <p:cNvSpPr/>
          <p:nvPr/>
        </p:nvSpPr>
        <p:spPr>
          <a:xfrm rot="0">
            <a:off x="701675" y="1589087"/>
            <a:ext cx="817880" cy="3962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20 dB</a:t>
            </a:r>
          </a:p>
        </p:txBody>
      </p:sp>
      <p:sp>
        <p:nvSpPr>
          <p:cNvPr id="1048667" name=""/>
          <p:cNvSpPr/>
          <p:nvPr/>
        </p:nvSpPr>
        <p:spPr>
          <a:xfrm rot="0">
            <a:off x="701675" y="1893887"/>
            <a:ext cx="8051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  0 dB</a:t>
            </a:r>
          </a:p>
        </p:txBody>
      </p:sp>
      <p:sp>
        <p:nvSpPr>
          <p:cNvPr id="1048668" name=""/>
          <p:cNvSpPr/>
          <p:nvPr/>
        </p:nvSpPr>
        <p:spPr>
          <a:xfrm rot="0">
            <a:off x="625475" y="21986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-20 dB</a:t>
            </a:r>
          </a:p>
        </p:txBody>
      </p:sp>
      <p:sp>
        <p:nvSpPr>
          <p:cNvPr id="1048669" name=""/>
          <p:cNvSpPr/>
          <p:nvPr/>
        </p:nvSpPr>
        <p:spPr>
          <a:xfrm rot="0">
            <a:off x="625475" y="25034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-40 dB</a:t>
            </a:r>
          </a:p>
        </p:txBody>
      </p:sp>
      <p:sp>
        <p:nvSpPr>
          <p:cNvPr id="1048670" name=""/>
          <p:cNvSpPr/>
          <p:nvPr/>
        </p:nvSpPr>
        <p:spPr>
          <a:xfrm rot="0">
            <a:off x="625475" y="28082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-60 dB</a:t>
            </a:r>
          </a:p>
        </p:txBody>
      </p:sp>
      <p:cxnSp>
        <p:nvCxnSpPr>
          <p:cNvPr id="3145757" name=""/>
          <p:cNvCxnSpPr>
            <a:cxnSpLocks/>
          </p:cNvCxnSpPr>
          <p:nvPr/>
        </p:nvCxnSpPr>
        <p:spPr>
          <a:xfrm rot="0" flipH="1" flipV="1">
            <a:off x="38258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58" name=""/>
          <p:cNvCxnSpPr>
            <a:cxnSpLocks/>
          </p:cNvCxnSpPr>
          <p:nvPr/>
        </p:nvCxnSpPr>
        <p:spPr>
          <a:xfrm rot="0" flipH="1">
            <a:off x="61118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59" name=""/>
          <p:cNvCxnSpPr>
            <a:cxnSpLocks/>
          </p:cNvCxnSpPr>
          <p:nvPr/>
        </p:nvCxnSpPr>
        <p:spPr>
          <a:xfrm rot="0" flipH="1">
            <a:off x="15398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60" name=""/>
          <p:cNvCxnSpPr>
            <a:cxnSpLocks/>
          </p:cNvCxnSpPr>
          <p:nvPr/>
        </p:nvCxnSpPr>
        <p:spPr>
          <a:xfrm rot="0" flipH="1">
            <a:off x="83978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71" name=""/>
          <p:cNvSpPr/>
          <p:nvPr/>
        </p:nvSpPr>
        <p:spPr>
          <a:xfrm rot="0">
            <a:off x="4343400" y="838200"/>
            <a:ext cx="1402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magnitude</a:t>
            </a:r>
          </a:p>
        </p:txBody>
      </p:sp>
      <p:sp>
        <p:nvSpPr>
          <p:cNvPr id="1048672" name=""/>
          <p:cNvSpPr/>
          <p:nvPr/>
        </p:nvSpPr>
        <p:spPr>
          <a:xfrm rot="0">
            <a:off x="4664075" y="3265487"/>
            <a:ext cx="8686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phase</a:t>
            </a:r>
          </a:p>
        </p:txBody>
      </p:sp>
      <p:sp>
        <p:nvSpPr>
          <p:cNvPr id="1048673" name=""/>
          <p:cNvSpPr/>
          <p:nvPr/>
        </p:nvSpPr>
        <p:spPr>
          <a:xfrm rot="0">
            <a:off x="1371600" y="5257800"/>
            <a:ext cx="6761481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0.1                            1                              10                           100</a:t>
            </a:r>
          </a:p>
        </p:txBody>
      </p:sp>
      <p:sp>
        <p:nvSpPr>
          <p:cNvPr id="1048674" name=""/>
          <p:cNvSpPr/>
          <p:nvPr/>
        </p:nvSpPr>
        <p:spPr>
          <a:xfrm rot="0">
            <a:off x="3978275" y="5475287"/>
            <a:ext cx="2164080" cy="459739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, radians/sec</a:t>
            </a:r>
          </a:p>
        </p:txBody>
      </p:sp>
      <p:cxnSp>
        <p:nvCxnSpPr>
          <p:cNvPr id="3145761" name=""/>
          <p:cNvCxnSpPr>
            <a:cxnSpLocks/>
          </p:cNvCxnSpPr>
          <p:nvPr/>
        </p:nvCxnSpPr>
        <p:spPr>
          <a:xfrm rot="0">
            <a:off x="1524000" y="1676400"/>
            <a:ext cx="6858000" cy="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75" name=""/>
          <p:cNvSpPr/>
          <p:nvPr/>
        </p:nvSpPr>
        <p:spPr>
          <a:xfrm rot="0">
            <a:off x="2346325" y="6030912"/>
            <a:ext cx="1841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baseline="0" b="1" sz="2000" u="none"/>
          </a:p>
        </p:txBody>
      </p:sp>
      <p:sp>
        <p:nvSpPr>
          <p:cNvPr id="1048676" name=""/>
          <p:cNvSpPr/>
          <p:nvPr/>
        </p:nvSpPr>
        <p:spPr>
          <a:xfrm rot="0">
            <a:off x="1676400" y="1219200"/>
            <a:ext cx="10972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1600" lang="en-US" u="none">
                <a:sym typeface="Symbol" pitchFamily="18" charset="2"/>
              </a:rPr>
              <a:t>20 log</a:t>
            </a:r>
            <a:r>
              <a:rPr altLang="en-US" baseline="-25000" b="1" sz="1600" lang="en-US" u="none">
                <a:sym typeface="Symbol" pitchFamily="18" charset="2"/>
              </a:rPr>
              <a:t>10</a:t>
            </a:r>
            <a:r>
              <a:rPr altLang="en-US" baseline="0" b="1" sz="1600" lang="en-US" u="none">
                <a:sym typeface="Symbol" pitchFamily="18" charset="2"/>
              </a:rPr>
              <a:t> K</a:t>
            </a:r>
          </a:p>
        </p:txBody>
      </p:sp>
      <p:cxnSp>
        <p:nvCxnSpPr>
          <p:cNvPr id="3145762" name=""/>
          <p:cNvCxnSpPr>
            <a:cxnSpLocks/>
          </p:cNvCxnSpPr>
          <p:nvPr/>
        </p:nvCxnSpPr>
        <p:spPr>
          <a:xfrm rot="0">
            <a:off x="1524000" y="4267200"/>
            <a:ext cx="6858000" cy="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77" name=""/>
          <p:cNvSpPr/>
          <p:nvPr/>
        </p:nvSpPr>
        <p:spPr>
          <a:xfrm rot="0">
            <a:off x="1600200" y="3886200"/>
            <a:ext cx="652781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>
                <a:sym typeface="Symbol" pitchFamily="18" charset="2"/>
              </a:rPr>
              <a:t>arg K</a:t>
            </a:r>
          </a:p>
        </p:txBody>
      </p:sp>
      <p:sp>
        <p:nvSpPr>
          <p:cNvPr id="1048678" name=""/>
          <p:cNvSpPr/>
          <p:nvPr/>
        </p:nvSpPr>
        <p:spPr>
          <a:xfrm rot="0">
            <a:off x="3505200" y="6248400"/>
            <a:ext cx="21894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7. Frequency response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9" name=""/>
          <p:cNvSpPr/>
          <p:nvPr>
            <p:ph type="title" sz="full" idx="0"/>
          </p:nvPr>
        </p:nvSpPr>
        <p:spPr>
          <a:xfrm rot="0">
            <a:off x="381000" y="0"/>
            <a:ext cx="8077200" cy="609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rabicPeriod" startAt="1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Simple pole or zero at origin, 1/ (j</a:t>
            </a:r>
            <a:r>
              <a:rPr altLang="en-US" lang="en-US">
                <a:sym typeface="Symbol" pitchFamily="18" charset="2"/>
              </a:rPr>
              <a:t>)</a:t>
            </a:r>
            <a:r>
              <a:rPr altLang="en-US" baseline="30000" lang="en-US">
                <a:sym typeface="Symbol" pitchFamily="18" charset="2"/>
              </a:rPr>
              <a:t>n</a:t>
            </a:r>
          </a:p>
        </p:txBody>
      </p:sp>
      <p:cxnSp>
        <p:nvCxnSpPr>
          <p:cNvPr id="3145763" name=""/>
          <p:cNvCxnSpPr>
            <a:cxnSpLocks/>
          </p:cNvCxnSpPr>
          <p:nvPr/>
        </p:nvCxnSpPr>
        <p:spPr>
          <a:xfrm rot="0" flipH="1">
            <a:off x="13112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64" name=""/>
          <p:cNvCxnSpPr>
            <a:cxnSpLocks/>
          </p:cNvCxnSpPr>
          <p:nvPr/>
        </p:nvCxnSpPr>
        <p:spPr>
          <a:xfrm rot="0">
            <a:off x="1311275" y="4865687"/>
            <a:ext cx="6858000" cy="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65" name=""/>
          <p:cNvCxnSpPr>
            <a:cxnSpLocks/>
          </p:cNvCxnSpPr>
          <p:nvPr/>
        </p:nvCxnSpPr>
        <p:spPr>
          <a:xfrm rot="0">
            <a:off x="1311275" y="4560887"/>
            <a:ext cx="6858000" cy="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66" name=""/>
          <p:cNvCxnSpPr>
            <a:cxnSpLocks/>
          </p:cNvCxnSpPr>
          <p:nvPr/>
        </p:nvCxnSpPr>
        <p:spPr>
          <a:xfrm rot="0">
            <a:off x="1311275" y="42560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67" name=""/>
          <p:cNvCxnSpPr>
            <a:cxnSpLocks/>
          </p:cNvCxnSpPr>
          <p:nvPr/>
        </p:nvCxnSpPr>
        <p:spPr>
          <a:xfrm rot="0">
            <a:off x="1311275" y="39512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68" name=""/>
          <p:cNvCxnSpPr>
            <a:cxnSpLocks/>
          </p:cNvCxnSpPr>
          <p:nvPr/>
        </p:nvCxnSpPr>
        <p:spPr>
          <a:xfrm rot="0">
            <a:off x="1311275" y="36464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69" name=""/>
          <p:cNvCxnSpPr>
            <a:cxnSpLocks/>
          </p:cNvCxnSpPr>
          <p:nvPr/>
        </p:nvCxnSpPr>
        <p:spPr>
          <a:xfrm rot="0">
            <a:off x="1311275" y="30368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70" name=""/>
          <p:cNvCxnSpPr>
            <a:cxnSpLocks/>
          </p:cNvCxnSpPr>
          <p:nvPr/>
        </p:nvCxnSpPr>
        <p:spPr>
          <a:xfrm rot="0">
            <a:off x="1311275" y="27320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71" name=""/>
          <p:cNvCxnSpPr>
            <a:cxnSpLocks/>
          </p:cNvCxnSpPr>
          <p:nvPr/>
        </p:nvCxnSpPr>
        <p:spPr>
          <a:xfrm rot="0">
            <a:off x="1311275" y="24272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72" name=""/>
          <p:cNvCxnSpPr>
            <a:cxnSpLocks/>
          </p:cNvCxnSpPr>
          <p:nvPr/>
        </p:nvCxnSpPr>
        <p:spPr>
          <a:xfrm rot="0">
            <a:off x="1311275" y="21224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73" name=""/>
          <p:cNvCxnSpPr>
            <a:cxnSpLocks/>
          </p:cNvCxnSpPr>
          <p:nvPr/>
        </p:nvCxnSpPr>
        <p:spPr>
          <a:xfrm rot="0">
            <a:off x="1311275" y="18176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74" name=""/>
          <p:cNvCxnSpPr>
            <a:cxnSpLocks/>
          </p:cNvCxnSpPr>
          <p:nvPr/>
        </p:nvCxnSpPr>
        <p:spPr>
          <a:xfrm rot="0">
            <a:off x="1311275" y="15128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75" name=""/>
          <p:cNvCxnSpPr>
            <a:cxnSpLocks/>
          </p:cNvCxnSpPr>
          <p:nvPr/>
        </p:nvCxnSpPr>
        <p:spPr>
          <a:xfrm rot="0">
            <a:off x="1311275" y="12080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76" name=""/>
          <p:cNvCxnSpPr>
            <a:cxnSpLocks/>
          </p:cNvCxnSpPr>
          <p:nvPr/>
        </p:nvCxnSpPr>
        <p:spPr>
          <a:xfrm rot="0">
            <a:off x="1311275" y="5170487"/>
            <a:ext cx="6858000" cy="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77" name=""/>
          <p:cNvCxnSpPr>
            <a:cxnSpLocks/>
          </p:cNvCxnSpPr>
          <p:nvPr/>
        </p:nvCxnSpPr>
        <p:spPr>
          <a:xfrm rot="0" flipH="1">
            <a:off x="81692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78" name=""/>
          <p:cNvCxnSpPr>
            <a:cxnSpLocks/>
          </p:cNvCxnSpPr>
          <p:nvPr/>
        </p:nvCxnSpPr>
        <p:spPr>
          <a:xfrm rot="0" flipH="1">
            <a:off x="58832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79" name=""/>
          <p:cNvCxnSpPr>
            <a:cxnSpLocks/>
          </p:cNvCxnSpPr>
          <p:nvPr/>
        </p:nvCxnSpPr>
        <p:spPr>
          <a:xfrm rot="0" flipH="1">
            <a:off x="35972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80" name=""/>
          <p:cNvSpPr/>
          <p:nvPr/>
        </p:nvSpPr>
        <p:spPr>
          <a:xfrm rot="0">
            <a:off x="473075" y="3417887"/>
            <a:ext cx="8572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+180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81" name=""/>
          <p:cNvSpPr/>
          <p:nvPr/>
        </p:nvSpPr>
        <p:spPr>
          <a:xfrm rot="0">
            <a:off x="625475" y="3722687"/>
            <a:ext cx="7159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+90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82" name=""/>
          <p:cNvSpPr/>
          <p:nvPr/>
        </p:nvSpPr>
        <p:spPr>
          <a:xfrm rot="0">
            <a:off x="930275" y="4027487"/>
            <a:ext cx="4270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83" name=""/>
          <p:cNvSpPr/>
          <p:nvPr/>
        </p:nvSpPr>
        <p:spPr>
          <a:xfrm rot="0">
            <a:off x="549275" y="4941887"/>
            <a:ext cx="7937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-270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84" name=""/>
          <p:cNvSpPr/>
          <p:nvPr/>
        </p:nvSpPr>
        <p:spPr>
          <a:xfrm rot="0">
            <a:off x="549275" y="4637087"/>
            <a:ext cx="7937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-180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85" name=""/>
          <p:cNvSpPr/>
          <p:nvPr/>
        </p:nvSpPr>
        <p:spPr>
          <a:xfrm rot="0">
            <a:off x="701675" y="4332287"/>
            <a:ext cx="6524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-90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686" name=""/>
          <p:cNvSpPr/>
          <p:nvPr/>
        </p:nvSpPr>
        <p:spPr>
          <a:xfrm rot="0">
            <a:off x="473075" y="979487"/>
            <a:ext cx="8178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60 dB</a:t>
            </a:r>
          </a:p>
        </p:txBody>
      </p:sp>
      <p:sp>
        <p:nvSpPr>
          <p:cNvPr id="1048687" name=""/>
          <p:cNvSpPr/>
          <p:nvPr/>
        </p:nvSpPr>
        <p:spPr>
          <a:xfrm rot="0">
            <a:off x="473075" y="1284287"/>
            <a:ext cx="817880" cy="3962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40 dB</a:t>
            </a:r>
          </a:p>
        </p:txBody>
      </p:sp>
      <p:sp>
        <p:nvSpPr>
          <p:cNvPr id="1048688" name=""/>
          <p:cNvSpPr/>
          <p:nvPr/>
        </p:nvSpPr>
        <p:spPr>
          <a:xfrm rot="0">
            <a:off x="473075" y="1589087"/>
            <a:ext cx="817880" cy="3962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20 dB</a:t>
            </a:r>
          </a:p>
        </p:txBody>
      </p:sp>
      <p:sp>
        <p:nvSpPr>
          <p:cNvPr id="1048689" name=""/>
          <p:cNvSpPr/>
          <p:nvPr/>
        </p:nvSpPr>
        <p:spPr>
          <a:xfrm rot="0">
            <a:off x="473075" y="1893887"/>
            <a:ext cx="8051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  0 dB</a:t>
            </a:r>
          </a:p>
        </p:txBody>
      </p:sp>
      <p:sp>
        <p:nvSpPr>
          <p:cNvPr id="1048690" name=""/>
          <p:cNvSpPr/>
          <p:nvPr/>
        </p:nvSpPr>
        <p:spPr>
          <a:xfrm rot="0">
            <a:off x="320675" y="25796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-20 dB</a:t>
            </a:r>
          </a:p>
        </p:txBody>
      </p:sp>
      <p:sp>
        <p:nvSpPr>
          <p:cNvPr id="1048691" name=""/>
          <p:cNvSpPr/>
          <p:nvPr/>
        </p:nvSpPr>
        <p:spPr>
          <a:xfrm rot="0">
            <a:off x="320675" y="28844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-40 dB</a:t>
            </a:r>
          </a:p>
        </p:txBody>
      </p:sp>
      <p:sp>
        <p:nvSpPr>
          <p:cNvPr id="1048692" name=""/>
          <p:cNvSpPr/>
          <p:nvPr/>
        </p:nvSpPr>
        <p:spPr>
          <a:xfrm rot="0">
            <a:off x="320675" y="31892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-60 dB</a:t>
            </a:r>
          </a:p>
        </p:txBody>
      </p:sp>
      <p:cxnSp>
        <p:nvCxnSpPr>
          <p:cNvPr id="3145780" name=""/>
          <p:cNvCxnSpPr>
            <a:cxnSpLocks/>
          </p:cNvCxnSpPr>
          <p:nvPr/>
        </p:nvCxnSpPr>
        <p:spPr>
          <a:xfrm rot="0" flipH="1" flipV="1">
            <a:off x="35972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81" name=""/>
          <p:cNvCxnSpPr>
            <a:cxnSpLocks/>
          </p:cNvCxnSpPr>
          <p:nvPr/>
        </p:nvCxnSpPr>
        <p:spPr>
          <a:xfrm rot="0" flipH="1">
            <a:off x="58832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82" name=""/>
          <p:cNvCxnSpPr>
            <a:cxnSpLocks/>
          </p:cNvCxnSpPr>
          <p:nvPr/>
        </p:nvCxnSpPr>
        <p:spPr>
          <a:xfrm rot="0" flipH="1">
            <a:off x="13112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83" name=""/>
          <p:cNvCxnSpPr>
            <a:cxnSpLocks/>
          </p:cNvCxnSpPr>
          <p:nvPr/>
        </p:nvCxnSpPr>
        <p:spPr>
          <a:xfrm rot="0" flipH="1">
            <a:off x="81692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93" name=""/>
          <p:cNvSpPr/>
          <p:nvPr/>
        </p:nvSpPr>
        <p:spPr>
          <a:xfrm rot="0">
            <a:off x="4114800" y="838200"/>
            <a:ext cx="1402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magnitude</a:t>
            </a:r>
          </a:p>
        </p:txBody>
      </p:sp>
      <p:sp>
        <p:nvSpPr>
          <p:cNvPr id="1048694" name=""/>
          <p:cNvSpPr/>
          <p:nvPr/>
        </p:nvSpPr>
        <p:spPr>
          <a:xfrm rot="0">
            <a:off x="4435475" y="3265487"/>
            <a:ext cx="8686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phase</a:t>
            </a:r>
          </a:p>
        </p:txBody>
      </p:sp>
      <p:sp>
        <p:nvSpPr>
          <p:cNvPr id="1048695" name=""/>
          <p:cNvSpPr/>
          <p:nvPr/>
        </p:nvSpPr>
        <p:spPr>
          <a:xfrm rot="0">
            <a:off x="1143000" y="5257800"/>
            <a:ext cx="6761481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0.1                            1                              10                           100</a:t>
            </a:r>
          </a:p>
        </p:txBody>
      </p:sp>
      <p:sp>
        <p:nvSpPr>
          <p:cNvPr id="1048696" name=""/>
          <p:cNvSpPr/>
          <p:nvPr/>
        </p:nvSpPr>
        <p:spPr>
          <a:xfrm rot="0">
            <a:off x="3749675" y="5475287"/>
            <a:ext cx="2164080" cy="459739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, radians/sec</a:t>
            </a:r>
          </a:p>
        </p:txBody>
      </p:sp>
      <p:cxnSp>
        <p:nvCxnSpPr>
          <p:cNvPr id="3145784" name=""/>
          <p:cNvCxnSpPr>
            <a:cxnSpLocks/>
          </p:cNvCxnSpPr>
          <p:nvPr/>
        </p:nvCxnSpPr>
        <p:spPr>
          <a:xfrm rot="0">
            <a:off x="1295400" y="1828800"/>
            <a:ext cx="6858000" cy="91440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85" name=""/>
          <p:cNvCxnSpPr>
            <a:cxnSpLocks/>
          </p:cNvCxnSpPr>
          <p:nvPr/>
        </p:nvCxnSpPr>
        <p:spPr>
          <a:xfrm rot="0">
            <a:off x="1295400" y="1524000"/>
            <a:ext cx="5715000" cy="152400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86" name=""/>
          <p:cNvCxnSpPr>
            <a:cxnSpLocks/>
          </p:cNvCxnSpPr>
          <p:nvPr/>
        </p:nvCxnSpPr>
        <p:spPr>
          <a:xfrm rot="0">
            <a:off x="1371600" y="1219200"/>
            <a:ext cx="4495800" cy="182880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97" name=""/>
          <p:cNvSpPr/>
          <p:nvPr/>
        </p:nvSpPr>
        <p:spPr>
          <a:xfrm rot="0">
            <a:off x="8153400" y="2514600"/>
            <a:ext cx="665480" cy="459739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1600" lang="en-US" u="none"/>
              <a:t>1/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</a:p>
        </p:txBody>
      </p:sp>
      <p:sp>
        <p:nvSpPr>
          <p:cNvPr id="1048698" name=""/>
          <p:cNvSpPr/>
          <p:nvPr/>
        </p:nvSpPr>
        <p:spPr>
          <a:xfrm rot="0">
            <a:off x="6705600" y="3048000"/>
            <a:ext cx="754380" cy="459739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1600" lang="en-US" u="none"/>
              <a:t>1/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  <a:r>
              <a:rPr altLang="en-US" baseline="30000" b="1" sz="1600" lang="en-US" u="none">
                <a:sym typeface="Symbol" pitchFamily="18" charset="2"/>
              </a:rPr>
              <a:t>2</a:t>
            </a:r>
          </a:p>
        </p:txBody>
      </p:sp>
      <p:sp>
        <p:nvSpPr>
          <p:cNvPr id="1048699" name=""/>
          <p:cNvSpPr/>
          <p:nvPr/>
        </p:nvSpPr>
        <p:spPr>
          <a:xfrm rot="0">
            <a:off x="5562600" y="3048000"/>
            <a:ext cx="754380" cy="459739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1600" lang="en-US" u="none"/>
              <a:t>1/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  <a:r>
              <a:rPr altLang="en-US" baseline="30000" b="1" sz="1600" lang="en-US" u="none">
                <a:sym typeface="Symbol" pitchFamily="18" charset="2"/>
              </a:rPr>
              <a:t>3</a:t>
            </a:r>
          </a:p>
        </p:txBody>
      </p:sp>
      <p:sp>
        <p:nvSpPr>
          <p:cNvPr id="1048700" name=""/>
          <p:cNvSpPr/>
          <p:nvPr/>
        </p:nvSpPr>
        <p:spPr>
          <a:xfrm rot="0">
            <a:off x="8229600" y="4114800"/>
            <a:ext cx="665480" cy="459739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1600" lang="en-US" u="none"/>
              <a:t>1/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</a:p>
        </p:txBody>
      </p:sp>
      <p:sp>
        <p:nvSpPr>
          <p:cNvPr id="1048701" name=""/>
          <p:cNvSpPr/>
          <p:nvPr/>
        </p:nvSpPr>
        <p:spPr>
          <a:xfrm rot="0">
            <a:off x="8229600" y="4495800"/>
            <a:ext cx="754380" cy="459739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1600" lang="en-US" u="none"/>
              <a:t>1/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  <a:r>
              <a:rPr altLang="en-US" baseline="30000" b="1" sz="1600" lang="en-US" u="none">
                <a:sym typeface="Symbol" pitchFamily="18" charset="2"/>
              </a:rPr>
              <a:t>2</a:t>
            </a:r>
          </a:p>
        </p:txBody>
      </p:sp>
      <p:sp>
        <p:nvSpPr>
          <p:cNvPr id="1048702" name=""/>
          <p:cNvSpPr/>
          <p:nvPr/>
        </p:nvSpPr>
        <p:spPr>
          <a:xfrm rot="0">
            <a:off x="8229600" y="4876800"/>
            <a:ext cx="754380" cy="459739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1600" lang="en-US" u="none"/>
              <a:t>1/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  <a:r>
              <a:rPr altLang="en-US" baseline="30000" b="1" sz="1600" lang="en-US" u="none">
                <a:sym typeface="Symbol" pitchFamily="18" charset="2"/>
              </a:rPr>
              <a:t>3</a:t>
            </a:r>
          </a:p>
        </p:txBody>
      </p:sp>
      <p:sp>
        <p:nvSpPr>
          <p:cNvPr id="1048703" name=""/>
          <p:cNvSpPr/>
          <p:nvPr/>
        </p:nvSpPr>
        <p:spPr>
          <a:xfrm rot="0">
            <a:off x="2590800" y="6091237"/>
            <a:ext cx="4348480" cy="4470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G(s) =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  <a:r>
              <a:rPr altLang="en-US" baseline="-25000" b="1" sz="2400" lang="en-US" u="none"/>
              <a:t>n</a:t>
            </a:r>
            <a:r>
              <a:rPr altLang="en-US" baseline="30000" b="1" sz="2400" lang="en-US" u="none"/>
              <a:t>2</a:t>
            </a:r>
            <a:r>
              <a:rPr altLang="en-US" baseline="0" b="1" sz="2400" lang="en-US" u="none"/>
              <a:t>/(s</a:t>
            </a:r>
            <a:r>
              <a:rPr altLang="en-US" baseline="30000" b="1" sz="2400" lang="en-US" u="none"/>
              <a:t>2</a:t>
            </a:r>
            <a:r>
              <a:rPr altLang="en-US" baseline="0" b="1" sz="2400" lang="en-US" u="none"/>
              <a:t> + 2</a:t>
            </a:r>
            <a:r>
              <a:rPr altLang="en-US" baseline="0" b="1" sz="2400" lang="en-US" u="none">
                <a:sym typeface="Symbol" pitchFamily="18" charset="2"/>
              </a:rPr>
              <a:t></a:t>
            </a:r>
            <a:r>
              <a:rPr altLang="en-US" baseline="0" b="1" sz="2400" lang="en-US" u="none"/>
              <a:t>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  <a:r>
              <a:rPr altLang="en-US" baseline="-25000" b="1" sz="2400" lang="en-US" u="none"/>
              <a:t>n</a:t>
            </a:r>
            <a:r>
              <a:rPr altLang="en-US" baseline="0" b="1" sz="2400" lang="en-US" u="none"/>
              <a:t>s + </a:t>
            </a:r>
            <a:r>
              <a:rPr altLang="en-US" baseline="0" b="1" sz="2400" lang="en-US" u="none">
                <a:sym typeface="Symbol" pitchFamily="18" charset="2"/>
              </a:rPr>
              <a:t></a:t>
            </a:r>
            <a:r>
              <a:rPr altLang="en-US" baseline="0" b="1" sz="2400" lang="en-US" u="none"/>
              <a:t> </a:t>
            </a:r>
            <a:r>
              <a:rPr altLang="en-US" baseline="-25000" b="1" sz="2400" lang="en-US" u="none"/>
              <a:t>n</a:t>
            </a:r>
            <a:r>
              <a:rPr altLang="en-US" baseline="30000" b="1" sz="2400" lang="en-US" u="none"/>
              <a:t>2</a:t>
            </a:r>
            <a:r>
              <a:rPr altLang="en-US" baseline="0" b="1" sz="2400" lang="en-US" u="none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4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rabicPeriod" startAt="1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Simple pole or zero, 1/(1+j</a:t>
            </a:r>
            <a:r>
              <a:rPr altLang="en-US" lang="en-US">
                <a:sym typeface="Symbol" pitchFamily="18" charset="2"/>
              </a:rPr>
              <a:t>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)</a:t>
            </a:r>
          </a:p>
        </p:txBody>
      </p:sp>
      <p:cxnSp>
        <p:nvCxnSpPr>
          <p:cNvPr id="3145787" name=""/>
          <p:cNvCxnSpPr>
            <a:cxnSpLocks/>
          </p:cNvCxnSpPr>
          <p:nvPr/>
        </p:nvCxnSpPr>
        <p:spPr>
          <a:xfrm rot="0" flipH="1">
            <a:off x="1387475" y="11318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88" name=""/>
          <p:cNvCxnSpPr>
            <a:cxnSpLocks/>
          </p:cNvCxnSpPr>
          <p:nvPr/>
        </p:nvCxnSpPr>
        <p:spPr>
          <a:xfrm rot="0">
            <a:off x="1387475" y="47894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89" name=""/>
          <p:cNvCxnSpPr>
            <a:cxnSpLocks/>
          </p:cNvCxnSpPr>
          <p:nvPr/>
        </p:nvCxnSpPr>
        <p:spPr>
          <a:xfrm rot="0">
            <a:off x="1387475" y="44846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90" name=""/>
          <p:cNvCxnSpPr>
            <a:cxnSpLocks/>
          </p:cNvCxnSpPr>
          <p:nvPr/>
        </p:nvCxnSpPr>
        <p:spPr>
          <a:xfrm rot="0">
            <a:off x="1387475" y="41798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91" name=""/>
          <p:cNvCxnSpPr>
            <a:cxnSpLocks/>
          </p:cNvCxnSpPr>
          <p:nvPr/>
        </p:nvCxnSpPr>
        <p:spPr>
          <a:xfrm rot="0">
            <a:off x="1387475" y="38750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92" name=""/>
          <p:cNvCxnSpPr>
            <a:cxnSpLocks/>
          </p:cNvCxnSpPr>
          <p:nvPr/>
        </p:nvCxnSpPr>
        <p:spPr>
          <a:xfrm rot="0">
            <a:off x="1387475" y="35702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93" name=""/>
          <p:cNvCxnSpPr>
            <a:cxnSpLocks/>
          </p:cNvCxnSpPr>
          <p:nvPr/>
        </p:nvCxnSpPr>
        <p:spPr>
          <a:xfrm rot="0">
            <a:off x="1387475" y="29606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94" name=""/>
          <p:cNvCxnSpPr>
            <a:cxnSpLocks/>
          </p:cNvCxnSpPr>
          <p:nvPr/>
        </p:nvCxnSpPr>
        <p:spPr>
          <a:xfrm rot="0">
            <a:off x="1387475" y="26558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95" name=""/>
          <p:cNvCxnSpPr>
            <a:cxnSpLocks/>
          </p:cNvCxnSpPr>
          <p:nvPr/>
        </p:nvCxnSpPr>
        <p:spPr>
          <a:xfrm rot="0">
            <a:off x="1387475" y="23510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96" name=""/>
          <p:cNvCxnSpPr>
            <a:cxnSpLocks/>
          </p:cNvCxnSpPr>
          <p:nvPr/>
        </p:nvCxnSpPr>
        <p:spPr>
          <a:xfrm rot="0">
            <a:off x="1387475" y="20462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97" name=""/>
          <p:cNvCxnSpPr>
            <a:cxnSpLocks/>
          </p:cNvCxnSpPr>
          <p:nvPr/>
        </p:nvCxnSpPr>
        <p:spPr>
          <a:xfrm rot="0">
            <a:off x="1387475" y="17414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98" name=""/>
          <p:cNvCxnSpPr>
            <a:cxnSpLocks/>
          </p:cNvCxnSpPr>
          <p:nvPr/>
        </p:nvCxnSpPr>
        <p:spPr>
          <a:xfrm rot="0">
            <a:off x="1387475" y="14366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99" name=""/>
          <p:cNvCxnSpPr>
            <a:cxnSpLocks/>
          </p:cNvCxnSpPr>
          <p:nvPr/>
        </p:nvCxnSpPr>
        <p:spPr>
          <a:xfrm rot="0">
            <a:off x="1387475" y="11318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00" name=""/>
          <p:cNvCxnSpPr>
            <a:cxnSpLocks/>
          </p:cNvCxnSpPr>
          <p:nvPr/>
        </p:nvCxnSpPr>
        <p:spPr>
          <a:xfrm rot="0">
            <a:off x="1387475" y="50942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01" name=""/>
          <p:cNvCxnSpPr>
            <a:cxnSpLocks/>
          </p:cNvCxnSpPr>
          <p:nvPr/>
        </p:nvCxnSpPr>
        <p:spPr>
          <a:xfrm rot="0" flipH="1">
            <a:off x="8245475" y="11318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02" name=""/>
          <p:cNvCxnSpPr>
            <a:cxnSpLocks/>
          </p:cNvCxnSpPr>
          <p:nvPr/>
        </p:nvCxnSpPr>
        <p:spPr>
          <a:xfrm rot="0" flipH="1">
            <a:off x="5959475" y="11318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03" name=""/>
          <p:cNvCxnSpPr>
            <a:cxnSpLocks/>
          </p:cNvCxnSpPr>
          <p:nvPr/>
        </p:nvCxnSpPr>
        <p:spPr>
          <a:xfrm rot="0" flipH="1">
            <a:off x="3673475" y="11318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705" name=""/>
          <p:cNvSpPr/>
          <p:nvPr/>
        </p:nvSpPr>
        <p:spPr>
          <a:xfrm rot="0">
            <a:off x="549275" y="3341687"/>
            <a:ext cx="8572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+180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06" name=""/>
          <p:cNvSpPr/>
          <p:nvPr/>
        </p:nvSpPr>
        <p:spPr>
          <a:xfrm rot="0">
            <a:off x="701675" y="3646487"/>
            <a:ext cx="7159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+90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07" name=""/>
          <p:cNvSpPr/>
          <p:nvPr/>
        </p:nvSpPr>
        <p:spPr>
          <a:xfrm rot="0">
            <a:off x="1006475" y="3951287"/>
            <a:ext cx="4270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08" name=""/>
          <p:cNvSpPr/>
          <p:nvPr/>
        </p:nvSpPr>
        <p:spPr>
          <a:xfrm rot="0">
            <a:off x="625475" y="4865687"/>
            <a:ext cx="7937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-270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09" name=""/>
          <p:cNvSpPr/>
          <p:nvPr/>
        </p:nvSpPr>
        <p:spPr>
          <a:xfrm rot="0">
            <a:off x="625475" y="4560887"/>
            <a:ext cx="7937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-180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10" name=""/>
          <p:cNvSpPr/>
          <p:nvPr/>
        </p:nvSpPr>
        <p:spPr>
          <a:xfrm rot="0">
            <a:off x="777875" y="4256087"/>
            <a:ext cx="6524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-90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11" name=""/>
          <p:cNvSpPr/>
          <p:nvPr/>
        </p:nvSpPr>
        <p:spPr>
          <a:xfrm rot="0">
            <a:off x="549275" y="903287"/>
            <a:ext cx="8178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60 dB</a:t>
            </a:r>
          </a:p>
        </p:txBody>
      </p:sp>
      <p:sp>
        <p:nvSpPr>
          <p:cNvPr id="1048712" name=""/>
          <p:cNvSpPr/>
          <p:nvPr/>
        </p:nvSpPr>
        <p:spPr>
          <a:xfrm rot="0">
            <a:off x="549275" y="1208087"/>
            <a:ext cx="8178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40 dB</a:t>
            </a:r>
          </a:p>
        </p:txBody>
      </p:sp>
      <p:sp>
        <p:nvSpPr>
          <p:cNvPr id="1048713" name=""/>
          <p:cNvSpPr/>
          <p:nvPr/>
        </p:nvSpPr>
        <p:spPr>
          <a:xfrm rot="0">
            <a:off x="549275" y="1512887"/>
            <a:ext cx="817880" cy="3962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20 dB</a:t>
            </a:r>
          </a:p>
        </p:txBody>
      </p:sp>
      <p:sp>
        <p:nvSpPr>
          <p:cNvPr id="1048714" name=""/>
          <p:cNvSpPr/>
          <p:nvPr/>
        </p:nvSpPr>
        <p:spPr>
          <a:xfrm rot="0">
            <a:off x="549275" y="1817687"/>
            <a:ext cx="8051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  0 dB</a:t>
            </a:r>
          </a:p>
        </p:txBody>
      </p:sp>
      <p:sp>
        <p:nvSpPr>
          <p:cNvPr id="1048715" name=""/>
          <p:cNvSpPr/>
          <p:nvPr/>
        </p:nvSpPr>
        <p:spPr>
          <a:xfrm rot="0">
            <a:off x="473075" y="21224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-20 dB</a:t>
            </a:r>
          </a:p>
        </p:txBody>
      </p:sp>
      <p:sp>
        <p:nvSpPr>
          <p:cNvPr id="1048716" name=""/>
          <p:cNvSpPr/>
          <p:nvPr/>
        </p:nvSpPr>
        <p:spPr>
          <a:xfrm rot="0">
            <a:off x="473075" y="24272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-40 dB</a:t>
            </a:r>
          </a:p>
        </p:txBody>
      </p:sp>
      <p:sp>
        <p:nvSpPr>
          <p:cNvPr id="1048717" name=""/>
          <p:cNvSpPr/>
          <p:nvPr/>
        </p:nvSpPr>
        <p:spPr>
          <a:xfrm rot="0">
            <a:off x="473075" y="27320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-60 dB</a:t>
            </a:r>
          </a:p>
        </p:txBody>
      </p:sp>
      <p:cxnSp>
        <p:nvCxnSpPr>
          <p:cNvPr id="3145804" name=""/>
          <p:cNvCxnSpPr>
            <a:cxnSpLocks/>
          </p:cNvCxnSpPr>
          <p:nvPr/>
        </p:nvCxnSpPr>
        <p:spPr>
          <a:xfrm rot="0" flipH="1" flipV="1">
            <a:off x="3673475" y="35702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05" name=""/>
          <p:cNvCxnSpPr>
            <a:cxnSpLocks/>
          </p:cNvCxnSpPr>
          <p:nvPr/>
        </p:nvCxnSpPr>
        <p:spPr>
          <a:xfrm rot="0" flipH="1">
            <a:off x="5959475" y="35702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06" name=""/>
          <p:cNvCxnSpPr>
            <a:cxnSpLocks/>
          </p:cNvCxnSpPr>
          <p:nvPr/>
        </p:nvCxnSpPr>
        <p:spPr>
          <a:xfrm rot="0" flipH="1">
            <a:off x="1387475" y="35702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07" name=""/>
          <p:cNvCxnSpPr>
            <a:cxnSpLocks/>
          </p:cNvCxnSpPr>
          <p:nvPr/>
        </p:nvCxnSpPr>
        <p:spPr>
          <a:xfrm rot="0" flipH="1">
            <a:off x="8245475" y="35702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718" name=""/>
          <p:cNvSpPr/>
          <p:nvPr/>
        </p:nvSpPr>
        <p:spPr>
          <a:xfrm rot="0">
            <a:off x="4191000" y="762000"/>
            <a:ext cx="1402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magnitude</a:t>
            </a:r>
          </a:p>
        </p:txBody>
      </p:sp>
      <p:sp>
        <p:nvSpPr>
          <p:cNvPr id="1048719" name=""/>
          <p:cNvSpPr/>
          <p:nvPr/>
        </p:nvSpPr>
        <p:spPr>
          <a:xfrm rot="0">
            <a:off x="4511675" y="3189287"/>
            <a:ext cx="8686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phase</a:t>
            </a:r>
          </a:p>
        </p:txBody>
      </p:sp>
      <p:sp>
        <p:nvSpPr>
          <p:cNvPr id="1048720" name=""/>
          <p:cNvSpPr/>
          <p:nvPr/>
        </p:nvSpPr>
        <p:spPr>
          <a:xfrm rot="0">
            <a:off x="1219200" y="5181600"/>
            <a:ext cx="6761481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0.1                            1                              10                           100</a:t>
            </a:r>
          </a:p>
        </p:txBody>
      </p:sp>
      <p:sp>
        <p:nvSpPr>
          <p:cNvPr id="1048721" name=""/>
          <p:cNvSpPr/>
          <p:nvPr/>
        </p:nvSpPr>
        <p:spPr>
          <a:xfrm rot="0">
            <a:off x="4495800" y="5410200"/>
            <a:ext cx="579437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T</a:t>
            </a:r>
          </a:p>
        </p:txBody>
      </p:sp>
      <p:cxnSp>
        <p:nvCxnSpPr>
          <p:cNvPr id="3145808" name=""/>
          <p:cNvCxnSpPr>
            <a:cxnSpLocks/>
          </p:cNvCxnSpPr>
          <p:nvPr/>
        </p:nvCxnSpPr>
        <p:spPr>
          <a:xfrm rot="0">
            <a:off x="1371600" y="4191000"/>
            <a:ext cx="4572000" cy="30480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09" name=""/>
          <p:cNvCxnSpPr>
            <a:cxnSpLocks/>
          </p:cNvCxnSpPr>
          <p:nvPr/>
        </p:nvCxnSpPr>
        <p:spPr>
          <a:xfrm rot="0">
            <a:off x="5943600" y="4495800"/>
            <a:ext cx="2286000" cy="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10" name=""/>
          <p:cNvCxnSpPr>
            <a:cxnSpLocks/>
          </p:cNvCxnSpPr>
          <p:nvPr/>
        </p:nvCxnSpPr>
        <p:spPr>
          <a:xfrm rot="0">
            <a:off x="1371600" y="2057400"/>
            <a:ext cx="2286000" cy="0"/>
          </a:xfrm>
          <a:prstGeom prst="line"/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11" name=""/>
          <p:cNvCxnSpPr>
            <a:cxnSpLocks/>
          </p:cNvCxnSpPr>
          <p:nvPr/>
        </p:nvCxnSpPr>
        <p:spPr>
          <a:xfrm rot="0">
            <a:off x="3657600" y="2057400"/>
            <a:ext cx="4572000" cy="53340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722" name=""/>
          <p:cNvSpPr/>
          <p:nvPr/>
        </p:nvSpPr>
        <p:spPr>
          <a:xfrm rot="0">
            <a:off x="3505200" y="6248400"/>
            <a:ext cx="21894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7. Frequency response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23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Error in asymptotic approximation</a:t>
            </a:r>
          </a:p>
        </p:txBody>
      </p:sp>
      <p:sp>
        <p:nvSpPr>
          <p:cNvPr id="1048724" name=""/>
          <p:cNvSpPr/>
          <p:nvPr/>
        </p:nvSpPr>
        <p:spPr>
          <a:xfrm rot="0">
            <a:off x="2286000" y="1219200"/>
            <a:ext cx="2667000" cy="4968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>
                <a:sym typeface="Symbol" pitchFamily="18" charset="2"/>
              </a:rPr>
              <a:t>T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0.01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0.1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0.5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0.76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1.0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1.31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1.73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2.0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5.0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10.0</a:t>
            </a:r>
          </a:p>
        </p:txBody>
      </p:sp>
      <p:sp>
        <p:nvSpPr>
          <p:cNvPr id="1048725" name=""/>
          <p:cNvSpPr/>
          <p:nvPr/>
        </p:nvSpPr>
        <p:spPr>
          <a:xfrm rot="0">
            <a:off x="3886200" y="1219200"/>
            <a:ext cx="1371600" cy="4968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dB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0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0.043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1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2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3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4.3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6.0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7.0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14.2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20.3</a:t>
            </a:r>
          </a:p>
        </p:txBody>
      </p:sp>
      <p:sp>
        <p:nvSpPr>
          <p:cNvPr id="1048726" name=""/>
          <p:cNvSpPr/>
          <p:nvPr/>
        </p:nvSpPr>
        <p:spPr>
          <a:xfrm rot="0">
            <a:off x="5562600" y="1219200"/>
            <a:ext cx="1371600" cy="4968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arg (deg)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0.5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5.7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26.6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37.4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45.0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52.7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60.0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63.4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78.7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84.3</a:t>
            </a:r>
          </a:p>
        </p:txBody>
      </p:sp>
      <p:sp>
        <p:nvSpPr>
          <p:cNvPr id="1048727" name=""/>
          <p:cNvSpPr/>
          <p:nvPr/>
        </p:nvSpPr>
        <p:spPr>
          <a:xfrm rot="0">
            <a:off x="3505200" y="6248400"/>
            <a:ext cx="21894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7. Frequency response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28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Quadratic pole or zero</a:t>
            </a:r>
          </a:p>
        </p:txBody>
      </p:sp>
      <p:cxnSp>
        <p:nvCxnSpPr>
          <p:cNvPr id="3145812" name=""/>
          <p:cNvCxnSpPr>
            <a:cxnSpLocks/>
          </p:cNvCxnSpPr>
          <p:nvPr/>
        </p:nvCxnSpPr>
        <p:spPr>
          <a:xfrm rot="0" flipH="1">
            <a:off x="14636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13" name=""/>
          <p:cNvCxnSpPr>
            <a:cxnSpLocks/>
          </p:cNvCxnSpPr>
          <p:nvPr/>
        </p:nvCxnSpPr>
        <p:spPr>
          <a:xfrm rot="0">
            <a:off x="1463675" y="48656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14" name=""/>
          <p:cNvCxnSpPr>
            <a:cxnSpLocks/>
          </p:cNvCxnSpPr>
          <p:nvPr/>
        </p:nvCxnSpPr>
        <p:spPr>
          <a:xfrm rot="0">
            <a:off x="1463675" y="45608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15" name=""/>
          <p:cNvCxnSpPr>
            <a:cxnSpLocks/>
          </p:cNvCxnSpPr>
          <p:nvPr/>
        </p:nvCxnSpPr>
        <p:spPr>
          <a:xfrm rot="0">
            <a:off x="1463675" y="42560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16" name=""/>
          <p:cNvCxnSpPr>
            <a:cxnSpLocks/>
          </p:cNvCxnSpPr>
          <p:nvPr/>
        </p:nvCxnSpPr>
        <p:spPr>
          <a:xfrm rot="0">
            <a:off x="1463675" y="39512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17" name=""/>
          <p:cNvCxnSpPr>
            <a:cxnSpLocks/>
          </p:cNvCxnSpPr>
          <p:nvPr/>
        </p:nvCxnSpPr>
        <p:spPr>
          <a:xfrm rot="0">
            <a:off x="1463675" y="36464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18" name=""/>
          <p:cNvCxnSpPr>
            <a:cxnSpLocks/>
          </p:cNvCxnSpPr>
          <p:nvPr/>
        </p:nvCxnSpPr>
        <p:spPr>
          <a:xfrm rot="0">
            <a:off x="1463675" y="30368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19" name=""/>
          <p:cNvCxnSpPr>
            <a:cxnSpLocks/>
          </p:cNvCxnSpPr>
          <p:nvPr/>
        </p:nvCxnSpPr>
        <p:spPr>
          <a:xfrm rot="0">
            <a:off x="1463675" y="27320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20" name=""/>
          <p:cNvCxnSpPr>
            <a:cxnSpLocks/>
          </p:cNvCxnSpPr>
          <p:nvPr/>
        </p:nvCxnSpPr>
        <p:spPr>
          <a:xfrm rot="0">
            <a:off x="1463675" y="24272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21" name=""/>
          <p:cNvCxnSpPr>
            <a:cxnSpLocks/>
          </p:cNvCxnSpPr>
          <p:nvPr/>
        </p:nvCxnSpPr>
        <p:spPr>
          <a:xfrm rot="0">
            <a:off x="1463675" y="21224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22" name=""/>
          <p:cNvCxnSpPr>
            <a:cxnSpLocks/>
          </p:cNvCxnSpPr>
          <p:nvPr/>
        </p:nvCxnSpPr>
        <p:spPr>
          <a:xfrm rot="0">
            <a:off x="1463675" y="18176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23" name=""/>
          <p:cNvCxnSpPr>
            <a:cxnSpLocks/>
          </p:cNvCxnSpPr>
          <p:nvPr/>
        </p:nvCxnSpPr>
        <p:spPr>
          <a:xfrm rot="0">
            <a:off x="1463675" y="15128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24" name=""/>
          <p:cNvCxnSpPr>
            <a:cxnSpLocks/>
          </p:cNvCxnSpPr>
          <p:nvPr/>
        </p:nvCxnSpPr>
        <p:spPr>
          <a:xfrm rot="0">
            <a:off x="1463675" y="12080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25" name=""/>
          <p:cNvCxnSpPr>
            <a:cxnSpLocks/>
          </p:cNvCxnSpPr>
          <p:nvPr/>
        </p:nvCxnSpPr>
        <p:spPr>
          <a:xfrm rot="0">
            <a:off x="1463675" y="5170487"/>
            <a:ext cx="6858000" cy="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26" name=""/>
          <p:cNvCxnSpPr>
            <a:cxnSpLocks/>
          </p:cNvCxnSpPr>
          <p:nvPr/>
        </p:nvCxnSpPr>
        <p:spPr>
          <a:xfrm rot="0" flipH="1">
            <a:off x="83216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27" name=""/>
          <p:cNvCxnSpPr>
            <a:cxnSpLocks/>
          </p:cNvCxnSpPr>
          <p:nvPr/>
        </p:nvCxnSpPr>
        <p:spPr>
          <a:xfrm rot="0" flipH="1">
            <a:off x="60356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28" name=""/>
          <p:cNvCxnSpPr>
            <a:cxnSpLocks/>
          </p:cNvCxnSpPr>
          <p:nvPr/>
        </p:nvCxnSpPr>
        <p:spPr>
          <a:xfrm rot="0" flipH="1">
            <a:off x="3749675" y="1208087"/>
            <a:ext cx="0" cy="1828800"/>
          </a:xfrm>
          <a:prstGeom prst="line"/>
          <a:noFill/>
          <a:ln w="127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729" name=""/>
          <p:cNvSpPr/>
          <p:nvPr/>
        </p:nvSpPr>
        <p:spPr>
          <a:xfrm rot="0">
            <a:off x="625475" y="3417887"/>
            <a:ext cx="8572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+180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30" name=""/>
          <p:cNvSpPr/>
          <p:nvPr/>
        </p:nvSpPr>
        <p:spPr>
          <a:xfrm rot="0">
            <a:off x="777875" y="3722687"/>
            <a:ext cx="7159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+90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31" name=""/>
          <p:cNvSpPr/>
          <p:nvPr/>
        </p:nvSpPr>
        <p:spPr>
          <a:xfrm rot="0">
            <a:off x="1082675" y="4027487"/>
            <a:ext cx="4270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32" name=""/>
          <p:cNvSpPr/>
          <p:nvPr/>
        </p:nvSpPr>
        <p:spPr>
          <a:xfrm rot="0">
            <a:off x="701675" y="4941887"/>
            <a:ext cx="7937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-270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33" name=""/>
          <p:cNvSpPr/>
          <p:nvPr/>
        </p:nvSpPr>
        <p:spPr>
          <a:xfrm rot="0">
            <a:off x="701675" y="4637087"/>
            <a:ext cx="7937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-180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34" name=""/>
          <p:cNvSpPr/>
          <p:nvPr/>
        </p:nvSpPr>
        <p:spPr>
          <a:xfrm rot="0">
            <a:off x="854075" y="4332287"/>
            <a:ext cx="6524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-90</a:t>
            </a:r>
            <a:r>
              <a:rPr altLang="en-US" baseline="30000" b="1" sz="2000" lang="en-US" u="none"/>
              <a:t>o</a:t>
            </a:r>
          </a:p>
        </p:txBody>
      </p:sp>
      <p:sp>
        <p:nvSpPr>
          <p:cNvPr id="1048735" name=""/>
          <p:cNvSpPr/>
          <p:nvPr/>
        </p:nvSpPr>
        <p:spPr>
          <a:xfrm rot="0">
            <a:off x="625475" y="979487"/>
            <a:ext cx="8178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60 dB</a:t>
            </a:r>
          </a:p>
        </p:txBody>
      </p:sp>
      <p:sp>
        <p:nvSpPr>
          <p:cNvPr id="1048736" name=""/>
          <p:cNvSpPr/>
          <p:nvPr/>
        </p:nvSpPr>
        <p:spPr>
          <a:xfrm rot="0">
            <a:off x="625475" y="1284287"/>
            <a:ext cx="817880" cy="3962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40 dB</a:t>
            </a:r>
          </a:p>
        </p:txBody>
      </p:sp>
      <p:sp>
        <p:nvSpPr>
          <p:cNvPr id="1048737" name=""/>
          <p:cNvSpPr/>
          <p:nvPr/>
        </p:nvSpPr>
        <p:spPr>
          <a:xfrm rot="0">
            <a:off x="625475" y="1589087"/>
            <a:ext cx="817880" cy="3962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20 dB</a:t>
            </a:r>
          </a:p>
        </p:txBody>
      </p:sp>
      <p:sp>
        <p:nvSpPr>
          <p:cNvPr id="1048738" name=""/>
          <p:cNvSpPr/>
          <p:nvPr/>
        </p:nvSpPr>
        <p:spPr>
          <a:xfrm rot="0">
            <a:off x="625475" y="1893887"/>
            <a:ext cx="8051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  0 dB</a:t>
            </a:r>
          </a:p>
        </p:txBody>
      </p:sp>
      <p:sp>
        <p:nvSpPr>
          <p:cNvPr id="1048739" name=""/>
          <p:cNvSpPr/>
          <p:nvPr/>
        </p:nvSpPr>
        <p:spPr>
          <a:xfrm rot="0">
            <a:off x="549275" y="21986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-20 dB</a:t>
            </a:r>
          </a:p>
        </p:txBody>
      </p:sp>
      <p:sp>
        <p:nvSpPr>
          <p:cNvPr id="1048740" name=""/>
          <p:cNvSpPr/>
          <p:nvPr/>
        </p:nvSpPr>
        <p:spPr>
          <a:xfrm rot="0">
            <a:off x="549275" y="25034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-40 dB</a:t>
            </a:r>
          </a:p>
        </p:txBody>
      </p:sp>
      <p:sp>
        <p:nvSpPr>
          <p:cNvPr id="1048741" name=""/>
          <p:cNvSpPr/>
          <p:nvPr/>
        </p:nvSpPr>
        <p:spPr>
          <a:xfrm rot="0">
            <a:off x="549275" y="2808287"/>
            <a:ext cx="894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-60 dB</a:t>
            </a:r>
          </a:p>
        </p:txBody>
      </p:sp>
      <p:cxnSp>
        <p:nvCxnSpPr>
          <p:cNvPr id="3145829" name=""/>
          <p:cNvCxnSpPr>
            <a:cxnSpLocks/>
          </p:cNvCxnSpPr>
          <p:nvPr/>
        </p:nvCxnSpPr>
        <p:spPr>
          <a:xfrm rot="0" flipH="1" flipV="1">
            <a:off x="37496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30" name=""/>
          <p:cNvCxnSpPr>
            <a:cxnSpLocks/>
          </p:cNvCxnSpPr>
          <p:nvPr/>
        </p:nvCxnSpPr>
        <p:spPr>
          <a:xfrm rot="0" flipH="1">
            <a:off x="60356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31" name=""/>
          <p:cNvCxnSpPr>
            <a:cxnSpLocks/>
          </p:cNvCxnSpPr>
          <p:nvPr/>
        </p:nvCxnSpPr>
        <p:spPr>
          <a:xfrm rot="0" flipH="1">
            <a:off x="14636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32" name=""/>
          <p:cNvCxnSpPr>
            <a:cxnSpLocks/>
          </p:cNvCxnSpPr>
          <p:nvPr/>
        </p:nvCxnSpPr>
        <p:spPr>
          <a:xfrm rot="0" flipH="1">
            <a:off x="8321675" y="3646487"/>
            <a:ext cx="0" cy="15240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742" name=""/>
          <p:cNvSpPr/>
          <p:nvPr/>
        </p:nvSpPr>
        <p:spPr>
          <a:xfrm rot="0">
            <a:off x="4267200" y="838200"/>
            <a:ext cx="14020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magnitude</a:t>
            </a:r>
          </a:p>
        </p:txBody>
      </p:sp>
      <p:sp>
        <p:nvSpPr>
          <p:cNvPr id="1048743" name=""/>
          <p:cNvSpPr/>
          <p:nvPr/>
        </p:nvSpPr>
        <p:spPr>
          <a:xfrm rot="0">
            <a:off x="4587875" y="3265487"/>
            <a:ext cx="8686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phase</a:t>
            </a:r>
          </a:p>
        </p:txBody>
      </p:sp>
      <p:sp>
        <p:nvSpPr>
          <p:cNvPr id="1048744" name=""/>
          <p:cNvSpPr/>
          <p:nvPr/>
        </p:nvSpPr>
        <p:spPr>
          <a:xfrm rot="0">
            <a:off x="1295400" y="5257800"/>
            <a:ext cx="6761481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0.1                            1                              10                           100</a:t>
            </a:r>
          </a:p>
        </p:txBody>
      </p:sp>
      <p:sp>
        <p:nvSpPr>
          <p:cNvPr id="1048745" name=""/>
          <p:cNvSpPr/>
          <p:nvPr/>
        </p:nvSpPr>
        <p:spPr>
          <a:xfrm rot="0">
            <a:off x="4648200" y="5410200"/>
            <a:ext cx="579437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T</a:t>
            </a:r>
          </a:p>
        </p:txBody>
      </p:sp>
      <p:cxnSp>
        <p:nvCxnSpPr>
          <p:cNvPr id="3145833" name=""/>
          <p:cNvCxnSpPr>
            <a:cxnSpLocks/>
          </p:cNvCxnSpPr>
          <p:nvPr/>
        </p:nvCxnSpPr>
        <p:spPr>
          <a:xfrm rot="0">
            <a:off x="1447800" y="2133600"/>
            <a:ext cx="2286000" cy="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34" name=""/>
          <p:cNvCxnSpPr>
            <a:cxnSpLocks/>
          </p:cNvCxnSpPr>
          <p:nvPr/>
        </p:nvCxnSpPr>
        <p:spPr>
          <a:xfrm rot="0">
            <a:off x="3733800" y="2133600"/>
            <a:ext cx="3352800" cy="83820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35" name=""/>
          <p:cNvCxnSpPr>
            <a:cxnSpLocks/>
          </p:cNvCxnSpPr>
          <p:nvPr/>
        </p:nvCxnSpPr>
        <p:spPr>
          <a:xfrm rot="0">
            <a:off x="1447800" y="4267200"/>
            <a:ext cx="4648200" cy="609600"/>
          </a:xfrm>
          <a:prstGeom prst="line"/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836" name=""/>
          <p:cNvCxnSpPr>
            <a:cxnSpLocks/>
          </p:cNvCxnSpPr>
          <p:nvPr/>
        </p:nvCxnSpPr>
        <p:spPr>
          <a:xfrm rot="0">
            <a:off x="6019800" y="4876800"/>
            <a:ext cx="2286000" cy="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746" name=""/>
          <p:cNvSpPr/>
          <p:nvPr/>
        </p:nvSpPr>
        <p:spPr>
          <a:xfrm rot="0">
            <a:off x="2879725" y="6080125"/>
            <a:ext cx="184150" cy="33655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baseline="0" b="1" sz="1600" u="none"/>
          </a:p>
        </p:txBody>
      </p:sp>
      <p:sp>
        <p:nvSpPr>
          <p:cNvPr id="1048747" name=""/>
          <p:cNvSpPr/>
          <p:nvPr/>
        </p:nvSpPr>
        <p:spPr>
          <a:xfrm rot="0">
            <a:off x="3505200" y="6248400"/>
            <a:ext cx="21894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7. Frequency response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48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Transfer Functions</a:t>
            </a:r>
          </a:p>
        </p:txBody>
      </p:sp>
      <p:sp>
        <p:nvSpPr>
          <p:cNvPr id="1048749" name=""/>
          <p:cNvSpPr/>
          <p:nvPr>
            <p:ph type="body" sz="full" idx="4294967295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Defined as  G(s) = Y(s)/U(s)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Represents a normalized model of a process, i.e., can be used with any input.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Y(s) and U(s) are both written in deviation variable form.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The form of the transfer function indicates the dynamic behavior of the process.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lang="en-US">
              <a:ea typeface="Arial" pitchFamily="34" charset="0"/>
              <a:sym typeface="Wingdings" pitchFamily="0" charset="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0" name=""/>
          <p:cNvSpPr/>
          <p:nvPr>
            <p:ph type="title" sz="full" idx="0"/>
          </p:nvPr>
        </p:nvSpPr>
        <p:spPr>
          <a:xfrm rot="0">
            <a:off x="685800" y="304800"/>
            <a:ext cx="77724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Derivation of a Transfer Function</a:t>
            </a:r>
          </a:p>
        </p:txBody>
      </p:sp>
      <p:pic>
        <p:nvPicPr>
          <p:cNvPr id="2097155" name=""/>
          <p:cNvPicPr>
            <a:picLocks/>
          </p:cNvPicPr>
          <p:nvPr>
            <p:ph type="clipArt"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304800" y="1600200"/>
            <a:ext cx="4572000" cy="804862"/>
          </a:xfrm>
          <a:prstGeom prst="rect"/>
          <a:noFill/>
          <a:ln>
            <a:noFill/>
          </a:ln>
        </p:spPr>
      </p:pic>
      <p:sp>
        <p:nvSpPr>
          <p:cNvPr id="1048751" name=""/>
          <p:cNvSpPr/>
          <p:nvPr>
            <p:ph type="body" sz="half" idx="4294967295"/>
          </p:nvPr>
        </p:nvSpPr>
        <p:spPr>
          <a:xfrm rot="0">
            <a:off x="5486400" y="1752600"/>
            <a:ext cx="3200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800">
                <a:solidFill>
                  <a:srgbClr val="000000"/>
                </a:solidFill>
              </a:defRPr>
            </a:lvl1pPr>
            <a:lvl2pPr indent="-325438" marL="66992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2400">
                <a:solidFill>
                  <a:srgbClr val="000000"/>
                </a:solidFill>
              </a:defRPr>
            </a:lvl2pPr>
            <a:lvl3pPr indent="-350838" marL="10223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000">
                <a:solidFill>
                  <a:srgbClr val="000000"/>
                </a:solidFill>
              </a:defRPr>
            </a:lvl3pPr>
            <a:lvl4pPr indent="-314325" marL="13398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1800">
                <a:solidFill>
                  <a:srgbClr val="000000"/>
                </a:solidFill>
              </a:defRPr>
            </a:lvl4pPr>
            <a:lvl5pPr indent="-339725" marL="167957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§"/>
              <a:defRPr sz="1800">
                <a:solidFill>
                  <a:srgbClr val="000000"/>
                </a:solidFill>
              </a:defRPr>
            </a:lvl5pPr>
          </a:lstStyle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Dynamic model of CST thermal mixer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Apply deviation variables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Equation in terms of deviation variables.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152400" y="3657600"/>
            <a:ext cx="5254625" cy="477837"/>
          </a:xfrm>
          <a:prstGeom prst="rect"/>
          <a:noFill/>
          <a:ln>
            <a:noFill/>
          </a:ln>
        </p:spPr>
      </p:pic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152400" y="4953000"/>
            <a:ext cx="5387975" cy="82232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0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Initial value</a:t>
            </a:r>
          </a:p>
        </p:txBody>
      </p:sp>
      <p:sp>
        <p:nvSpPr>
          <p:cNvPr id="1048591" name=""/>
          <p:cNvSpPr/>
          <p:nvPr>
            <p:ph type="body" sz="full" idx="4294967295"/>
          </p:nvPr>
        </p:nvSpPr>
        <p:spPr>
          <a:xfrm rot="0">
            <a:off x="685800" y="914400"/>
            <a:ext cx="77724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In the initial value of f(t) as t approaches 0 is given by</a:t>
            </a:r>
          </a:p>
        </p:txBody>
      </p:sp>
      <p:sp>
        <p:nvSpPr>
          <p:cNvPr id="1048592" name=""/>
          <p:cNvSpPr/>
          <p:nvPr/>
        </p:nvSpPr>
        <p:spPr>
          <a:xfrm rot="0">
            <a:off x="2438400" y="2286000"/>
            <a:ext cx="3673475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f(0 ) = Lim    s F(s)</a:t>
            </a:r>
          </a:p>
        </p:txBody>
      </p:sp>
      <p:sp>
        <p:nvSpPr>
          <p:cNvPr id="1048593" name=""/>
          <p:cNvSpPr/>
          <p:nvPr/>
        </p:nvSpPr>
        <p:spPr>
          <a:xfrm rot="0">
            <a:off x="3352800" y="2695575"/>
            <a:ext cx="3352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s </a:t>
            </a:r>
          </a:p>
        </p:txBody>
      </p:sp>
      <p:cxnSp>
        <p:nvCxnSpPr>
          <p:cNvPr id="3145730" name=""/>
          <p:cNvCxnSpPr>
            <a:cxnSpLocks/>
          </p:cNvCxnSpPr>
          <p:nvPr/>
        </p:nvCxnSpPr>
        <p:spPr>
          <a:xfrm rot="0">
            <a:off x="3673475" y="2960687"/>
            <a:ext cx="304800" cy="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sp>
        <p:nvSpPr>
          <p:cNvPr id="1048594" name=""/>
          <p:cNvSpPr/>
          <p:nvPr/>
        </p:nvSpPr>
        <p:spPr>
          <a:xfrm rot="0">
            <a:off x="4038600" y="2690812"/>
            <a:ext cx="401637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</a:t>
            </a:r>
          </a:p>
        </p:txBody>
      </p:sp>
      <p:sp>
        <p:nvSpPr>
          <p:cNvPr id="1048595" name=""/>
          <p:cNvSpPr/>
          <p:nvPr/>
        </p:nvSpPr>
        <p:spPr>
          <a:xfrm rot="0">
            <a:off x="3124200" y="3686175"/>
            <a:ext cx="12877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f(t) = e </a:t>
            </a:r>
            <a:r>
              <a:rPr altLang="en-US" baseline="30000" b="1" sz="2400" lang="en-US" u="none"/>
              <a:t>-t</a:t>
            </a:r>
          </a:p>
        </p:txBody>
      </p:sp>
      <p:sp>
        <p:nvSpPr>
          <p:cNvPr id="1048596" name=""/>
          <p:cNvSpPr/>
          <p:nvPr/>
        </p:nvSpPr>
        <p:spPr>
          <a:xfrm rot="0">
            <a:off x="3108325" y="4459287"/>
            <a:ext cx="20116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F(s) = 1/(s+1)</a:t>
            </a:r>
          </a:p>
        </p:txBody>
      </p:sp>
      <p:sp>
        <p:nvSpPr>
          <p:cNvPr id="1048597" name=""/>
          <p:cNvSpPr/>
          <p:nvPr/>
        </p:nvSpPr>
        <p:spPr>
          <a:xfrm rot="0">
            <a:off x="2438400" y="5310187"/>
            <a:ext cx="3673475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f(0 ) = Lim    s /(s+1) = 1</a:t>
            </a:r>
          </a:p>
        </p:txBody>
      </p:sp>
      <p:sp>
        <p:nvSpPr>
          <p:cNvPr id="1048598" name=""/>
          <p:cNvSpPr/>
          <p:nvPr/>
        </p:nvSpPr>
        <p:spPr>
          <a:xfrm rot="0">
            <a:off x="3352800" y="5719762"/>
            <a:ext cx="3352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s </a:t>
            </a:r>
          </a:p>
        </p:txBody>
      </p:sp>
      <p:cxnSp>
        <p:nvCxnSpPr>
          <p:cNvPr id="3145731" name=""/>
          <p:cNvCxnSpPr>
            <a:cxnSpLocks/>
          </p:cNvCxnSpPr>
          <p:nvPr/>
        </p:nvCxnSpPr>
        <p:spPr>
          <a:xfrm rot="0">
            <a:off x="3673475" y="5984875"/>
            <a:ext cx="304800" cy="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sp>
        <p:nvSpPr>
          <p:cNvPr id="1048599" name=""/>
          <p:cNvSpPr/>
          <p:nvPr/>
        </p:nvSpPr>
        <p:spPr>
          <a:xfrm rot="0">
            <a:off x="4038600" y="5715000"/>
            <a:ext cx="401637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</a:t>
            </a:r>
          </a:p>
        </p:txBody>
      </p:sp>
      <p:sp>
        <p:nvSpPr>
          <p:cNvPr id="1048600" name=""/>
          <p:cNvSpPr/>
          <p:nvPr/>
        </p:nvSpPr>
        <p:spPr>
          <a:xfrm rot="0">
            <a:off x="1431925" y="3240087"/>
            <a:ext cx="13512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Example</a:t>
            </a:r>
          </a:p>
        </p:txBody>
      </p:sp>
      <p:sp>
        <p:nvSpPr>
          <p:cNvPr id="1048601" name=""/>
          <p:cNvSpPr/>
          <p:nvPr/>
        </p:nvSpPr>
        <p:spPr>
          <a:xfrm rot="0">
            <a:off x="3505200" y="6248400"/>
            <a:ext cx="22656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6. Laplace applications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2" name=""/>
          <p:cNvSpPr/>
          <p:nvPr>
            <p:ph type="title" sz="full" idx="0"/>
          </p:nvPr>
        </p:nvSpPr>
        <p:spPr>
          <a:xfrm rot="0">
            <a:off x="762000" y="228600"/>
            <a:ext cx="77724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Derivation of a Transfer Function</a:t>
            </a:r>
          </a:p>
        </p:txBody>
      </p:sp>
      <p:pic>
        <p:nvPicPr>
          <p:cNvPr id="2097158" name=""/>
          <p:cNvPicPr>
            <a:picLocks/>
          </p:cNvPicPr>
          <p:nvPr>
            <p:ph type="clipArt"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57200" y="3657600"/>
            <a:ext cx="3962400" cy="828675"/>
          </a:xfrm>
          <a:prstGeom prst="rect"/>
          <a:noFill/>
          <a:ln>
            <a:noFill/>
          </a:ln>
        </p:spPr>
      </p:pic>
      <p:sp>
        <p:nvSpPr>
          <p:cNvPr id="1048753" name=""/>
          <p:cNvSpPr/>
          <p:nvPr>
            <p:ph type="body" sz="half" idx="4294967295"/>
          </p:nvPr>
        </p:nvSpPr>
        <p:spPr>
          <a:xfrm rot="0">
            <a:off x="4648200" y="1981200"/>
            <a:ext cx="41910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800">
                <a:solidFill>
                  <a:srgbClr val="000000"/>
                </a:solidFill>
              </a:defRPr>
            </a:lvl1pPr>
            <a:lvl2pPr indent="-325438" marL="66992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2400">
                <a:solidFill>
                  <a:srgbClr val="000000"/>
                </a:solidFill>
              </a:defRPr>
            </a:lvl2pPr>
            <a:lvl3pPr indent="-350838" marL="10223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000">
                <a:solidFill>
                  <a:srgbClr val="000000"/>
                </a:solidFill>
              </a:defRPr>
            </a:lvl3pPr>
            <a:lvl4pPr indent="-314325" marL="13398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1800">
                <a:solidFill>
                  <a:srgbClr val="000000"/>
                </a:solidFill>
              </a:defRPr>
            </a:lvl4pPr>
            <a:lvl5pPr indent="-339725" marL="167957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§"/>
              <a:defRPr sz="1800">
                <a:solidFill>
                  <a:srgbClr val="000000"/>
                </a:solidFill>
              </a:defRPr>
            </a:lvl5pPr>
          </a:lstStyle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Apply Laplace transform to each term considering that only inlet and outlet temperatures change.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Determine the transfer function for the effect of inlet temperature changes on the outlet temperature.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Note that the response is first order.</a:t>
            </a:r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914400" y="1905000"/>
            <a:ext cx="3403600" cy="887412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4" name=""/>
          <p:cNvSpPr/>
          <p:nvPr>
            <p:ph type="title" sz="full" idx="4294967295"/>
          </p:nvPr>
        </p:nvSpPr>
        <p:spPr>
          <a:xfrm rot="0">
            <a:off x="762000" y="152400"/>
            <a:ext cx="77724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Poles of the Transfer Function Indicate the Dynamic Response</a:t>
            </a:r>
          </a:p>
        </p:txBody>
      </p:sp>
      <p:sp>
        <p:nvSpPr>
          <p:cNvPr id="1048755" name=""/>
          <p:cNvSpPr/>
          <p:nvPr>
            <p:ph type="body" sz="half" idx="4294967295"/>
          </p:nvPr>
        </p:nvSpPr>
        <p:spPr>
          <a:xfrm rot="0">
            <a:off x="609600" y="5029200"/>
            <a:ext cx="7772400" cy="1524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800">
                <a:solidFill>
                  <a:srgbClr val="000000"/>
                </a:solidFill>
              </a:defRPr>
            </a:lvl1pPr>
            <a:lvl2pPr indent="-325438" marL="66992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2400">
                <a:solidFill>
                  <a:srgbClr val="000000"/>
                </a:solidFill>
              </a:defRPr>
            </a:lvl2pPr>
            <a:lvl3pPr indent="-350838" marL="10223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000">
                <a:solidFill>
                  <a:srgbClr val="000000"/>
                </a:solidFill>
              </a:defRPr>
            </a:lvl3pPr>
            <a:lvl4pPr indent="-314325" marL="13398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1800">
                <a:solidFill>
                  <a:srgbClr val="000000"/>
                </a:solidFill>
              </a:defRPr>
            </a:lvl4pPr>
            <a:lvl5pPr indent="-339725" marL="167957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§"/>
              <a:defRPr sz="1800">
                <a:solidFill>
                  <a:srgbClr val="000000"/>
                </a:solidFill>
              </a:defRPr>
            </a:lvl5pPr>
          </a:lstStyle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For a, b, c, and d positive constants, transfer function indicates exponential decay, oscillatory response, and exponential growth, respectively.</a:t>
            </a:r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828800" y="2819400"/>
            <a:ext cx="5207000" cy="958850"/>
          </a:xfrm>
          <a:prstGeom prst="rect"/>
          <a:noFill/>
          <a:ln>
            <a:noFill/>
          </a:ln>
        </p:spPr>
      </p:pic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2057400" y="3962400"/>
            <a:ext cx="5118100" cy="508000"/>
          </a:xfrm>
          <a:prstGeom prst="rect"/>
          <a:noFill/>
          <a:ln>
            <a:noFill/>
          </a:ln>
        </p:spPr>
      </p:pic>
      <p:pic>
        <p:nvPicPr>
          <p:cNvPr id="2097162" name="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1905000" y="1676400"/>
            <a:ext cx="5181600" cy="107632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6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Poles on a Complex Plane</a:t>
            </a:r>
          </a:p>
        </p:txBody>
      </p:sp>
      <p:pic>
        <p:nvPicPr>
          <p:cNvPr id="2097163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2424112"/>
            <a:ext cx="9144000" cy="37973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7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Exponential Decay</a:t>
            </a:r>
          </a:p>
        </p:txBody>
      </p:sp>
      <p:pic>
        <p:nvPicPr>
          <p:cNvPr id="2097164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57200" y="2590800"/>
            <a:ext cx="3730625" cy="2290762"/>
          </a:xfrm>
          <a:prstGeom prst="rect"/>
          <a:noFill/>
          <a:ln>
            <a:noFill/>
          </a:ln>
        </p:spPr>
      </p:pic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4114800" y="2590800"/>
            <a:ext cx="4562475" cy="280193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8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Damped Sinusoidal</a:t>
            </a:r>
          </a:p>
        </p:txBody>
      </p:sp>
      <p:pic>
        <p:nvPicPr>
          <p:cNvPr id="2097166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609600" y="2819400"/>
            <a:ext cx="3959225" cy="2432050"/>
          </a:xfrm>
          <a:prstGeom prst="rect"/>
          <a:noFill/>
          <a:ln>
            <a:noFill/>
          </a:ln>
        </p:spPr>
      </p:pic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4267200" y="2819400"/>
            <a:ext cx="4648200" cy="285432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9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Exponentially Growing Sinusoidal Behavior (Unstable)</a:t>
            </a:r>
          </a:p>
        </p:txBody>
      </p:sp>
      <p:pic>
        <p:nvPicPr>
          <p:cNvPr id="2097168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33400" y="3200400"/>
            <a:ext cx="3959225" cy="2432050"/>
          </a:xfrm>
          <a:prstGeom prst="rect"/>
          <a:noFill/>
          <a:ln>
            <a:noFill/>
          </a:ln>
        </p:spPr>
      </p:pic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4191000" y="3200400"/>
            <a:ext cx="4572000" cy="280828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60" name=""/>
          <p:cNvSpPr/>
          <p:nvPr>
            <p:ph type="title" sz="full" idx="0"/>
          </p:nvPr>
        </p:nvSpPr>
        <p:spPr>
          <a:xfrm rot="0">
            <a:off x="533400" y="609600"/>
            <a:ext cx="79248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What Kind of Dynamic Behavior?</a:t>
            </a:r>
          </a:p>
        </p:txBody>
      </p:sp>
      <p:pic>
        <p:nvPicPr>
          <p:cNvPr id="2097170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1997075"/>
            <a:ext cx="9144000" cy="480218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61" name=""/>
          <p:cNvSpPr/>
          <p:nvPr>
            <p:ph type="title" sz="full" idx="0"/>
          </p:nvPr>
        </p:nvSpPr>
        <p:spPr>
          <a:xfrm rot="0">
            <a:off x="685800" y="304800"/>
            <a:ext cx="77724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Unstable Behavior</a:t>
            </a:r>
          </a:p>
        </p:txBody>
      </p:sp>
      <p:sp>
        <p:nvSpPr>
          <p:cNvPr id="1048762" name=""/>
          <p:cNvSpPr/>
          <p:nvPr>
            <p:ph type="body" sz="full" idx="4294967295"/>
          </p:nvPr>
        </p:nvSpPr>
        <p:spPr>
          <a:xfrm rot="0">
            <a:off x="685800" y="15240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If the output of a process grows without bound for a bounded input, the process is referred to a </a:t>
            </a:r>
            <a:r>
              <a:rPr altLang="en-US" b="1" lang="en-US">
                <a:ea typeface="Arial" pitchFamily="34" charset="0"/>
                <a:sym typeface="Wingdings" pitchFamily="0" charset="2"/>
              </a:rPr>
              <a:t>unstable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.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If the real portion of any pole of a transfer function is positive, the process corresponding to the transfer function is unstable.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If any pole is located in the right half plane, the process is unstable.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2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Final value</a:t>
            </a:r>
          </a:p>
        </p:txBody>
      </p:sp>
      <p:sp>
        <p:nvSpPr>
          <p:cNvPr id="1048603" name=""/>
          <p:cNvSpPr/>
          <p:nvPr>
            <p:ph type="body" sz="full" idx="4294967295"/>
          </p:nvPr>
        </p:nvSpPr>
        <p:spPr>
          <a:xfrm rot="0">
            <a:off x="685800" y="914400"/>
            <a:ext cx="7772400" cy="1143000"/>
          </a:xfrm>
          <a:prstGeom prst="rect"/>
          <a:noFill/>
          <a:ln>
            <a:noFill/>
          </a:ln>
        </p:spPr>
        <p:txBody>
          <a:bodyPr anchor="t" bIns="44450" lIns="90488" rIns="90488" tIns="4445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In the final value of f(t) as t approaches </a:t>
            </a:r>
            <a:r>
              <a:rPr altLang="en-US" lang="en-US">
                <a:sym typeface="Symbol" pitchFamily="18" charset="2"/>
              </a:rPr>
              <a:t>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is given by</a:t>
            </a:r>
          </a:p>
        </p:txBody>
      </p:sp>
      <p:sp>
        <p:nvSpPr>
          <p:cNvPr id="1048604" name=""/>
          <p:cNvSpPr/>
          <p:nvPr/>
        </p:nvSpPr>
        <p:spPr>
          <a:xfrm rot="0">
            <a:off x="2438400" y="2286000"/>
            <a:ext cx="3673475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f(0 ) = Lim    s F(s)</a:t>
            </a:r>
          </a:p>
        </p:txBody>
      </p:sp>
      <p:sp>
        <p:nvSpPr>
          <p:cNvPr id="1048605" name=""/>
          <p:cNvSpPr/>
          <p:nvPr/>
        </p:nvSpPr>
        <p:spPr>
          <a:xfrm rot="0">
            <a:off x="3352800" y="2695575"/>
            <a:ext cx="3352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s </a:t>
            </a:r>
          </a:p>
        </p:txBody>
      </p:sp>
      <p:cxnSp>
        <p:nvCxnSpPr>
          <p:cNvPr id="3145732" name=""/>
          <p:cNvCxnSpPr>
            <a:cxnSpLocks/>
          </p:cNvCxnSpPr>
          <p:nvPr/>
        </p:nvCxnSpPr>
        <p:spPr>
          <a:xfrm rot="0">
            <a:off x="3673475" y="2960687"/>
            <a:ext cx="304800" cy="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sp>
        <p:nvSpPr>
          <p:cNvPr id="1048606" name=""/>
          <p:cNvSpPr/>
          <p:nvPr/>
        </p:nvSpPr>
        <p:spPr>
          <a:xfrm rot="0">
            <a:off x="4038600" y="2695575"/>
            <a:ext cx="354012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0</a:t>
            </a:r>
          </a:p>
        </p:txBody>
      </p:sp>
      <p:sp>
        <p:nvSpPr>
          <p:cNvPr id="1048607" name=""/>
          <p:cNvSpPr/>
          <p:nvPr/>
        </p:nvSpPr>
        <p:spPr>
          <a:xfrm rot="0">
            <a:off x="3124200" y="3686175"/>
            <a:ext cx="12877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f(t) = e </a:t>
            </a:r>
            <a:r>
              <a:rPr altLang="en-US" baseline="30000" b="1" sz="2400" lang="en-US" u="none"/>
              <a:t>-t</a:t>
            </a:r>
          </a:p>
        </p:txBody>
      </p:sp>
      <p:sp>
        <p:nvSpPr>
          <p:cNvPr id="1048608" name=""/>
          <p:cNvSpPr/>
          <p:nvPr/>
        </p:nvSpPr>
        <p:spPr>
          <a:xfrm rot="0">
            <a:off x="3108325" y="4459287"/>
            <a:ext cx="20116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F(s) = 1/(s+1)</a:t>
            </a:r>
          </a:p>
        </p:txBody>
      </p:sp>
      <p:sp>
        <p:nvSpPr>
          <p:cNvPr id="1048609" name=""/>
          <p:cNvSpPr/>
          <p:nvPr/>
        </p:nvSpPr>
        <p:spPr>
          <a:xfrm rot="0">
            <a:off x="2438400" y="5310187"/>
            <a:ext cx="3673475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f(0 ) = Lim    s /(s+1) = 0</a:t>
            </a:r>
          </a:p>
        </p:txBody>
      </p:sp>
      <p:sp>
        <p:nvSpPr>
          <p:cNvPr id="1048610" name=""/>
          <p:cNvSpPr/>
          <p:nvPr/>
        </p:nvSpPr>
        <p:spPr>
          <a:xfrm rot="0">
            <a:off x="3352800" y="5719762"/>
            <a:ext cx="3352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s </a:t>
            </a:r>
          </a:p>
        </p:txBody>
      </p:sp>
      <p:cxnSp>
        <p:nvCxnSpPr>
          <p:cNvPr id="3145733" name=""/>
          <p:cNvCxnSpPr>
            <a:cxnSpLocks/>
          </p:cNvCxnSpPr>
          <p:nvPr/>
        </p:nvCxnSpPr>
        <p:spPr>
          <a:xfrm rot="0">
            <a:off x="3673475" y="5984875"/>
            <a:ext cx="304800" cy="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sp>
        <p:nvSpPr>
          <p:cNvPr id="1048611" name=""/>
          <p:cNvSpPr/>
          <p:nvPr/>
        </p:nvSpPr>
        <p:spPr>
          <a:xfrm rot="0">
            <a:off x="4038600" y="5719762"/>
            <a:ext cx="354012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0</a:t>
            </a:r>
          </a:p>
        </p:txBody>
      </p:sp>
      <p:sp>
        <p:nvSpPr>
          <p:cNvPr id="1048612" name=""/>
          <p:cNvSpPr/>
          <p:nvPr/>
        </p:nvSpPr>
        <p:spPr>
          <a:xfrm rot="0">
            <a:off x="1431925" y="3240087"/>
            <a:ext cx="13512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Example</a:t>
            </a:r>
          </a:p>
        </p:txBody>
      </p:sp>
      <p:sp>
        <p:nvSpPr>
          <p:cNvPr id="1048613" name=""/>
          <p:cNvSpPr/>
          <p:nvPr/>
        </p:nvSpPr>
        <p:spPr>
          <a:xfrm rot="0">
            <a:off x="3505200" y="6248400"/>
            <a:ext cx="22656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6. Laplace applications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4" name=""/>
          <p:cNvSpPr/>
          <p:nvPr>
            <p:ph type="title" sz="full" idx="0"/>
          </p:nvPr>
        </p:nvSpPr>
        <p:spPr>
          <a:xfrm rot="0">
            <a:off x="685800" y="228600"/>
            <a:ext cx="77724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Apply Initial- and Final-Value Theorems to this Example</a:t>
            </a:r>
          </a:p>
        </p:txBody>
      </p:sp>
      <p:sp>
        <p:nvSpPr>
          <p:cNvPr id="1048615" name=""/>
          <p:cNvSpPr/>
          <p:nvPr>
            <p:ph type="body" sz="half" idx="4294967295"/>
          </p:nvPr>
        </p:nvSpPr>
        <p:spPr>
          <a:xfrm rot="0">
            <a:off x="5562600" y="1905000"/>
            <a:ext cx="30480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800">
                <a:solidFill>
                  <a:srgbClr val="000000"/>
                </a:solidFill>
              </a:defRPr>
            </a:lvl1pPr>
            <a:lvl2pPr indent="-325438" marL="66992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2400">
                <a:solidFill>
                  <a:srgbClr val="000000"/>
                </a:solidFill>
              </a:defRPr>
            </a:lvl2pPr>
            <a:lvl3pPr indent="-350838" marL="10223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000">
                <a:solidFill>
                  <a:srgbClr val="000000"/>
                </a:solidFill>
              </a:defRPr>
            </a:lvl3pPr>
            <a:lvl4pPr indent="-314325" marL="13398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1800">
                <a:solidFill>
                  <a:srgbClr val="000000"/>
                </a:solidFill>
              </a:defRPr>
            </a:lvl4pPr>
            <a:lvl5pPr indent="-339725" marL="167957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§"/>
              <a:defRPr sz="1800">
                <a:solidFill>
                  <a:srgbClr val="000000"/>
                </a:solidFill>
              </a:defRPr>
            </a:lvl5pPr>
          </a:lstStyle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Laplace transform of the function.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Apply final-value theorem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Apply initial-value theorem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</p:txBody>
      </p:sp>
      <p:pic>
        <p:nvPicPr>
          <p:cNvPr id="2097152" name=""/>
          <p:cNvPicPr>
            <a:picLocks/>
          </p:cNvPicPr>
          <p:nvPr>
            <p:ph type="chart"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524000" y="1905000"/>
            <a:ext cx="3352800" cy="1052512"/>
          </a:xfrm>
          <a:prstGeom prst="rect"/>
          <a:noFill/>
          <a:ln>
            <a:noFill/>
          </a:ln>
        </p:spPr>
      </p:pic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04800" y="3581400"/>
            <a:ext cx="4724400" cy="911225"/>
          </a:xfrm>
          <a:prstGeom prst="rect"/>
          <a:noFill/>
          <a:ln>
            <a:noFill/>
          </a:ln>
        </p:spPr>
      </p:pic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457200" y="5105400"/>
            <a:ext cx="4584700" cy="85883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6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Poles</a:t>
            </a:r>
          </a:p>
        </p:txBody>
      </p:sp>
      <p:sp>
        <p:nvSpPr>
          <p:cNvPr id="1048617" name=""/>
          <p:cNvSpPr/>
          <p:nvPr>
            <p:ph type="body" sz="full" idx="4294967295"/>
          </p:nvPr>
        </p:nvSpPr>
        <p:spPr>
          <a:xfrm rot="0">
            <a:off x="609600" y="914400"/>
            <a:ext cx="7772400" cy="4876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The poles of a Laplace function are the values of s that make the Laplace function evaluate to infinity.  They are therefore the roots of the denominator polynomial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10 (s + 2)/[(s + 1)(s + 3)] has a pole at s = -1 and a pole at s = -3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Complex poles always appear in complex-conjugate pairs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The transient response of system is determined by the location of poles</a:t>
            </a:r>
          </a:p>
        </p:txBody>
      </p:sp>
      <p:sp>
        <p:nvSpPr>
          <p:cNvPr id="1048618" name=""/>
          <p:cNvSpPr/>
          <p:nvPr/>
        </p:nvSpPr>
        <p:spPr>
          <a:xfrm rot="0">
            <a:off x="3505200" y="6248400"/>
            <a:ext cx="22656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6. Laplace applications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9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Zeros </a:t>
            </a:r>
          </a:p>
        </p:txBody>
      </p:sp>
      <p:sp>
        <p:nvSpPr>
          <p:cNvPr id="1048620" name=""/>
          <p:cNvSpPr/>
          <p:nvPr>
            <p:ph type="body" sz="full" idx="4294967295"/>
          </p:nvPr>
        </p:nvSpPr>
        <p:spPr>
          <a:xfrm rot="0">
            <a:off x="685800" y="9144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The zeros of a Laplace function are the values of s that make the Laplace function evaluate to zero.  They are therefore the zeros of the numerator polynomial 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10 (s + 2)/[(s + 1)(s + 3)] has a zero at s = -2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Complex zeros always appear in complex-conjugate pairs</a:t>
            </a:r>
          </a:p>
        </p:txBody>
      </p:sp>
      <p:sp>
        <p:nvSpPr>
          <p:cNvPr id="1048621" name=""/>
          <p:cNvSpPr/>
          <p:nvPr/>
        </p:nvSpPr>
        <p:spPr>
          <a:xfrm rot="0">
            <a:off x="3505200" y="6248400"/>
            <a:ext cx="22656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6. Laplace applications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2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Stability</a:t>
            </a:r>
          </a:p>
        </p:txBody>
      </p:sp>
      <p:sp>
        <p:nvSpPr>
          <p:cNvPr id="1048623" name=""/>
          <p:cNvSpPr/>
          <p:nvPr>
            <p:ph type="body" sz="full" idx="4294967295"/>
          </p:nvPr>
        </p:nvSpPr>
        <p:spPr>
          <a:xfrm rot="0">
            <a:off x="685800" y="838200"/>
            <a:ext cx="7772400" cy="1828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 system is stable if bounded inputs produce bounded outputs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The complex s-plane is divided into two regions: the stable region, which is the left half of the plane, and the unstable region, which is the right half of the s-plane</a:t>
            </a:r>
          </a:p>
        </p:txBody>
      </p:sp>
      <p:cxnSp>
        <p:nvCxnSpPr>
          <p:cNvPr id="3145734" name=""/>
          <p:cNvCxnSpPr>
            <a:cxnSpLocks/>
          </p:cNvCxnSpPr>
          <p:nvPr/>
        </p:nvCxnSpPr>
        <p:spPr>
          <a:xfrm rot="0" flipH="1">
            <a:off x="4572000" y="4038600"/>
            <a:ext cx="0" cy="205740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35" name=""/>
          <p:cNvCxnSpPr>
            <a:cxnSpLocks/>
          </p:cNvCxnSpPr>
          <p:nvPr/>
        </p:nvCxnSpPr>
        <p:spPr>
          <a:xfrm rot="0">
            <a:off x="2209800" y="5181600"/>
            <a:ext cx="48768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24" name=""/>
          <p:cNvSpPr/>
          <p:nvPr/>
        </p:nvSpPr>
        <p:spPr>
          <a:xfrm rot="0">
            <a:off x="1905000" y="3962400"/>
            <a:ext cx="10083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s-plane</a:t>
            </a:r>
          </a:p>
        </p:txBody>
      </p:sp>
      <p:sp>
        <p:nvSpPr>
          <p:cNvPr id="1048625" name=""/>
          <p:cNvSpPr/>
          <p:nvPr/>
        </p:nvSpPr>
        <p:spPr>
          <a:xfrm rot="0">
            <a:off x="2057400" y="6019800"/>
            <a:ext cx="8813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stable</a:t>
            </a:r>
          </a:p>
        </p:txBody>
      </p:sp>
      <p:sp>
        <p:nvSpPr>
          <p:cNvPr id="1048626" name=""/>
          <p:cNvSpPr/>
          <p:nvPr/>
        </p:nvSpPr>
        <p:spPr>
          <a:xfrm rot="0">
            <a:off x="5943600" y="6019800"/>
            <a:ext cx="11607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unstable</a:t>
            </a:r>
          </a:p>
        </p:txBody>
      </p:sp>
      <p:sp>
        <p:nvSpPr>
          <p:cNvPr id="1048627" name=""/>
          <p:cNvSpPr/>
          <p:nvPr/>
        </p:nvSpPr>
        <p:spPr>
          <a:xfrm rot="0">
            <a:off x="5105400" y="5562600"/>
            <a:ext cx="1841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x</a:t>
            </a:r>
          </a:p>
        </p:txBody>
      </p:sp>
      <p:sp>
        <p:nvSpPr>
          <p:cNvPr id="1048628" name=""/>
          <p:cNvSpPr/>
          <p:nvPr/>
        </p:nvSpPr>
        <p:spPr>
          <a:xfrm rot="0">
            <a:off x="5105400" y="4419600"/>
            <a:ext cx="3254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x</a:t>
            </a:r>
          </a:p>
        </p:txBody>
      </p:sp>
      <p:sp>
        <p:nvSpPr>
          <p:cNvPr id="1048629" name=""/>
          <p:cNvSpPr/>
          <p:nvPr/>
        </p:nvSpPr>
        <p:spPr>
          <a:xfrm rot="0">
            <a:off x="5851525" y="4964112"/>
            <a:ext cx="3254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x</a:t>
            </a:r>
          </a:p>
        </p:txBody>
      </p:sp>
      <p:sp>
        <p:nvSpPr>
          <p:cNvPr id="1048630" name=""/>
          <p:cNvSpPr/>
          <p:nvPr/>
        </p:nvSpPr>
        <p:spPr>
          <a:xfrm rot="0">
            <a:off x="2498725" y="4964112"/>
            <a:ext cx="3254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x</a:t>
            </a:r>
          </a:p>
        </p:txBody>
      </p:sp>
      <p:sp>
        <p:nvSpPr>
          <p:cNvPr id="1048631" name=""/>
          <p:cNvSpPr/>
          <p:nvPr/>
        </p:nvSpPr>
        <p:spPr>
          <a:xfrm rot="0">
            <a:off x="4098925" y="4964112"/>
            <a:ext cx="3254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x</a:t>
            </a:r>
          </a:p>
        </p:txBody>
      </p:sp>
      <p:sp>
        <p:nvSpPr>
          <p:cNvPr id="1048632" name=""/>
          <p:cNvSpPr/>
          <p:nvPr/>
        </p:nvSpPr>
        <p:spPr>
          <a:xfrm rot="0">
            <a:off x="3108325" y="3897312"/>
            <a:ext cx="3254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x</a:t>
            </a:r>
          </a:p>
        </p:txBody>
      </p:sp>
      <p:sp>
        <p:nvSpPr>
          <p:cNvPr id="1048633" name=""/>
          <p:cNvSpPr/>
          <p:nvPr/>
        </p:nvSpPr>
        <p:spPr>
          <a:xfrm rot="0">
            <a:off x="3124200" y="6096000"/>
            <a:ext cx="3254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x</a:t>
            </a:r>
          </a:p>
        </p:txBody>
      </p:sp>
      <p:sp>
        <p:nvSpPr>
          <p:cNvPr id="1048634" name=""/>
          <p:cNvSpPr/>
          <p:nvPr/>
        </p:nvSpPr>
        <p:spPr>
          <a:xfrm rot="0">
            <a:off x="4648200" y="3886200"/>
            <a:ext cx="428625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000" lang="en-US" u="none"/>
              <a:t>j</a:t>
            </a:r>
            <a:r>
              <a:rPr altLang="en-US" baseline="0" b="1" sz="2000" lang="en-US" u="none">
                <a:sym typeface="Symbol" pitchFamily="18" charset="2"/>
              </a:rPr>
              <a:t></a:t>
            </a:r>
          </a:p>
        </p:txBody>
      </p:sp>
      <p:sp>
        <p:nvSpPr>
          <p:cNvPr id="1048635" name=""/>
          <p:cNvSpPr/>
          <p:nvPr/>
        </p:nvSpPr>
        <p:spPr>
          <a:xfrm rot="0">
            <a:off x="7223125" y="4960937"/>
            <a:ext cx="3381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>
                <a:sym typeface="Symbol" pitchFamily="18" charset="2"/>
              </a:rPr>
              <a:t>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6" name=""/>
          <p:cNvSpPr/>
          <p:nvPr>
            <p:ph type="ctrTitle" sz="full" idx="4294967295"/>
          </p:nvPr>
        </p:nvSpPr>
        <p:spPr>
          <a:xfrm rot="0">
            <a:off x="914400" y="1524000"/>
            <a:ext cx="7623175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>
              <a:defRPr sz="4200"/>
            </a:lvl1pPr>
          </a:lstStyle>
          <a:p>
            <a:pPr algn="l" eaLnBrk="1" fontAlgn="base" hangingPunct="1" indent="0" lvl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sz="5000" lang="en-US" u="none">
                <a:solidFill>
                  <a:srgbClr val="006633"/>
                </a:solidFill>
                <a:latin typeface="Garamond" pitchFamily="18" charset="0"/>
                <a:ea typeface="Arial" pitchFamily="34" charset="0"/>
                <a:sym typeface="Wingdings" pitchFamily="0" charset="2"/>
              </a:rPr>
              <a:t>LAPLACE TRANSFORMS</a:t>
            </a:r>
          </a:p>
        </p:txBody>
      </p:sp>
      <p:sp>
        <p:nvSpPr>
          <p:cNvPr id="1048637" name=""/>
          <p:cNvSpPr/>
          <p:nvPr>
            <p:ph type="subTitle" sz="full" idx="4294967295"/>
          </p:nvPr>
        </p:nvSpPr>
        <p:spPr>
          <a:xfrm rot="0">
            <a:off x="1981200" y="3962400"/>
            <a:ext cx="65532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FontTx/>
              <a:buNone/>
              <a:defRPr sz="3000">
                <a:solidFill>
                  <a:srgbClr val="000000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FREQUENCY RESPONSE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Introduction</a:t>
            </a:r>
          </a:p>
        </p:txBody>
      </p:sp>
      <p:sp>
        <p:nvSpPr>
          <p:cNvPr id="1048639" name=""/>
          <p:cNvSpPr/>
          <p:nvPr>
            <p:ph type="body" sz="full" idx="4294967295"/>
          </p:nvPr>
        </p:nvSpPr>
        <p:spPr>
          <a:xfrm rot="0">
            <a:off x="685800" y="838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Many problems can be thought of in the time domain, and solutions can be developed accordingly.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Other problems are more easily thought of in the frequency domain.  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 technique for thinking in the frequency domain is to express the system in terms of a frequency response</a:t>
            </a:r>
          </a:p>
        </p:txBody>
      </p:sp>
      <p:sp>
        <p:nvSpPr>
          <p:cNvPr id="1048640" name=""/>
          <p:cNvSpPr/>
          <p:nvPr/>
        </p:nvSpPr>
        <p:spPr>
          <a:xfrm rot="0">
            <a:off x="3505200" y="6248400"/>
            <a:ext cx="21894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7. Frequency response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5F5F5F"/>
      </a:dk2>
      <a:lt2>
        <a:srgbClr val="00663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FF"/>
        </a:dk1>
        <a:lt1>
          <a:srgbClr val="820000"/>
        </a:lt1>
        <a:dk2>
          <a:srgbClr val="3333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2">
        <a:dk1>
          <a:srgbClr val="CCCCFF"/>
        </a:dk1>
        <a:lt1>
          <a:srgbClr val="0B0506"/>
        </a:lt1>
        <a:dk2>
          <a:srgbClr val="333333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FAFDC"/>
        </a:accent4>
        <a:accent5>
          <a:srgbClr val="ADB9E2"/>
        </a:accent5>
        <a:accent6>
          <a:srgbClr val="2D2DB7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3">
        <a:dk1>
          <a:srgbClr val="FFFFFF"/>
        </a:dk1>
        <a:lt1>
          <a:srgbClr val="221013"/>
        </a:lt1>
        <a:dk2>
          <a:srgbClr val="33333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CDCDC"/>
        </a:accent4>
        <a:accent5>
          <a:srgbClr val="E2ADAA"/>
        </a:accent5>
        <a:accent6>
          <a:srgbClr val="B78900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4">
        <a:dk1>
          <a:srgbClr val="FFFFFF"/>
        </a:dk1>
        <a:lt1>
          <a:srgbClr val="0000CC"/>
        </a:lt1>
        <a:dk2>
          <a:srgbClr val="11054B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CDCDC"/>
        </a:accent4>
        <a:accent5>
          <a:srgbClr val="FFB9AA"/>
        </a:accent5>
        <a:accent6>
          <a:srgbClr val="E52D00"/>
        </a:accent6>
        <a:hlink>
          <a:srgbClr val="CC9900"/>
        </a:hlink>
        <a:folHlink>
          <a:srgbClr val="B2B2B2"/>
        </a:folHlink>
      </a:clrScheme>
    </a:extraClrScheme>
    <a:extraClrScheme>
      <a:clrScheme name="Default Color Scheme 5">
        <a:dk1>
          <a:srgbClr val="F8F8F8"/>
        </a:dk1>
        <a:lt1>
          <a:srgbClr val="002600"/>
        </a:lt1>
        <a:dk2>
          <a:srgbClr val="9B8D65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BAA"/>
        </a:accent3>
        <a:accent4>
          <a:srgbClr val="D6D6D6"/>
        </a:accent4>
        <a:accent5>
          <a:srgbClr val="E2CAAD"/>
        </a:accent5>
        <a:accent6>
          <a:srgbClr val="80895C"/>
        </a:accent6>
        <a:hlink>
          <a:srgbClr val="336600"/>
        </a:hlink>
        <a:folHlink>
          <a:srgbClr val="808000"/>
        </a:folHlink>
      </a:clrScheme>
    </a:extraClrScheme>
    <a:extraClrScheme>
      <a:clrScheme name="Default Color Scheme 6">
        <a:dk1>
          <a:srgbClr val="FFFFFF"/>
        </a:dk1>
        <a:lt1>
          <a:srgbClr val="006699"/>
        </a:lt1>
        <a:dk2>
          <a:srgbClr val="333333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9CA"/>
        </a:accent3>
        <a:accent4>
          <a:srgbClr val="DCDCDC"/>
        </a:accent4>
        <a:accent5>
          <a:srgbClr val="E2CAAA"/>
        </a:accent5>
        <a:accent6>
          <a:srgbClr val="E58900"/>
        </a:accent6>
        <a:hlink>
          <a:srgbClr val="FFCC00"/>
        </a:hlink>
        <a:folHlink>
          <a:srgbClr val="706F37"/>
        </a:folHlink>
      </a:clrScheme>
    </a:extraClrScheme>
    <a:extraClrScheme>
      <a:clrScheme name="Default Color Scheme 7">
        <a:dk1>
          <a:srgbClr val="000000"/>
        </a:dk1>
        <a:lt1>
          <a:srgbClr val="FFFFFF"/>
        </a:lt1>
        <a:dk2>
          <a:srgbClr val="5F5F5F"/>
        </a:dk2>
        <a:lt2>
          <a:srgbClr val="006633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47329"/>
        </a:accent6>
        <a:hlink>
          <a:srgbClr val="996600"/>
        </a:hlink>
        <a:folHlink>
          <a:srgbClr val="AFBF39"/>
        </a:folHlink>
      </a:clrScheme>
    </a:extraClrScheme>
    <a:extraClrScheme>
      <a:clrScheme name="Default Color Scheme 8">
        <a:dk1>
          <a:srgbClr val="000000"/>
        </a:dk1>
        <a:lt1>
          <a:srgbClr val="FFFFFF"/>
        </a:lt1>
        <a:dk2>
          <a:srgbClr val="666699"/>
        </a:dk2>
        <a:lt2>
          <a:srgbClr val="CC0000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1C1C1"/>
        </a:accent5>
        <a:accent6>
          <a:srgbClr val="89892D"/>
        </a:accent6>
        <a:hlink>
          <a:srgbClr val="4C6D80"/>
        </a:hlink>
        <a:folHlink>
          <a:srgbClr val="B2B2B2"/>
        </a:folHlink>
      </a:clrScheme>
    </a:extraClrScheme>
    <a:extraClrScheme>
      <a:clrScheme name="Default Color Scheme 9">
        <a:dk1>
          <a:srgbClr val="000000"/>
        </a:dk1>
        <a:lt1>
          <a:srgbClr val="FFFFFF"/>
        </a:lt1>
        <a:dk2>
          <a:srgbClr val="666699"/>
        </a:dk2>
        <a:lt2>
          <a:srgbClr val="0033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36145"/>
        </a:accent6>
        <a:hlink>
          <a:srgbClr val="4C6D80"/>
        </a:hlink>
        <a:folHlink>
          <a:srgbClr val="B2B2B2"/>
        </a:folHlink>
      </a:clrScheme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5F5F5F"/>
      </a:dk2>
      <a:lt2>
        <a:srgbClr val="00663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FF"/>
        </a:dk1>
        <a:lt1>
          <a:srgbClr val="820000"/>
        </a:lt1>
        <a:dk2>
          <a:srgbClr val="3333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2">
        <a:dk1>
          <a:srgbClr val="CCCCFF"/>
        </a:dk1>
        <a:lt1>
          <a:srgbClr val="0B0506"/>
        </a:lt1>
        <a:dk2>
          <a:srgbClr val="333333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FAFDC"/>
        </a:accent4>
        <a:accent5>
          <a:srgbClr val="ADB9E2"/>
        </a:accent5>
        <a:accent6>
          <a:srgbClr val="2D2DB7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3">
        <a:dk1>
          <a:srgbClr val="FFFFFF"/>
        </a:dk1>
        <a:lt1>
          <a:srgbClr val="221013"/>
        </a:lt1>
        <a:dk2>
          <a:srgbClr val="33333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CDCDC"/>
        </a:accent4>
        <a:accent5>
          <a:srgbClr val="E2ADAA"/>
        </a:accent5>
        <a:accent6>
          <a:srgbClr val="B78900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4">
        <a:dk1>
          <a:srgbClr val="FFFFFF"/>
        </a:dk1>
        <a:lt1>
          <a:srgbClr val="0000CC"/>
        </a:lt1>
        <a:dk2>
          <a:srgbClr val="11054B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CDCDC"/>
        </a:accent4>
        <a:accent5>
          <a:srgbClr val="FFB9AA"/>
        </a:accent5>
        <a:accent6>
          <a:srgbClr val="E52D00"/>
        </a:accent6>
        <a:hlink>
          <a:srgbClr val="CC9900"/>
        </a:hlink>
        <a:folHlink>
          <a:srgbClr val="B2B2B2"/>
        </a:folHlink>
      </a:clrScheme>
    </a:extraClrScheme>
    <a:extraClrScheme>
      <a:clrScheme name="Default Color Scheme 5">
        <a:dk1>
          <a:srgbClr val="F8F8F8"/>
        </a:dk1>
        <a:lt1>
          <a:srgbClr val="002600"/>
        </a:lt1>
        <a:dk2>
          <a:srgbClr val="9B8D65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BAA"/>
        </a:accent3>
        <a:accent4>
          <a:srgbClr val="D6D6D6"/>
        </a:accent4>
        <a:accent5>
          <a:srgbClr val="E2CAAD"/>
        </a:accent5>
        <a:accent6>
          <a:srgbClr val="80895C"/>
        </a:accent6>
        <a:hlink>
          <a:srgbClr val="336600"/>
        </a:hlink>
        <a:folHlink>
          <a:srgbClr val="808000"/>
        </a:folHlink>
      </a:clrScheme>
    </a:extraClrScheme>
    <a:extraClrScheme>
      <a:clrScheme name="Default Color Scheme 6">
        <a:dk1>
          <a:srgbClr val="FFFFFF"/>
        </a:dk1>
        <a:lt1>
          <a:srgbClr val="006699"/>
        </a:lt1>
        <a:dk2>
          <a:srgbClr val="333333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9CA"/>
        </a:accent3>
        <a:accent4>
          <a:srgbClr val="DCDCDC"/>
        </a:accent4>
        <a:accent5>
          <a:srgbClr val="E2CAAA"/>
        </a:accent5>
        <a:accent6>
          <a:srgbClr val="E58900"/>
        </a:accent6>
        <a:hlink>
          <a:srgbClr val="FFCC00"/>
        </a:hlink>
        <a:folHlink>
          <a:srgbClr val="706F37"/>
        </a:folHlink>
      </a:clrScheme>
    </a:extraClrScheme>
    <a:extraClrScheme>
      <a:clrScheme name="Default Color Scheme 7">
        <a:dk1>
          <a:srgbClr val="000000"/>
        </a:dk1>
        <a:lt1>
          <a:srgbClr val="FFFFFF"/>
        </a:lt1>
        <a:dk2>
          <a:srgbClr val="5F5F5F"/>
        </a:dk2>
        <a:lt2>
          <a:srgbClr val="006633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47329"/>
        </a:accent6>
        <a:hlink>
          <a:srgbClr val="996600"/>
        </a:hlink>
        <a:folHlink>
          <a:srgbClr val="AFBF39"/>
        </a:folHlink>
      </a:clrScheme>
    </a:extraClrScheme>
    <a:extraClrScheme>
      <a:clrScheme name="Default Color Scheme 8">
        <a:dk1>
          <a:srgbClr val="000000"/>
        </a:dk1>
        <a:lt1>
          <a:srgbClr val="FFFFFF"/>
        </a:lt1>
        <a:dk2>
          <a:srgbClr val="666699"/>
        </a:dk2>
        <a:lt2>
          <a:srgbClr val="CC0000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1C1C1"/>
        </a:accent5>
        <a:accent6>
          <a:srgbClr val="89892D"/>
        </a:accent6>
        <a:hlink>
          <a:srgbClr val="4C6D80"/>
        </a:hlink>
        <a:folHlink>
          <a:srgbClr val="B2B2B2"/>
        </a:folHlink>
      </a:clrScheme>
    </a:extraClrScheme>
    <a:extraClrScheme>
      <a:clrScheme name="Default Color Scheme 9">
        <a:dk1>
          <a:srgbClr val="000000"/>
        </a:dk1>
        <a:lt1>
          <a:srgbClr val="FFFFFF"/>
        </a:lt1>
        <a:dk2>
          <a:srgbClr val="666699"/>
        </a:dk2>
        <a:lt2>
          <a:srgbClr val="0033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36145"/>
        </a:accent6>
        <a:hlink>
          <a:srgbClr val="4C6D80"/>
        </a:hlink>
        <a:folHlink>
          <a:srgbClr val="B2B2B2"/>
        </a:folHlink>
      </a:clrScheme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5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ONEPLUS A6010</dc:creator>
  <dcterms:created xsi:type="dcterms:W3CDTF">2021-01-29T00:38:08Z</dcterms:created>
  <dcterms:modified xsi:type="dcterms:W3CDTF">2021-01-29T06:21:28Z</dcterms:modified>
</cp:coreProperties>
</file>