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sldIdLst>
    <p:sldId id="257" r:id="rId2"/>
    <p:sldId id="414" r:id="rId3"/>
    <p:sldId id="444" r:id="rId4"/>
    <p:sldId id="445" r:id="rId5"/>
    <p:sldId id="446" r:id="rId6"/>
    <p:sldId id="447" r:id="rId7"/>
    <p:sldId id="448" r:id="rId8"/>
    <p:sldId id="449" r:id="rId9"/>
    <p:sldId id="415" r:id="rId10"/>
    <p:sldId id="416" r:id="rId11"/>
    <p:sldId id="417" r:id="rId12"/>
    <p:sldId id="419" r:id="rId13"/>
    <p:sldId id="418" r:id="rId14"/>
    <p:sldId id="420" r:id="rId15"/>
    <p:sldId id="422" r:id="rId16"/>
    <p:sldId id="423" r:id="rId17"/>
    <p:sldId id="451" r:id="rId18"/>
    <p:sldId id="425" r:id="rId19"/>
    <p:sldId id="426" r:id="rId20"/>
    <p:sldId id="453" r:id="rId21"/>
    <p:sldId id="427" r:id="rId22"/>
    <p:sldId id="428" r:id="rId23"/>
    <p:sldId id="441" r:id="rId24"/>
    <p:sldId id="429" r:id="rId25"/>
    <p:sldId id="432" r:id="rId26"/>
    <p:sldId id="431" r:id="rId27"/>
    <p:sldId id="433" r:id="rId28"/>
    <p:sldId id="434" r:id="rId29"/>
    <p:sldId id="435" r:id="rId30"/>
    <p:sldId id="436" r:id="rId31"/>
    <p:sldId id="437" r:id="rId32"/>
    <p:sldId id="438" r:id="rId33"/>
    <p:sldId id="450" r:id="rId34"/>
    <p:sldId id="454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18B32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10" autoAdjust="0"/>
  </p:normalViewPr>
  <p:slideViewPr>
    <p:cSldViewPr snapToGrid="0">
      <p:cViewPr>
        <p:scale>
          <a:sx n="75" d="100"/>
          <a:sy n="75" d="100"/>
        </p:scale>
        <p:origin x="-6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144" d="100"/>
          <a:sy n="144" d="100"/>
        </p:scale>
        <p:origin x="-36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3DCD3B-112C-4DF5-9E32-57F60ADD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85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992CF-65E0-4F06-BEFD-4E1CEBBE92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473BA-0303-4ED7-A8A7-CBB1136DD14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771CD-40E6-4699-A749-FBD0951FF0D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06EFF5-B8DA-4005-8AA0-C028B748909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92ACF-F0C8-4201-9BB7-5C0165BEE05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D06AC9-744E-4776-A185-5D050127E22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1F050-29B3-4B82-AD70-BA36A485994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302CC-5EDC-4F49-B419-C230FB3994A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1FB41-A3F0-41FB-A5C2-D4AB7D8BBE8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43B0E-FE65-43B0-A838-A9929BBF307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6751D-CC21-49A0-8777-640ECFAD383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34617-DE89-47CA-9976-884771D7EBA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42B5A-ABEA-42DE-835F-7326081B3C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45C18-5634-4C2B-B696-0FCD34E0D32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65961-02B1-4A45-9A2F-A636403578E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DA81B-0D35-43D4-B799-838D22D20FE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981C6-05F8-41EA-8870-586F652EB30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8A1C2-D85F-40CE-B98F-24557682B8A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C2AEE-8480-4A06-8A5D-340AF432C7F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A6EACA-177E-46C3-BC61-DA10FA0ED78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735BF2-DA68-458E-BAD9-05B83FDD4EF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B59C79-E655-46E8-B788-A17D477AC46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4060F-9A1C-4E3A-AF7B-1D701752004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6B588-E6BC-4F90-A071-9716C1A4A51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FD4A9-1F46-4F9A-BEE6-40C48B493E3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9D9474-6888-4222-BA9E-32F35904E99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9CC59-3D21-4F1A-B0CB-C29A8D39B09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59E70-328D-4F5F-8E13-0FBA856A96D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03"/>
          <p:cNvSpPr txBox="1">
            <a:spLocks noChangeArrowheads="1"/>
          </p:cNvSpPr>
          <p:nvPr/>
        </p:nvSpPr>
        <p:spPr bwMode="auto">
          <a:xfrm>
            <a:off x="909638" y="4495800"/>
            <a:ext cx="919162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48601" tIns="45717" rIns="548601" bIns="45717"/>
          <a:lstStyle/>
          <a:p>
            <a:pPr algn="ctr" defTabSz="841375" eaLnBrk="0" hangingPunct="0">
              <a:spcBef>
                <a:spcPct val="20000"/>
              </a:spcBef>
              <a:buFontTx/>
              <a:buChar char=" "/>
            </a:pPr>
            <a:endParaRPr lang="en-US" sz="4800"/>
          </a:p>
        </p:txBody>
      </p:sp>
      <p:sp>
        <p:nvSpPr>
          <p:cNvPr id="3" name="TextBox 2"/>
          <p:cNvSpPr txBox="1"/>
          <p:nvPr/>
        </p:nvSpPr>
        <p:spPr>
          <a:xfrm>
            <a:off x="1158240" y="2194560"/>
            <a:ext cx="71323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 smtClean="0"/>
              <a:t>GRAPH THEORY</a:t>
            </a:r>
            <a:r>
              <a:rPr lang="en-IN" sz="4400" b="1" dirty="0"/>
              <a:t/>
            </a:r>
            <a:br>
              <a:rPr lang="en-IN" sz="4400" b="1" dirty="0"/>
            </a:br>
            <a:r>
              <a:rPr lang="en-IN" b="1" dirty="0" err="1"/>
              <a:t>Dr.P.ANITHA</a:t>
            </a:r>
            <a:r>
              <a:rPr lang="en-IN" b="1" dirty="0"/>
              <a:t>  </a:t>
            </a:r>
            <a:br>
              <a:rPr lang="en-IN" b="1" dirty="0"/>
            </a:br>
            <a:r>
              <a:rPr lang="en-IN" b="1" dirty="0"/>
              <a:t>Assistant Professor</a:t>
            </a:r>
            <a:br>
              <a:rPr lang="en-IN" b="1" dirty="0"/>
            </a:br>
            <a:r>
              <a:rPr lang="en-IN" b="1" dirty="0"/>
              <a:t>Department of Mathematics</a:t>
            </a:r>
            <a:br>
              <a:rPr lang="en-IN" b="1" dirty="0"/>
            </a:br>
            <a:r>
              <a:rPr lang="en-IN" b="1" dirty="0" smtClean="0"/>
              <a:t>III-</a:t>
            </a:r>
            <a:r>
              <a:rPr lang="en-IN" b="1" dirty="0" err="1" smtClean="0"/>
              <a:t>B.Sc</a:t>
            </a:r>
            <a:r>
              <a:rPr lang="en-IN" b="1" dirty="0" smtClean="0"/>
              <a:t> </a:t>
            </a:r>
            <a:r>
              <a:rPr lang="en-IN" b="1" dirty="0"/>
              <a:t>Mathematics</a:t>
            </a:r>
            <a:r>
              <a:rPr lang="en-IN" sz="4400" b="1" dirty="0"/>
              <a:t/>
            </a:r>
            <a:br>
              <a:rPr lang="en-IN" sz="4400" b="1" dirty="0"/>
            </a:br>
            <a:endParaRPr lang="en-IN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Optimal Trees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609600" y="1628775"/>
            <a:ext cx="792480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Problem:  Find a </a:t>
            </a:r>
            <a:r>
              <a:rPr lang="en-US">
                <a:solidFill>
                  <a:schemeClr val="tx2"/>
                </a:solidFill>
              </a:rPr>
              <a:t>minimum spanning tree</a:t>
            </a:r>
            <a:r>
              <a:rPr lang="en-US"/>
              <a:t>, that is, a tree that has a node for every node in the graph, such that the sum of the edge weights is minimum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4"/>
          <p:cNvSpPr>
            <a:spLocks noChangeArrowheads="1"/>
          </p:cNvSpPr>
          <p:nvPr/>
        </p:nvSpPr>
        <p:spPr bwMode="auto">
          <a:xfrm>
            <a:off x="2235200" y="32004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Oval 5"/>
          <p:cNvSpPr>
            <a:spLocks noChangeArrowheads="1"/>
          </p:cNvSpPr>
          <p:nvPr/>
        </p:nvSpPr>
        <p:spPr bwMode="auto">
          <a:xfrm>
            <a:off x="2235200" y="18288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4292600" y="24384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6197600" y="18288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6350000" y="32766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9"/>
          <p:cNvSpPr>
            <a:spLocks noChangeArrowheads="1"/>
          </p:cNvSpPr>
          <p:nvPr/>
        </p:nvSpPr>
        <p:spPr bwMode="auto">
          <a:xfrm>
            <a:off x="6273800" y="48006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10"/>
          <p:cNvSpPr>
            <a:spLocks noChangeArrowheads="1"/>
          </p:cNvSpPr>
          <p:nvPr/>
        </p:nvSpPr>
        <p:spPr bwMode="auto">
          <a:xfrm>
            <a:off x="4292600" y="41148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2463800" y="1981200"/>
            <a:ext cx="18288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 flipV="1">
            <a:off x="2463800" y="2590800"/>
            <a:ext cx="1828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 flipV="1">
            <a:off x="4521200" y="1981200"/>
            <a:ext cx="16764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4"/>
          <p:cNvSpPr>
            <a:spLocks noChangeShapeType="1"/>
          </p:cNvSpPr>
          <p:nvPr/>
        </p:nvSpPr>
        <p:spPr bwMode="auto">
          <a:xfrm flipV="1">
            <a:off x="2311400" y="2057400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5"/>
          <p:cNvSpPr>
            <a:spLocks noChangeShapeType="1"/>
          </p:cNvSpPr>
          <p:nvPr/>
        </p:nvSpPr>
        <p:spPr bwMode="auto">
          <a:xfrm flipH="1" flipV="1">
            <a:off x="4521200" y="2590800"/>
            <a:ext cx="18288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17"/>
          <p:cNvSpPr>
            <a:spLocks noChangeShapeType="1"/>
          </p:cNvSpPr>
          <p:nvPr/>
        </p:nvSpPr>
        <p:spPr bwMode="auto">
          <a:xfrm flipH="1" flipV="1">
            <a:off x="6350000" y="2057400"/>
            <a:ext cx="762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19"/>
          <p:cNvSpPr>
            <a:spLocks noChangeShapeType="1"/>
          </p:cNvSpPr>
          <p:nvPr/>
        </p:nvSpPr>
        <p:spPr bwMode="auto">
          <a:xfrm>
            <a:off x="2463800" y="3352800"/>
            <a:ext cx="18288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20"/>
          <p:cNvSpPr>
            <a:spLocks noChangeShapeType="1"/>
          </p:cNvSpPr>
          <p:nvPr/>
        </p:nvSpPr>
        <p:spPr bwMode="auto">
          <a:xfrm flipV="1">
            <a:off x="4521200" y="3429000"/>
            <a:ext cx="18288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21"/>
          <p:cNvSpPr>
            <a:spLocks noChangeShapeType="1"/>
          </p:cNvSpPr>
          <p:nvPr/>
        </p:nvSpPr>
        <p:spPr bwMode="auto">
          <a:xfrm>
            <a:off x="4521200" y="4267200"/>
            <a:ext cx="17526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/>
        </p:nvSpPr>
        <p:spPr bwMode="auto">
          <a:xfrm flipV="1">
            <a:off x="6350000" y="3505200"/>
            <a:ext cx="762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Text Box 24"/>
          <p:cNvSpPr txBox="1">
            <a:spLocks noChangeArrowheads="1"/>
          </p:cNvSpPr>
          <p:nvPr/>
        </p:nvSpPr>
        <p:spPr bwMode="auto">
          <a:xfrm>
            <a:off x="1819275" y="22304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5380" name="Text Box 25"/>
          <p:cNvSpPr txBox="1">
            <a:spLocks noChangeArrowheads="1"/>
          </p:cNvSpPr>
          <p:nvPr/>
        </p:nvSpPr>
        <p:spPr bwMode="auto">
          <a:xfrm>
            <a:off x="5476875" y="37798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381" name="Text Box 26"/>
          <p:cNvSpPr txBox="1">
            <a:spLocks noChangeArrowheads="1"/>
          </p:cNvSpPr>
          <p:nvPr/>
        </p:nvSpPr>
        <p:spPr bwMode="auto">
          <a:xfrm>
            <a:off x="5006975" y="29416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5382" name="Text Box 27"/>
          <p:cNvSpPr txBox="1">
            <a:spLocks noChangeArrowheads="1"/>
          </p:cNvSpPr>
          <p:nvPr/>
        </p:nvSpPr>
        <p:spPr bwMode="auto">
          <a:xfrm>
            <a:off x="3495675" y="290988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5383" name="Text Box 28"/>
          <p:cNvSpPr txBox="1">
            <a:spLocks noChangeArrowheads="1"/>
          </p:cNvSpPr>
          <p:nvPr/>
        </p:nvSpPr>
        <p:spPr bwMode="auto">
          <a:xfrm>
            <a:off x="3038475" y="38306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5384" name="Text Box 29"/>
          <p:cNvSpPr txBox="1">
            <a:spLocks noChangeArrowheads="1"/>
          </p:cNvSpPr>
          <p:nvPr/>
        </p:nvSpPr>
        <p:spPr bwMode="auto">
          <a:xfrm>
            <a:off x="4978400" y="4648200"/>
            <a:ext cx="606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5385" name="Text Box 30"/>
          <p:cNvSpPr txBox="1">
            <a:spLocks noChangeArrowheads="1"/>
          </p:cNvSpPr>
          <p:nvPr/>
        </p:nvSpPr>
        <p:spPr bwMode="auto">
          <a:xfrm>
            <a:off x="6467475" y="37544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5386" name="Text Box 31"/>
          <p:cNvSpPr txBox="1">
            <a:spLocks noChangeArrowheads="1"/>
          </p:cNvSpPr>
          <p:nvPr/>
        </p:nvSpPr>
        <p:spPr bwMode="auto">
          <a:xfrm>
            <a:off x="6467475" y="22304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5387" name="Text Box 32"/>
          <p:cNvSpPr txBox="1">
            <a:spLocks noChangeArrowheads="1"/>
          </p:cNvSpPr>
          <p:nvPr/>
        </p:nvSpPr>
        <p:spPr bwMode="auto">
          <a:xfrm>
            <a:off x="5019675" y="16970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388" name="Text Box 33"/>
          <p:cNvSpPr txBox="1">
            <a:spLocks noChangeArrowheads="1"/>
          </p:cNvSpPr>
          <p:nvPr/>
        </p:nvSpPr>
        <p:spPr bwMode="auto">
          <a:xfrm>
            <a:off x="3267075" y="16208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5389" name="Text Box 36"/>
          <p:cNvSpPr txBox="1">
            <a:spLocks noChangeArrowheads="1"/>
          </p:cNvSpPr>
          <p:nvPr/>
        </p:nvSpPr>
        <p:spPr bwMode="auto">
          <a:xfrm>
            <a:off x="2157413" y="533400"/>
            <a:ext cx="48275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Tree Approximations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336800" y="1968500"/>
            <a:ext cx="4102100" cy="2781300"/>
            <a:chOff x="1472" y="1240"/>
            <a:chExt cx="2584" cy="1752"/>
          </a:xfrm>
        </p:grpSpPr>
        <p:sp>
          <p:nvSpPr>
            <p:cNvPr id="15391" name="Line 37"/>
            <p:cNvSpPr>
              <a:spLocks noChangeShapeType="1"/>
            </p:cNvSpPr>
            <p:nvPr/>
          </p:nvSpPr>
          <p:spPr bwMode="auto">
            <a:xfrm flipH="1" flipV="1">
              <a:off x="1560" y="2120"/>
              <a:ext cx="1128" cy="520"/>
            </a:xfrm>
            <a:prstGeom prst="line">
              <a:avLst/>
            </a:prstGeom>
            <a:noFill/>
            <a:ln w="2032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38"/>
            <p:cNvSpPr>
              <a:spLocks noChangeShapeType="1"/>
            </p:cNvSpPr>
            <p:nvPr/>
          </p:nvSpPr>
          <p:spPr bwMode="auto">
            <a:xfrm flipH="1" flipV="1">
              <a:off x="1472" y="1312"/>
              <a:ext cx="0" cy="688"/>
            </a:xfrm>
            <a:prstGeom prst="line">
              <a:avLst/>
            </a:prstGeom>
            <a:noFill/>
            <a:ln w="2032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39"/>
            <p:cNvSpPr>
              <a:spLocks noChangeShapeType="1"/>
            </p:cNvSpPr>
            <p:nvPr/>
          </p:nvSpPr>
          <p:spPr bwMode="auto">
            <a:xfrm flipH="1" flipV="1">
              <a:off x="1560" y="1240"/>
              <a:ext cx="1136" cy="336"/>
            </a:xfrm>
            <a:prstGeom prst="line">
              <a:avLst/>
            </a:prstGeom>
            <a:noFill/>
            <a:ln w="2032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40"/>
            <p:cNvSpPr>
              <a:spLocks noChangeShapeType="1"/>
            </p:cNvSpPr>
            <p:nvPr/>
          </p:nvSpPr>
          <p:spPr bwMode="auto">
            <a:xfrm flipH="1" flipV="1">
              <a:off x="2880" y="1632"/>
              <a:ext cx="1104" cy="480"/>
            </a:xfrm>
            <a:prstGeom prst="line">
              <a:avLst/>
            </a:prstGeom>
            <a:noFill/>
            <a:ln w="2032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41"/>
            <p:cNvSpPr>
              <a:spLocks noChangeShapeType="1"/>
            </p:cNvSpPr>
            <p:nvPr/>
          </p:nvSpPr>
          <p:spPr bwMode="auto">
            <a:xfrm flipV="1">
              <a:off x="4008" y="2224"/>
              <a:ext cx="40" cy="768"/>
            </a:xfrm>
            <a:prstGeom prst="line">
              <a:avLst/>
            </a:prstGeom>
            <a:noFill/>
            <a:ln w="2032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42"/>
            <p:cNvSpPr>
              <a:spLocks noChangeShapeType="1"/>
            </p:cNvSpPr>
            <p:nvPr/>
          </p:nvSpPr>
          <p:spPr bwMode="auto">
            <a:xfrm flipH="1" flipV="1">
              <a:off x="4000" y="1304"/>
              <a:ext cx="56" cy="736"/>
            </a:xfrm>
            <a:prstGeom prst="line">
              <a:avLst/>
            </a:prstGeom>
            <a:noFill/>
            <a:ln w="2032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450850" y="406400"/>
            <a:ext cx="82423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Finding an MST: Kruskal’s Algorithm</a:t>
            </a:r>
          </a:p>
        </p:txBody>
      </p:sp>
      <p:sp>
        <p:nvSpPr>
          <p:cNvPr id="301063" name="Text Box 7"/>
          <p:cNvSpPr txBox="1">
            <a:spLocks noChangeArrowheads="1"/>
          </p:cNvSpPr>
          <p:nvPr/>
        </p:nvSpPr>
        <p:spPr bwMode="auto">
          <a:xfrm>
            <a:off x="966788" y="1404938"/>
            <a:ext cx="7210425" cy="86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/>
              <a:t>Create a forest where each node is a separate tree</a:t>
            </a:r>
          </a:p>
        </p:txBody>
      </p:sp>
      <p:sp>
        <p:nvSpPr>
          <p:cNvPr id="301064" name="Text Box 8"/>
          <p:cNvSpPr txBox="1">
            <a:spLocks noChangeArrowheads="1"/>
          </p:cNvSpPr>
          <p:nvPr/>
        </p:nvSpPr>
        <p:spPr bwMode="auto">
          <a:xfrm>
            <a:off x="966788" y="2489200"/>
            <a:ext cx="51117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Make a sorted list of edges S</a:t>
            </a:r>
          </a:p>
        </p:txBody>
      </p:sp>
      <p:sp>
        <p:nvSpPr>
          <p:cNvPr id="301065" name="Text Box 9"/>
          <p:cNvSpPr txBox="1">
            <a:spLocks noChangeArrowheads="1"/>
          </p:cNvSpPr>
          <p:nvPr/>
        </p:nvSpPr>
        <p:spPr bwMode="auto">
          <a:xfrm>
            <a:off x="966788" y="3233738"/>
            <a:ext cx="38671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While S is non-empty:</a:t>
            </a:r>
          </a:p>
        </p:txBody>
      </p:sp>
      <p:sp>
        <p:nvSpPr>
          <p:cNvPr id="301066" name="Text Box 10"/>
          <p:cNvSpPr txBox="1">
            <a:spLocks noChangeArrowheads="1"/>
          </p:cNvSpPr>
          <p:nvPr/>
        </p:nvSpPr>
        <p:spPr bwMode="auto">
          <a:xfrm>
            <a:off x="1919288" y="3978275"/>
            <a:ext cx="654843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Remove an edge with minimal weight</a:t>
            </a:r>
          </a:p>
        </p:txBody>
      </p:sp>
      <p:sp>
        <p:nvSpPr>
          <p:cNvPr id="301068" name="Text Box 12"/>
          <p:cNvSpPr txBox="1">
            <a:spLocks noChangeArrowheads="1"/>
          </p:cNvSpPr>
          <p:nvPr/>
        </p:nvSpPr>
        <p:spPr bwMode="auto">
          <a:xfrm>
            <a:off x="1919288" y="4722813"/>
            <a:ext cx="6970712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If it connects two different trees, add the edge.  Otherwise discard it.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3" grpId="0"/>
      <p:bldP spid="301064" grpId="0"/>
      <p:bldP spid="301065" grpId="0"/>
      <p:bldP spid="301066" grpId="0"/>
      <p:bldP spid="3010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3"/>
          <p:cNvSpPr>
            <a:spLocks noChangeArrowheads="1"/>
          </p:cNvSpPr>
          <p:nvPr/>
        </p:nvSpPr>
        <p:spPr bwMode="auto">
          <a:xfrm>
            <a:off x="2362200" y="32004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Oval 4"/>
          <p:cNvSpPr>
            <a:spLocks noChangeArrowheads="1"/>
          </p:cNvSpPr>
          <p:nvPr/>
        </p:nvSpPr>
        <p:spPr bwMode="auto">
          <a:xfrm>
            <a:off x="2362200" y="18288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4419600" y="24384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6"/>
          <p:cNvSpPr>
            <a:spLocks noChangeArrowheads="1"/>
          </p:cNvSpPr>
          <p:nvPr/>
        </p:nvSpPr>
        <p:spPr bwMode="auto">
          <a:xfrm>
            <a:off x="6324600" y="18288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7"/>
          <p:cNvSpPr>
            <a:spLocks noChangeArrowheads="1"/>
          </p:cNvSpPr>
          <p:nvPr/>
        </p:nvSpPr>
        <p:spPr bwMode="auto">
          <a:xfrm>
            <a:off x="6477000" y="32766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9"/>
          <p:cNvSpPr>
            <a:spLocks noChangeArrowheads="1"/>
          </p:cNvSpPr>
          <p:nvPr/>
        </p:nvSpPr>
        <p:spPr bwMode="auto">
          <a:xfrm>
            <a:off x="4419600" y="41148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2590800" y="1981200"/>
            <a:ext cx="18288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 flipV="1">
            <a:off x="2590800" y="2590800"/>
            <a:ext cx="1828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 flipV="1">
            <a:off x="4648200" y="1981200"/>
            <a:ext cx="16764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 flipV="1">
            <a:off x="2438400" y="2057400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 flipV="1">
            <a:off x="4648200" y="2590800"/>
            <a:ext cx="18288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 flipH="1" flipV="1">
            <a:off x="6477000" y="2057400"/>
            <a:ext cx="762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2590800" y="3352800"/>
            <a:ext cx="18288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V="1">
            <a:off x="4648200" y="3429000"/>
            <a:ext cx="18288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1947863" y="2230438"/>
            <a:ext cx="3952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25" name="Text Box 21"/>
          <p:cNvSpPr txBox="1">
            <a:spLocks noChangeArrowheads="1"/>
          </p:cNvSpPr>
          <p:nvPr/>
        </p:nvSpPr>
        <p:spPr bwMode="auto">
          <a:xfrm>
            <a:off x="5083175" y="28654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7426" name="Text Box 22"/>
          <p:cNvSpPr txBox="1">
            <a:spLocks noChangeArrowheads="1"/>
          </p:cNvSpPr>
          <p:nvPr/>
        </p:nvSpPr>
        <p:spPr bwMode="auto">
          <a:xfrm>
            <a:off x="5476875" y="38179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27" name="Text Box 23"/>
          <p:cNvSpPr txBox="1">
            <a:spLocks noChangeArrowheads="1"/>
          </p:cNvSpPr>
          <p:nvPr/>
        </p:nvSpPr>
        <p:spPr bwMode="auto">
          <a:xfrm>
            <a:off x="3622675" y="28146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7428" name="Text Box 24"/>
          <p:cNvSpPr txBox="1">
            <a:spLocks noChangeArrowheads="1"/>
          </p:cNvSpPr>
          <p:nvPr/>
        </p:nvSpPr>
        <p:spPr bwMode="auto">
          <a:xfrm>
            <a:off x="2895600" y="3652838"/>
            <a:ext cx="6064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7429" name="Text Box 25"/>
          <p:cNvSpPr txBox="1">
            <a:spLocks noChangeArrowheads="1"/>
          </p:cNvSpPr>
          <p:nvPr/>
        </p:nvSpPr>
        <p:spPr bwMode="auto">
          <a:xfrm>
            <a:off x="3419475" y="44783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30" name="Text Box 27"/>
          <p:cNvSpPr txBox="1">
            <a:spLocks noChangeArrowheads="1"/>
          </p:cNvSpPr>
          <p:nvPr/>
        </p:nvSpPr>
        <p:spPr bwMode="auto">
          <a:xfrm>
            <a:off x="6594475" y="22304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7431" name="Text Box 28"/>
          <p:cNvSpPr txBox="1">
            <a:spLocks noChangeArrowheads="1"/>
          </p:cNvSpPr>
          <p:nvPr/>
        </p:nvSpPr>
        <p:spPr bwMode="auto">
          <a:xfrm>
            <a:off x="5146675" y="16970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32" name="Text Box 29"/>
          <p:cNvSpPr txBox="1">
            <a:spLocks noChangeArrowheads="1"/>
          </p:cNvSpPr>
          <p:nvPr/>
        </p:nvSpPr>
        <p:spPr bwMode="auto">
          <a:xfrm>
            <a:off x="3394075" y="16208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33" name="Oval 30"/>
          <p:cNvSpPr>
            <a:spLocks noChangeArrowheads="1"/>
          </p:cNvSpPr>
          <p:nvPr/>
        </p:nvSpPr>
        <p:spPr bwMode="auto">
          <a:xfrm>
            <a:off x="2362200" y="4648200"/>
            <a:ext cx="228600" cy="228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Text Box 34"/>
          <p:cNvSpPr txBox="1">
            <a:spLocks noChangeArrowheads="1"/>
          </p:cNvSpPr>
          <p:nvPr/>
        </p:nvSpPr>
        <p:spPr bwMode="auto">
          <a:xfrm>
            <a:off x="1870075" y="3678238"/>
            <a:ext cx="3952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7435" name="Line 36"/>
          <p:cNvSpPr>
            <a:spLocks noChangeShapeType="1"/>
          </p:cNvSpPr>
          <p:nvPr/>
        </p:nvSpPr>
        <p:spPr bwMode="auto">
          <a:xfrm flipV="1">
            <a:off x="2438400" y="34290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Line 43"/>
          <p:cNvSpPr>
            <a:spLocks noChangeShapeType="1"/>
          </p:cNvSpPr>
          <p:nvPr/>
        </p:nvSpPr>
        <p:spPr bwMode="auto">
          <a:xfrm flipV="1">
            <a:off x="2590800" y="4267200"/>
            <a:ext cx="18288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Text Box 47"/>
          <p:cNvSpPr txBox="1">
            <a:spLocks noChangeArrowheads="1"/>
          </p:cNvSpPr>
          <p:nvPr/>
        </p:nvSpPr>
        <p:spPr bwMode="auto">
          <a:xfrm>
            <a:off x="1941513" y="457200"/>
            <a:ext cx="526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Applying the Algorithm</a:t>
            </a:r>
          </a:p>
        </p:txBody>
      </p:sp>
      <p:sp>
        <p:nvSpPr>
          <p:cNvPr id="299057" name="Line 49"/>
          <p:cNvSpPr>
            <a:spLocks noChangeShapeType="1"/>
          </p:cNvSpPr>
          <p:nvPr/>
        </p:nvSpPr>
        <p:spPr bwMode="auto">
          <a:xfrm flipV="1">
            <a:off x="2616200" y="4292600"/>
            <a:ext cx="1778000" cy="444500"/>
          </a:xfrm>
          <a:prstGeom prst="line">
            <a:avLst/>
          </a:prstGeom>
          <a:noFill/>
          <a:ln w="203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9058" name="Line 50"/>
          <p:cNvSpPr>
            <a:spLocks noChangeShapeType="1"/>
          </p:cNvSpPr>
          <p:nvPr/>
        </p:nvSpPr>
        <p:spPr bwMode="auto">
          <a:xfrm flipH="1" flipV="1">
            <a:off x="2451100" y="2082800"/>
            <a:ext cx="0" cy="1092200"/>
          </a:xfrm>
          <a:prstGeom prst="line">
            <a:avLst/>
          </a:prstGeom>
          <a:noFill/>
          <a:ln w="203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9059" name="Line 51"/>
          <p:cNvSpPr>
            <a:spLocks noChangeShapeType="1"/>
          </p:cNvSpPr>
          <p:nvPr/>
        </p:nvSpPr>
        <p:spPr bwMode="auto">
          <a:xfrm flipH="1" flipV="1">
            <a:off x="2590800" y="1968500"/>
            <a:ext cx="1803400" cy="533400"/>
          </a:xfrm>
          <a:prstGeom prst="line">
            <a:avLst/>
          </a:prstGeom>
          <a:noFill/>
          <a:ln w="203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9060" name="Line 52"/>
          <p:cNvSpPr>
            <a:spLocks noChangeShapeType="1"/>
          </p:cNvSpPr>
          <p:nvPr/>
        </p:nvSpPr>
        <p:spPr bwMode="auto">
          <a:xfrm flipH="1">
            <a:off x="4673600" y="1981200"/>
            <a:ext cx="1638300" cy="520700"/>
          </a:xfrm>
          <a:prstGeom prst="line">
            <a:avLst/>
          </a:prstGeom>
          <a:noFill/>
          <a:ln w="203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9062" name="Line 54"/>
          <p:cNvSpPr>
            <a:spLocks noChangeShapeType="1"/>
          </p:cNvSpPr>
          <p:nvPr/>
        </p:nvSpPr>
        <p:spPr bwMode="auto">
          <a:xfrm flipH="1" flipV="1">
            <a:off x="6464300" y="2070100"/>
            <a:ext cx="88900" cy="1168400"/>
          </a:xfrm>
          <a:prstGeom prst="line">
            <a:avLst/>
          </a:prstGeom>
          <a:noFill/>
          <a:ln w="203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9063" name="Line 55"/>
          <p:cNvSpPr>
            <a:spLocks noChangeShapeType="1"/>
          </p:cNvSpPr>
          <p:nvPr/>
        </p:nvSpPr>
        <p:spPr bwMode="auto">
          <a:xfrm flipV="1">
            <a:off x="4673600" y="3429000"/>
            <a:ext cx="1778000" cy="749300"/>
          </a:xfrm>
          <a:prstGeom prst="line">
            <a:avLst/>
          </a:prstGeom>
          <a:noFill/>
          <a:ln w="203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57" grpId="0" animBg="1"/>
      <p:bldP spid="299058" grpId="0" animBg="1"/>
      <p:bldP spid="299059" grpId="0" animBg="1"/>
      <p:bldP spid="299060" grpId="0" animBg="1"/>
      <p:bldP spid="299062" grpId="0" animBg="1"/>
      <p:bldP spid="2990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833563" y="266700"/>
            <a:ext cx="54752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Analyzing the Algorithm</a:t>
            </a:r>
          </a:p>
        </p:txBody>
      </p:sp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466725" y="1116013"/>
            <a:ext cx="84343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The algorithm outputs a spanning tree </a:t>
            </a:r>
            <a:r>
              <a:rPr lang="en-US">
                <a:solidFill>
                  <a:schemeClr val="tx2"/>
                </a:solidFill>
              </a:rPr>
              <a:t>T</a:t>
            </a:r>
            <a:r>
              <a:rPr lang="en-US"/>
              <a:t>.  </a:t>
            </a:r>
          </a:p>
        </p:txBody>
      </p:sp>
      <p:sp>
        <p:nvSpPr>
          <p:cNvPr id="303110" name="Text Box 6"/>
          <p:cNvSpPr txBox="1">
            <a:spLocks noChangeArrowheads="1"/>
          </p:cNvSpPr>
          <p:nvPr/>
        </p:nvSpPr>
        <p:spPr bwMode="auto">
          <a:xfrm>
            <a:off x="466725" y="2789238"/>
            <a:ext cx="61769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Let </a:t>
            </a: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/>
              <a:t> be a minimum spanning tree.</a:t>
            </a:r>
          </a:p>
        </p:txBody>
      </p:sp>
      <p:sp>
        <p:nvSpPr>
          <p:cNvPr id="303111" name="Text Box 7"/>
          <p:cNvSpPr txBox="1">
            <a:spLocks noChangeArrowheads="1"/>
          </p:cNvSpPr>
          <p:nvPr/>
        </p:nvSpPr>
        <p:spPr bwMode="auto">
          <a:xfrm>
            <a:off x="466725" y="3413125"/>
            <a:ext cx="80518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Let </a:t>
            </a:r>
            <a:r>
              <a:rPr lang="en-US">
                <a:solidFill>
                  <a:schemeClr val="tx2"/>
                </a:solidFill>
              </a:rPr>
              <a:t>e</a:t>
            </a:r>
            <a:r>
              <a:rPr lang="en-US"/>
              <a:t> be the first edge chosen by the algorithm that is not in </a:t>
            </a: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/>
              <a:t>. </a:t>
            </a:r>
          </a:p>
        </p:txBody>
      </p:sp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466725" y="5942013"/>
            <a:ext cx="61864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N = M+e-f</a:t>
            </a:r>
            <a:r>
              <a:rPr lang="en-US"/>
              <a:t> is another spanning tree.</a:t>
            </a:r>
          </a:p>
        </p:txBody>
      </p:sp>
      <p:sp>
        <p:nvSpPr>
          <p:cNvPr id="303113" name="Text Box 9"/>
          <p:cNvSpPr txBox="1">
            <a:spLocks noChangeArrowheads="1"/>
          </p:cNvSpPr>
          <p:nvPr/>
        </p:nvSpPr>
        <p:spPr bwMode="auto">
          <a:xfrm>
            <a:off x="466725" y="1738313"/>
            <a:ext cx="82042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Suppose that it’s not minimal. (For simplicity, assume all edge weights in graph are distinct)</a:t>
            </a:r>
          </a:p>
        </p:txBody>
      </p:sp>
      <p:sp>
        <p:nvSpPr>
          <p:cNvPr id="303114" name="Text Box 10"/>
          <p:cNvSpPr txBox="1">
            <a:spLocks noChangeArrowheads="1"/>
          </p:cNvSpPr>
          <p:nvPr/>
        </p:nvSpPr>
        <p:spPr bwMode="auto">
          <a:xfrm>
            <a:off x="466725" y="4464050"/>
            <a:ext cx="8347075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If we add </a:t>
            </a:r>
            <a:r>
              <a:rPr lang="en-US">
                <a:solidFill>
                  <a:schemeClr val="tx2"/>
                </a:solidFill>
              </a:rPr>
              <a:t>e</a:t>
            </a:r>
            <a:r>
              <a:rPr lang="en-US"/>
              <a:t> to </a:t>
            </a: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/>
              <a:t>, it creates a cycle.  Since this cycle isn’t fully contained in </a:t>
            </a:r>
            <a:r>
              <a:rPr lang="en-US">
                <a:solidFill>
                  <a:schemeClr val="tx2"/>
                </a:solidFill>
              </a:rPr>
              <a:t>T</a:t>
            </a:r>
            <a:r>
              <a:rPr lang="en-US"/>
              <a:t>, it has an edge </a:t>
            </a:r>
            <a:r>
              <a:rPr lang="en-US">
                <a:solidFill>
                  <a:schemeClr val="tx2"/>
                </a:solidFill>
              </a:rPr>
              <a:t>f</a:t>
            </a:r>
            <a:r>
              <a:rPr lang="en-US"/>
              <a:t> not in </a:t>
            </a:r>
            <a:r>
              <a:rPr lang="en-US">
                <a:solidFill>
                  <a:schemeClr val="tx2"/>
                </a:solidFill>
              </a:rPr>
              <a:t>T</a:t>
            </a:r>
            <a:r>
              <a:rPr lang="en-US"/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9" grpId="0"/>
      <p:bldP spid="303110" grpId="0"/>
      <p:bldP spid="303111" grpId="0"/>
      <p:bldP spid="303112" grpId="0"/>
      <p:bldP spid="303113" grpId="0"/>
      <p:bldP spid="3031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1833563" y="495300"/>
            <a:ext cx="54752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Analyzing the Algorithm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695325" y="1357313"/>
            <a:ext cx="61864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N = M+e-f</a:t>
            </a:r>
            <a:r>
              <a:rPr lang="en-US"/>
              <a:t> is another spanning tree.</a:t>
            </a:r>
          </a:p>
        </p:txBody>
      </p:sp>
      <p:sp>
        <p:nvSpPr>
          <p:cNvPr id="306183" name="Text Box 7"/>
          <p:cNvSpPr txBox="1">
            <a:spLocks noChangeArrowheads="1"/>
          </p:cNvSpPr>
          <p:nvPr/>
        </p:nvSpPr>
        <p:spPr bwMode="auto">
          <a:xfrm>
            <a:off x="695325" y="2054225"/>
            <a:ext cx="56784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Claim: </a:t>
            </a:r>
            <a:r>
              <a:rPr lang="en-US">
                <a:solidFill>
                  <a:schemeClr val="tx2"/>
                </a:solidFill>
              </a:rPr>
              <a:t>e &lt; f</a:t>
            </a:r>
            <a:r>
              <a:rPr lang="en-US"/>
              <a:t>, and therefore </a:t>
            </a:r>
            <a:r>
              <a:rPr lang="en-US">
                <a:solidFill>
                  <a:schemeClr val="tx2"/>
                </a:solidFill>
              </a:rPr>
              <a:t>N &lt; M</a:t>
            </a:r>
            <a:endParaRPr lang="en-US"/>
          </a:p>
        </p:txBody>
      </p:sp>
      <p:sp>
        <p:nvSpPr>
          <p:cNvPr id="306184" name="Text Box 8"/>
          <p:cNvSpPr txBox="1">
            <a:spLocks noChangeArrowheads="1"/>
          </p:cNvSpPr>
          <p:nvPr/>
        </p:nvSpPr>
        <p:spPr bwMode="auto">
          <a:xfrm>
            <a:off x="695325" y="2752725"/>
            <a:ext cx="33448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Suppose not:  </a:t>
            </a:r>
            <a:r>
              <a:rPr lang="en-US">
                <a:solidFill>
                  <a:schemeClr val="tx2"/>
                </a:solidFill>
              </a:rPr>
              <a:t>e &gt; f</a:t>
            </a:r>
            <a:endParaRPr lang="en-US"/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695325" y="3449638"/>
            <a:ext cx="8207375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Then </a:t>
            </a:r>
            <a:r>
              <a:rPr lang="en-US">
                <a:solidFill>
                  <a:schemeClr val="tx2"/>
                </a:solidFill>
              </a:rPr>
              <a:t>f</a:t>
            </a:r>
            <a:r>
              <a:rPr lang="en-US"/>
              <a:t> would have been visited before </a:t>
            </a:r>
            <a:r>
              <a:rPr lang="en-US">
                <a:solidFill>
                  <a:schemeClr val="tx2"/>
                </a:solidFill>
              </a:rPr>
              <a:t>e</a:t>
            </a:r>
            <a:r>
              <a:rPr lang="en-US"/>
              <a:t> by the algorithm, but not added, because adding it would have formed a cycle.</a:t>
            </a:r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695325" y="5002213"/>
            <a:ext cx="8135938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But all of these cycle edges are also edges of </a:t>
            </a: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/>
              <a:t>, since </a:t>
            </a:r>
            <a:r>
              <a:rPr lang="en-US">
                <a:solidFill>
                  <a:schemeClr val="tx2"/>
                </a:solidFill>
              </a:rPr>
              <a:t>e</a:t>
            </a:r>
            <a:r>
              <a:rPr lang="en-US"/>
              <a:t> was the first edge not in </a:t>
            </a: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/>
              <a:t>.  This contradicts the assumption </a:t>
            </a: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/>
              <a:t> is a tree.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3" grpId="0"/>
      <p:bldP spid="306184" grpId="0"/>
      <p:bldP spid="306185" grpId="0"/>
      <p:bldP spid="3061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19188" y="1066800"/>
            <a:ext cx="69040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Greed is Good  (In this case…)</a:t>
            </a:r>
          </a:p>
        </p:txBody>
      </p:sp>
      <p:sp>
        <p:nvSpPr>
          <p:cNvPr id="309253" name="Text Box 5"/>
          <p:cNvSpPr txBox="1">
            <a:spLocks noChangeArrowheads="1"/>
          </p:cNvSpPr>
          <p:nvPr/>
        </p:nvSpPr>
        <p:spPr bwMode="auto">
          <a:xfrm>
            <a:off x="742950" y="2081213"/>
            <a:ext cx="7854950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The greedy algorithm, by adding the least costly edges in each stage, succeeds in finding an MST</a:t>
            </a:r>
          </a:p>
        </p:txBody>
      </p:sp>
      <p:sp>
        <p:nvSpPr>
          <p:cNvPr id="309254" name="Text Box 6"/>
          <p:cNvSpPr txBox="1">
            <a:spLocks noChangeArrowheads="1"/>
          </p:cNvSpPr>
          <p:nvPr/>
        </p:nvSpPr>
        <p:spPr bwMode="auto">
          <a:xfrm>
            <a:off x="742950" y="3706813"/>
            <a:ext cx="791051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But — in math and life — if pushed too far, the greedy approach can lead to bad results.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3" grpId="0"/>
      <p:bldP spid="3092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727075" y="1625600"/>
            <a:ext cx="76898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TSP: Traveling Salesman Problem</a:t>
            </a:r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877888" y="2487613"/>
            <a:ext cx="7386637" cy="2227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Given a number of cities and the costs of traveling from any city to any other city, what is the cheapest round-trip route that visits each city exactly once and then returns to the starting city?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762250" y="546100"/>
            <a:ext cx="36179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TSP from Trees</a:t>
            </a: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468313" y="1579563"/>
            <a:ext cx="82550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We can use an MST to derive a TSP tour that is no more expensive than </a:t>
            </a:r>
            <a:r>
              <a:rPr lang="en-US">
                <a:solidFill>
                  <a:schemeClr val="tx2"/>
                </a:solidFill>
              </a:rPr>
              <a:t>twice</a:t>
            </a:r>
            <a:r>
              <a:rPr lang="en-US"/>
              <a:t> the optimal tour.</a:t>
            </a:r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468313" y="2776538"/>
            <a:ext cx="7916862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Idea: walk “around” the MST and take shortcuts if a node has already been visited.</a:t>
            </a:r>
          </a:p>
        </p:txBody>
      </p:sp>
      <p:sp>
        <p:nvSpPr>
          <p:cNvPr id="311303" name="Text Box 7"/>
          <p:cNvSpPr txBox="1">
            <a:spLocks noChangeArrowheads="1"/>
          </p:cNvSpPr>
          <p:nvPr/>
        </p:nvSpPr>
        <p:spPr bwMode="auto">
          <a:xfrm>
            <a:off x="468313" y="3973513"/>
            <a:ext cx="7778750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We assume that all pairs of nodes are connected, and edge weights satisfy the </a:t>
            </a:r>
            <a:r>
              <a:rPr lang="en-US">
                <a:solidFill>
                  <a:schemeClr val="tx2"/>
                </a:solidFill>
              </a:rPr>
              <a:t>triangle inequality d(x,y)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chemeClr val="tx2"/>
                </a:solidFill>
              </a:rPr>
              <a:t> d(x,z) + d(z,y)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1" grpId="0"/>
      <p:bldP spid="311302" grpId="0"/>
      <p:bldP spid="3113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0"/>
          <p:cNvSpPr txBox="1">
            <a:spLocks noChangeArrowheads="1"/>
          </p:cNvSpPr>
          <p:nvPr/>
        </p:nvSpPr>
        <p:spPr bwMode="auto">
          <a:xfrm>
            <a:off x="2566988" y="546100"/>
            <a:ext cx="400843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Tours from Trees</a:t>
            </a:r>
          </a:p>
        </p:txBody>
      </p:sp>
      <p:sp>
        <p:nvSpPr>
          <p:cNvPr id="312341" name="Text Box 21"/>
          <p:cNvSpPr txBox="1">
            <a:spLocks noChangeArrowheads="1"/>
          </p:cNvSpPr>
          <p:nvPr/>
        </p:nvSpPr>
        <p:spPr bwMode="auto">
          <a:xfrm>
            <a:off x="904875" y="3427413"/>
            <a:ext cx="57673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is a </a:t>
            </a:r>
            <a:r>
              <a:rPr lang="en-US">
                <a:solidFill>
                  <a:schemeClr val="tx2"/>
                </a:solidFill>
              </a:rPr>
              <a:t>2-competitive</a:t>
            </a:r>
            <a:r>
              <a:rPr lang="en-US"/>
              <a:t> algorithm</a:t>
            </a:r>
          </a:p>
        </p:txBody>
      </p:sp>
      <p:sp>
        <p:nvSpPr>
          <p:cNvPr id="312343" name="Text Box 23"/>
          <p:cNvSpPr txBox="1">
            <a:spLocks noChangeArrowheads="1"/>
          </p:cNvSpPr>
          <p:nvPr/>
        </p:nvSpPr>
        <p:spPr bwMode="auto">
          <a:xfrm>
            <a:off x="904875" y="1624013"/>
            <a:ext cx="7715250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Shortcuts only decrease the cost, so </a:t>
            </a:r>
          </a:p>
          <a:p>
            <a:r>
              <a:rPr lang="en-US"/>
              <a:t>Cost(Greedy Tour)   	</a:t>
            </a:r>
            <a:r>
              <a:rPr lang="en-US">
                <a:sym typeface="Symbol" pitchFamily="18" charset="2"/>
              </a:rPr>
              <a:t></a:t>
            </a:r>
            <a:r>
              <a:rPr lang="en-US"/>
              <a:t> 2 Cost(MST) </a:t>
            </a:r>
          </a:p>
          <a:p>
            <a:r>
              <a:rPr lang="en-US"/>
              <a:t>                                	</a:t>
            </a:r>
            <a:r>
              <a:rPr lang="en-US">
                <a:sym typeface="Symbol" pitchFamily="18" charset="2"/>
              </a:rPr>
              <a:t></a:t>
            </a:r>
            <a:r>
              <a:rPr lang="en-US"/>
              <a:t> 2 Cost(Optimal Tour)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41" grpId="0"/>
      <p:bldP spid="3123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u="sng" dirty="0" smtClean="0"/>
              <a:t>Definition:</a:t>
            </a:r>
            <a:br>
              <a:rPr lang="en-US" sz="60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dirty="0" smtClean="0"/>
              <a:t>A graph G is said to tree if it is connected and acyclic</a:t>
            </a:r>
            <a:endParaRPr lang="en-US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69219" y="1611313"/>
            <a:ext cx="7261225" cy="2884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 smtClean="0"/>
              <a:t>GRAPH THEORY</a:t>
            </a:r>
            <a:br>
              <a:rPr lang="en-US" sz="5400" dirty="0" smtClean="0"/>
            </a:br>
            <a:endParaRPr lang="en-US" sz="5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98" y="2857499"/>
            <a:ext cx="54689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857500"/>
            <a:ext cx="54689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3199" y="3571081"/>
            <a:ext cx="71661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dirty="0" smtClean="0"/>
              <a:t>Graph theory</a:t>
            </a:r>
          </a:p>
          <a:p>
            <a:pPr algn="ctr"/>
            <a:endParaRPr lang="en-IN" sz="4400" dirty="0" smtClean="0"/>
          </a:p>
          <a:p>
            <a:endParaRPr lang="en-IN" sz="4400" dirty="0" smtClean="0"/>
          </a:p>
          <a:p>
            <a:endParaRPr lang="en-IN" sz="4400" dirty="0" smtClean="0"/>
          </a:p>
          <a:p>
            <a:endParaRPr lang="en-IN" sz="4400" dirty="0" smtClean="0"/>
          </a:p>
          <a:p>
            <a:endParaRPr lang="en-IN" sz="4400" dirty="0"/>
          </a:p>
        </p:txBody>
      </p:sp>
      <p:sp>
        <p:nvSpPr>
          <p:cNvPr id="7" name="Text Box 173"/>
          <p:cNvSpPr txBox="1">
            <a:spLocks noChangeArrowheads="1"/>
          </p:cNvSpPr>
          <p:nvPr/>
        </p:nvSpPr>
        <p:spPr bwMode="auto">
          <a:xfrm>
            <a:off x="1369219" y="4131608"/>
            <a:ext cx="7270132" cy="707886"/>
          </a:xfrm>
          <a:prstGeom prst="rect">
            <a:avLst/>
          </a:prstGeom>
          <a:noFill/>
          <a:ln w="76200" cap="sq">
            <a:noFill/>
            <a:miter lim="800000"/>
            <a:headEnd/>
            <a:tailEnd/>
          </a:ln>
        </p:spPr>
        <p:txBody>
          <a:bodyPr wrap="none" lIns="274320" rIns="274320" anchorCtr="1">
            <a:spAutoFit/>
          </a:bodyPr>
          <a:lstStyle/>
          <a:p>
            <a:pPr algn="ctr" eaLnBrk="0" hangingPunct="0"/>
            <a:r>
              <a:rPr lang="en-US" sz="4000" dirty="0" smtClean="0"/>
              <a:t>Trees, planar and </a:t>
            </a:r>
            <a:r>
              <a:rPr lang="en-US" sz="4000" dirty="0" err="1" smtClean="0"/>
              <a:t>matchins</a:t>
            </a:r>
            <a:endParaRPr lang="en-US" sz="4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760663" y="1168400"/>
            <a:ext cx="36226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Bipartite Graph</a:t>
            </a:r>
          </a:p>
        </p:txBody>
      </p:sp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922338" y="2373313"/>
            <a:ext cx="780573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graph is bipartite if the nodes can be partitioned into two sets V</a:t>
            </a:r>
            <a:r>
              <a:rPr lang="en-US" baseline="-25000"/>
              <a:t>1</a:t>
            </a:r>
            <a:r>
              <a:rPr lang="en-US"/>
              <a:t> and V</a:t>
            </a:r>
            <a:r>
              <a:rPr lang="en-US" baseline="-25000"/>
              <a:t>2</a:t>
            </a:r>
            <a:r>
              <a:rPr lang="en-US"/>
              <a:t> such that all edges go only between V</a:t>
            </a:r>
            <a:r>
              <a:rPr lang="en-US" baseline="-25000"/>
              <a:t>1</a:t>
            </a:r>
            <a:r>
              <a:rPr lang="en-US"/>
              <a:t> and V</a:t>
            </a:r>
            <a:r>
              <a:rPr lang="en-US" baseline="-25000"/>
              <a:t>2</a:t>
            </a:r>
            <a:r>
              <a:rPr lang="en-US"/>
              <a:t> (no edges go from V</a:t>
            </a:r>
            <a:r>
              <a:rPr lang="en-US" baseline="-25000"/>
              <a:t>1</a:t>
            </a:r>
            <a:r>
              <a:rPr lang="en-US"/>
              <a:t> to V</a:t>
            </a:r>
            <a:r>
              <a:rPr lang="en-US" baseline="-25000"/>
              <a:t>1</a:t>
            </a:r>
            <a:r>
              <a:rPr lang="en-US"/>
              <a:t> or from V</a:t>
            </a:r>
            <a:r>
              <a:rPr lang="en-US" baseline="-25000"/>
              <a:t>2</a:t>
            </a:r>
            <a:r>
              <a:rPr lang="en-US"/>
              <a:t> to V</a:t>
            </a:r>
            <a:r>
              <a:rPr lang="en-US" baseline="-25000"/>
              <a:t>2</a:t>
            </a:r>
            <a:r>
              <a:rPr lang="en-US"/>
              <a:t>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4"/>
          <p:cNvGrpSpPr>
            <a:grpSpLocks/>
          </p:cNvGrpSpPr>
          <p:nvPr/>
        </p:nvGrpSpPr>
        <p:grpSpPr bwMode="auto">
          <a:xfrm>
            <a:off x="3352800" y="4597400"/>
            <a:ext cx="1036638" cy="1819275"/>
            <a:chOff x="1775" y="2894"/>
            <a:chExt cx="653" cy="1146"/>
          </a:xfrm>
        </p:grpSpPr>
        <p:sp>
          <p:nvSpPr>
            <p:cNvPr id="25612" name="Freeform 5"/>
            <p:cNvSpPr>
              <a:spLocks/>
            </p:cNvSpPr>
            <p:nvPr/>
          </p:nvSpPr>
          <p:spPr bwMode="invGray">
            <a:xfrm>
              <a:off x="1775" y="2894"/>
              <a:ext cx="321" cy="240"/>
            </a:xfrm>
            <a:custGeom>
              <a:avLst/>
              <a:gdLst>
                <a:gd name="T0" fmla="*/ 200 w 321"/>
                <a:gd name="T1" fmla="*/ 75 h 240"/>
                <a:gd name="T2" fmla="*/ 169 w 321"/>
                <a:gd name="T3" fmla="*/ 40 h 240"/>
                <a:gd name="T4" fmla="*/ 138 w 321"/>
                <a:gd name="T5" fmla="*/ 20 h 240"/>
                <a:gd name="T6" fmla="*/ 110 w 321"/>
                <a:gd name="T7" fmla="*/ 6 h 240"/>
                <a:gd name="T8" fmla="*/ 79 w 321"/>
                <a:gd name="T9" fmla="*/ 0 h 240"/>
                <a:gd name="T10" fmla="*/ 43 w 321"/>
                <a:gd name="T11" fmla="*/ 8 h 240"/>
                <a:gd name="T12" fmla="*/ 23 w 321"/>
                <a:gd name="T13" fmla="*/ 20 h 240"/>
                <a:gd name="T14" fmla="*/ 11 w 321"/>
                <a:gd name="T15" fmla="*/ 38 h 240"/>
                <a:gd name="T16" fmla="*/ 2 w 321"/>
                <a:gd name="T17" fmla="*/ 58 h 240"/>
                <a:gd name="T18" fmla="*/ 0 w 321"/>
                <a:gd name="T19" fmla="*/ 87 h 240"/>
                <a:gd name="T20" fmla="*/ 5 w 321"/>
                <a:gd name="T21" fmla="*/ 114 h 240"/>
                <a:gd name="T22" fmla="*/ 14 w 321"/>
                <a:gd name="T23" fmla="*/ 140 h 240"/>
                <a:gd name="T24" fmla="*/ 29 w 321"/>
                <a:gd name="T25" fmla="*/ 164 h 240"/>
                <a:gd name="T26" fmla="*/ 49 w 321"/>
                <a:gd name="T27" fmla="*/ 187 h 240"/>
                <a:gd name="T28" fmla="*/ 72 w 321"/>
                <a:gd name="T29" fmla="*/ 210 h 240"/>
                <a:gd name="T30" fmla="*/ 102 w 321"/>
                <a:gd name="T31" fmla="*/ 225 h 240"/>
                <a:gd name="T32" fmla="*/ 131 w 321"/>
                <a:gd name="T33" fmla="*/ 236 h 240"/>
                <a:gd name="T34" fmla="*/ 163 w 321"/>
                <a:gd name="T35" fmla="*/ 240 h 240"/>
                <a:gd name="T36" fmla="*/ 194 w 321"/>
                <a:gd name="T37" fmla="*/ 236 h 240"/>
                <a:gd name="T38" fmla="*/ 218 w 321"/>
                <a:gd name="T39" fmla="*/ 225 h 240"/>
                <a:gd name="T40" fmla="*/ 232 w 321"/>
                <a:gd name="T41" fmla="*/ 207 h 240"/>
                <a:gd name="T42" fmla="*/ 238 w 321"/>
                <a:gd name="T43" fmla="*/ 183 h 240"/>
                <a:gd name="T44" fmla="*/ 238 w 321"/>
                <a:gd name="T45" fmla="*/ 161 h 240"/>
                <a:gd name="T46" fmla="*/ 232 w 321"/>
                <a:gd name="T47" fmla="*/ 134 h 240"/>
                <a:gd name="T48" fmla="*/ 226 w 321"/>
                <a:gd name="T49" fmla="*/ 114 h 240"/>
                <a:gd name="T50" fmla="*/ 218 w 321"/>
                <a:gd name="T51" fmla="*/ 99 h 240"/>
                <a:gd name="T52" fmla="*/ 275 w 321"/>
                <a:gd name="T53" fmla="*/ 105 h 240"/>
                <a:gd name="T54" fmla="*/ 309 w 321"/>
                <a:gd name="T55" fmla="*/ 110 h 240"/>
                <a:gd name="T56" fmla="*/ 321 w 321"/>
                <a:gd name="T57" fmla="*/ 97 h 240"/>
                <a:gd name="T58" fmla="*/ 321 w 321"/>
                <a:gd name="T59" fmla="*/ 82 h 240"/>
                <a:gd name="T60" fmla="*/ 315 w 321"/>
                <a:gd name="T61" fmla="*/ 73 h 240"/>
                <a:gd name="T62" fmla="*/ 297 w 321"/>
                <a:gd name="T63" fmla="*/ 69 h 240"/>
                <a:gd name="T64" fmla="*/ 271 w 321"/>
                <a:gd name="T65" fmla="*/ 69 h 240"/>
                <a:gd name="T66" fmla="*/ 232 w 321"/>
                <a:gd name="T67" fmla="*/ 73 h 240"/>
                <a:gd name="T68" fmla="*/ 200 w 321"/>
                <a:gd name="T69" fmla="*/ 75 h 2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1"/>
                <a:gd name="T106" fmla="*/ 0 h 240"/>
                <a:gd name="T107" fmla="*/ 321 w 321"/>
                <a:gd name="T108" fmla="*/ 240 h 2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1" h="240">
                  <a:moveTo>
                    <a:pt x="200" y="75"/>
                  </a:moveTo>
                  <a:lnTo>
                    <a:pt x="169" y="40"/>
                  </a:lnTo>
                  <a:lnTo>
                    <a:pt x="138" y="20"/>
                  </a:lnTo>
                  <a:lnTo>
                    <a:pt x="110" y="6"/>
                  </a:lnTo>
                  <a:lnTo>
                    <a:pt x="79" y="0"/>
                  </a:lnTo>
                  <a:lnTo>
                    <a:pt x="43" y="8"/>
                  </a:lnTo>
                  <a:lnTo>
                    <a:pt x="23" y="20"/>
                  </a:lnTo>
                  <a:lnTo>
                    <a:pt x="11" y="38"/>
                  </a:lnTo>
                  <a:lnTo>
                    <a:pt x="2" y="58"/>
                  </a:lnTo>
                  <a:lnTo>
                    <a:pt x="0" y="87"/>
                  </a:lnTo>
                  <a:lnTo>
                    <a:pt x="5" y="114"/>
                  </a:lnTo>
                  <a:lnTo>
                    <a:pt x="14" y="140"/>
                  </a:lnTo>
                  <a:lnTo>
                    <a:pt x="29" y="164"/>
                  </a:lnTo>
                  <a:lnTo>
                    <a:pt x="49" y="187"/>
                  </a:lnTo>
                  <a:lnTo>
                    <a:pt x="72" y="210"/>
                  </a:lnTo>
                  <a:lnTo>
                    <a:pt x="102" y="225"/>
                  </a:lnTo>
                  <a:lnTo>
                    <a:pt x="131" y="236"/>
                  </a:lnTo>
                  <a:lnTo>
                    <a:pt x="163" y="240"/>
                  </a:lnTo>
                  <a:lnTo>
                    <a:pt x="194" y="236"/>
                  </a:lnTo>
                  <a:lnTo>
                    <a:pt x="218" y="225"/>
                  </a:lnTo>
                  <a:lnTo>
                    <a:pt x="232" y="207"/>
                  </a:lnTo>
                  <a:lnTo>
                    <a:pt x="238" y="183"/>
                  </a:lnTo>
                  <a:lnTo>
                    <a:pt x="238" y="161"/>
                  </a:lnTo>
                  <a:lnTo>
                    <a:pt x="232" y="134"/>
                  </a:lnTo>
                  <a:lnTo>
                    <a:pt x="226" y="114"/>
                  </a:lnTo>
                  <a:lnTo>
                    <a:pt x="218" y="99"/>
                  </a:lnTo>
                  <a:lnTo>
                    <a:pt x="275" y="105"/>
                  </a:lnTo>
                  <a:lnTo>
                    <a:pt x="309" y="110"/>
                  </a:lnTo>
                  <a:lnTo>
                    <a:pt x="321" y="97"/>
                  </a:lnTo>
                  <a:lnTo>
                    <a:pt x="321" y="82"/>
                  </a:lnTo>
                  <a:lnTo>
                    <a:pt x="315" y="73"/>
                  </a:lnTo>
                  <a:lnTo>
                    <a:pt x="297" y="69"/>
                  </a:lnTo>
                  <a:lnTo>
                    <a:pt x="271" y="69"/>
                  </a:lnTo>
                  <a:lnTo>
                    <a:pt x="232" y="73"/>
                  </a:lnTo>
                  <a:lnTo>
                    <a:pt x="200" y="7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Freeform 6"/>
            <p:cNvSpPr>
              <a:spLocks/>
            </p:cNvSpPr>
            <p:nvPr/>
          </p:nvSpPr>
          <p:spPr bwMode="invGray">
            <a:xfrm>
              <a:off x="1865" y="3165"/>
              <a:ext cx="241" cy="425"/>
            </a:xfrm>
            <a:custGeom>
              <a:avLst/>
              <a:gdLst>
                <a:gd name="T0" fmla="*/ 65 w 241"/>
                <a:gd name="T1" fmla="*/ 6 h 425"/>
                <a:gd name="T2" fmla="*/ 98 w 241"/>
                <a:gd name="T3" fmla="*/ 0 h 425"/>
                <a:gd name="T4" fmla="*/ 120 w 241"/>
                <a:gd name="T5" fmla="*/ 0 h 425"/>
                <a:gd name="T6" fmla="*/ 155 w 241"/>
                <a:gd name="T7" fmla="*/ 10 h 425"/>
                <a:gd name="T8" fmla="*/ 182 w 241"/>
                <a:gd name="T9" fmla="*/ 36 h 425"/>
                <a:gd name="T10" fmla="*/ 208 w 241"/>
                <a:gd name="T11" fmla="*/ 77 h 425"/>
                <a:gd name="T12" fmla="*/ 224 w 241"/>
                <a:gd name="T13" fmla="*/ 118 h 425"/>
                <a:gd name="T14" fmla="*/ 235 w 241"/>
                <a:gd name="T15" fmla="*/ 154 h 425"/>
                <a:gd name="T16" fmla="*/ 241 w 241"/>
                <a:gd name="T17" fmla="*/ 197 h 425"/>
                <a:gd name="T18" fmla="*/ 241 w 241"/>
                <a:gd name="T19" fmla="*/ 239 h 425"/>
                <a:gd name="T20" fmla="*/ 237 w 241"/>
                <a:gd name="T21" fmla="*/ 275 h 425"/>
                <a:gd name="T22" fmla="*/ 224 w 241"/>
                <a:gd name="T23" fmla="*/ 308 h 425"/>
                <a:gd name="T24" fmla="*/ 212 w 241"/>
                <a:gd name="T25" fmla="*/ 349 h 425"/>
                <a:gd name="T26" fmla="*/ 196 w 241"/>
                <a:gd name="T27" fmla="*/ 385 h 425"/>
                <a:gd name="T28" fmla="*/ 173 w 241"/>
                <a:gd name="T29" fmla="*/ 403 h 425"/>
                <a:gd name="T30" fmla="*/ 150 w 241"/>
                <a:gd name="T31" fmla="*/ 413 h 425"/>
                <a:gd name="T32" fmla="*/ 124 w 241"/>
                <a:gd name="T33" fmla="*/ 422 h 425"/>
                <a:gd name="T34" fmla="*/ 96 w 241"/>
                <a:gd name="T35" fmla="*/ 423 h 425"/>
                <a:gd name="T36" fmla="*/ 90 w 241"/>
                <a:gd name="T37" fmla="*/ 425 h 425"/>
                <a:gd name="T38" fmla="*/ 67 w 241"/>
                <a:gd name="T39" fmla="*/ 416 h 425"/>
                <a:gd name="T40" fmla="*/ 49 w 241"/>
                <a:gd name="T41" fmla="*/ 401 h 425"/>
                <a:gd name="T42" fmla="*/ 43 w 241"/>
                <a:gd name="T43" fmla="*/ 379 h 425"/>
                <a:gd name="T44" fmla="*/ 45 w 241"/>
                <a:gd name="T45" fmla="*/ 352 h 425"/>
                <a:gd name="T46" fmla="*/ 57 w 241"/>
                <a:gd name="T47" fmla="*/ 332 h 425"/>
                <a:gd name="T48" fmla="*/ 64 w 241"/>
                <a:gd name="T49" fmla="*/ 302 h 425"/>
                <a:gd name="T50" fmla="*/ 70 w 241"/>
                <a:gd name="T51" fmla="*/ 275 h 425"/>
                <a:gd name="T52" fmla="*/ 71 w 241"/>
                <a:gd name="T53" fmla="*/ 249 h 425"/>
                <a:gd name="T54" fmla="*/ 65 w 241"/>
                <a:gd name="T55" fmla="*/ 210 h 425"/>
                <a:gd name="T56" fmla="*/ 53 w 241"/>
                <a:gd name="T57" fmla="*/ 183 h 425"/>
                <a:gd name="T58" fmla="*/ 33 w 241"/>
                <a:gd name="T59" fmla="*/ 160 h 425"/>
                <a:gd name="T60" fmla="*/ 17 w 241"/>
                <a:gd name="T61" fmla="*/ 139 h 425"/>
                <a:gd name="T62" fmla="*/ 6 w 241"/>
                <a:gd name="T63" fmla="*/ 115 h 425"/>
                <a:gd name="T64" fmla="*/ 0 w 241"/>
                <a:gd name="T65" fmla="*/ 79 h 425"/>
                <a:gd name="T66" fmla="*/ 10 w 241"/>
                <a:gd name="T67" fmla="*/ 47 h 425"/>
                <a:gd name="T68" fmla="*/ 29 w 241"/>
                <a:gd name="T69" fmla="*/ 30 h 425"/>
                <a:gd name="T70" fmla="*/ 41 w 241"/>
                <a:gd name="T71" fmla="*/ 21 h 425"/>
                <a:gd name="T72" fmla="*/ 53 w 241"/>
                <a:gd name="T73" fmla="*/ 14 h 425"/>
                <a:gd name="T74" fmla="*/ 65 w 241"/>
                <a:gd name="T75" fmla="*/ 6 h 42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1"/>
                <a:gd name="T115" fmla="*/ 0 h 425"/>
                <a:gd name="T116" fmla="*/ 241 w 241"/>
                <a:gd name="T117" fmla="*/ 425 h 42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1" h="425">
                  <a:moveTo>
                    <a:pt x="65" y="6"/>
                  </a:moveTo>
                  <a:lnTo>
                    <a:pt x="98" y="0"/>
                  </a:lnTo>
                  <a:lnTo>
                    <a:pt x="120" y="0"/>
                  </a:lnTo>
                  <a:lnTo>
                    <a:pt x="155" y="10"/>
                  </a:lnTo>
                  <a:lnTo>
                    <a:pt x="182" y="36"/>
                  </a:lnTo>
                  <a:lnTo>
                    <a:pt x="208" y="77"/>
                  </a:lnTo>
                  <a:lnTo>
                    <a:pt x="224" y="118"/>
                  </a:lnTo>
                  <a:lnTo>
                    <a:pt x="235" y="154"/>
                  </a:lnTo>
                  <a:lnTo>
                    <a:pt x="241" y="197"/>
                  </a:lnTo>
                  <a:lnTo>
                    <a:pt x="241" y="239"/>
                  </a:lnTo>
                  <a:lnTo>
                    <a:pt x="237" y="275"/>
                  </a:lnTo>
                  <a:lnTo>
                    <a:pt x="224" y="308"/>
                  </a:lnTo>
                  <a:lnTo>
                    <a:pt x="212" y="349"/>
                  </a:lnTo>
                  <a:lnTo>
                    <a:pt x="196" y="385"/>
                  </a:lnTo>
                  <a:lnTo>
                    <a:pt x="173" y="403"/>
                  </a:lnTo>
                  <a:lnTo>
                    <a:pt x="150" y="413"/>
                  </a:lnTo>
                  <a:lnTo>
                    <a:pt x="124" y="422"/>
                  </a:lnTo>
                  <a:lnTo>
                    <a:pt x="96" y="423"/>
                  </a:lnTo>
                  <a:lnTo>
                    <a:pt x="90" y="425"/>
                  </a:lnTo>
                  <a:lnTo>
                    <a:pt x="67" y="416"/>
                  </a:lnTo>
                  <a:lnTo>
                    <a:pt x="49" y="401"/>
                  </a:lnTo>
                  <a:lnTo>
                    <a:pt x="43" y="379"/>
                  </a:lnTo>
                  <a:lnTo>
                    <a:pt x="45" y="352"/>
                  </a:lnTo>
                  <a:lnTo>
                    <a:pt x="57" y="332"/>
                  </a:lnTo>
                  <a:lnTo>
                    <a:pt x="64" y="302"/>
                  </a:lnTo>
                  <a:lnTo>
                    <a:pt x="70" y="275"/>
                  </a:lnTo>
                  <a:lnTo>
                    <a:pt x="71" y="249"/>
                  </a:lnTo>
                  <a:lnTo>
                    <a:pt x="65" y="210"/>
                  </a:lnTo>
                  <a:lnTo>
                    <a:pt x="53" y="183"/>
                  </a:lnTo>
                  <a:lnTo>
                    <a:pt x="33" y="160"/>
                  </a:lnTo>
                  <a:lnTo>
                    <a:pt x="17" y="139"/>
                  </a:lnTo>
                  <a:lnTo>
                    <a:pt x="6" y="115"/>
                  </a:lnTo>
                  <a:lnTo>
                    <a:pt x="0" y="79"/>
                  </a:lnTo>
                  <a:lnTo>
                    <a:pt x="10" y="47"/>
                  </a:lnTo>
                  <a:lnTo>
                    <a:pt x="29" y="30"/>
                  </a:lnTo>
                  <a:lnTo>
                    <a:pt x="41" y="21"/>
                  </a:lnTo>
                  <a:lnTo>
                    <a:pt x="53" y="14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Freeform 7"/>
            <p:cNvSpPr>
              <a:spLocks/>
            </p:cNvSpPr>
            <p:nvPr/>
          </p:nvSpPr>
          <p:spPr bwMode="invGray">
            <a:xfrm>
              <a:off x="1847" y="3530"/>
              <a:ext cx="205" cy="510"/>
            </a:xfrm>
            <a:custGeom>
              <a:avLst/>
              <a:gdLst>
                <a:gd name="T0" fmla="*/ 85 w 205"/>
                <a:gd name="T1" fmla="*/ 5 h 510"/>
                <a:gd name="T2" fmla="*/ 118 w 205"/>
                <a:gd name="T3" fmla="*/ 0 h 510"/>
                <a:gd name="T4" fmla="*/ 124 w 205"/>
                <a:gd name="T5" fmla="*/ 5 h 510"/>
                <a:gd name="T6" fmla="*/ 144 w 205"/>
                <a:gd name="T7" fmla="*/ 12 h 510"/>
                <a:gd name="T8" fmla="*/ 160 w 205"/>
                <a:gd name="T9" fmla="*/ 29 h 510"/>
                <a:gd name="T10" fmla="*/ 180 w 205"/>
                <a:gd name="T11" fmla="*/ 88 h 510"/>
                <a:gd name="T12" fmla="*/ 197 w 205"/>
                <a:gd name="T13" fmla="*/ 147 h 510"/>
                <a:gd name="T14" fmla="*/ 205 w 205"/>
                <a:gd name="T15" fmla="*/ 218 h 510"/>
                <a:gd name="T16" fmla="*/ 205 w 205"/>
                <a:gd name="T17" fmla="*/ 259 h 510"/>
                <a:gd name="T18" fmla="*/ 197 w 205"/>
                <a:gd name="T19" fmla="*/ 277 h 510"/>
                <a:gd name="T20" fmla="*/ 178 w 205"/>
                <a:gd name="T21" fmla="*/ 289 h 510"/>
                <a:gd name="T22" fmla="*/ 130 w 205"/>
                <a:gd name="T23" fmla="*/ 313 h 510"/>
                <a:gd name="T24" fmla="*/ 89 w 205"/>
                <a:gd name="T25" fmla="*/ 339 h 510"/>
                <a:gd name="T26" fmla="*/ 59 w 205"/>
                <a:gd name="T27" fmla="*/ 368 h 510"/>
                <a:gd name="T28" fmla="*/ 59 w 205"/>
                <a:gd name="T29" fmla="*/ 385 h 510"/>
                <a:gd name="T30" fmla="*/ 71 w 205"/>
                <a:gd name="T31" fmla="*/ 398 h 510"/>
                <a:gd name="T32" fmla="*/ 109 w 205"/>
                <a:gd name="T33" fmla="*/ 430 h 510"/>
                <a:gd name="T34" fmla="*/ 166 w 205"/>
                <a:gd name="T35" fmla="*/ 465 h 510"/>
                <a:gd name="T36" fmla="*/ 177 w 205"/>
                <a:gd name="T37" fmla="*/ 480 h 510"/>
                <a:gd name="T38" fmla="*/ 172 w 205"/>
                <a:gd name="T39" fmla="*/ 492 h 510"/>
                <a:gd name="T40" fmla="*/ 159 w 205"/>
                <a:gd name="T41" fmla="*/ 504 h 510"/>
                <a:gd name="T42" fmla="*/ 100 w 205"/>
                <a:gd name="T43" fmla="*/ 510 h 510"/>
                <a:gd name="T44" fmla="*/ 89 w 205"/>
                <a:gd name="T45" fmla="*/ 495 h 510"/>
                <a:gd name="T46" fmla="*/ 73 w 205"/>
                <a:gd name="T47" fmla="*/ 463 h 510"/>
                <a:gd name="T48" fmla="*/ 47 w 205"/>
                <a:gd name="T49" fmla="*/ 437 h 510"/>
                <a:gd name="T50" fmla="*/ 23 w 205"/>
                <a:gd name="T51" fmla="*/ 423 h 510"/>
                <a:gd name="T52" fmla="*/ 5 w 205"/>
                <a:gd name="T53" fmla="*/ 406 h 510"/>
                <a:gd name="T54" fmla="*/ 0 w 205"/>
                <a:gd name="T55" fmla="*/ 386 h 510"/>
                <a:gd name="T56" fmla="*/ 6 w 205"/>
                <a:gd name="T57" fmla="*/ 370 h 510"/>
                <a:gd name="T58" fmla="*/ 20 w 205"/>
                <a:gd name="T59" fmla="*/ 352 h 510"/>
                <a:gd name="T60" fmla="*/ 38 w 205"/>
                <a:gd name="T61" fmla="*/ 339 h 510"/>
                <a:gd name="T62" fmla="*/ 59 w 205"/>
                <a:gd name="T63" fmla="*/ 313 h 510"/>
                <a:gd name="T64" fmla="*/ 79 w 205"/>
                <a:gd name="T65" fmla="*/ 285 h 510"/>
                <a:gd name="T66" fmla="*/ 103 w 205"/>
                <a:gd name="T67" fmla="*/ 259 h 510"/>
                <a:gd name="T68" fmla="*/ 132 w 205"/>
                <a:gd name="T69" fmla="*/ 247 h 510"/>
                <a:gd name="T70" fmla="*/ 144 w 205"/>
                <a:gd name="T71" fmla="*/ 235 h 510"/>
                <a:gd name="T72" fmla="*/ 148 w 205"/>
                <a:gd name="T73" fmla="*/ 221 h 510"/>
                <a:gd name="T74" fmla="*/ 146 w 205"/>
                <a:gd name="T75" fmla="*/ 189 h 510"/>
                <a:gd name="T76" fmla="*/ 118 w 205"/>
                <a:gd name="T77" fmla="*/ 141 h 510"/>
                <a:gd name="T78" fmla="*/ 94 w 205"/>
                <a:gd name="T79" fmla="*/ 98 h 510"/>
                <a:gd name="T80" fmla="*/ 77 w 205"/>
                <a:gd name="T81" fmla="*/ 71 h 510"/>
                <a:gd name="T82" fmla="*/ 73 w 205"/>
                <a:gd name="T83" fmla="*/ 50 h 510"/>
                <a:gd name="T84" fmla="*/ 77 w 205"/>
                <a:gd name="T85" fmla="*/ 21 h 510"/>
                <a:gd name="T86" fmla="*/ 95 w 205"/>
                <a:gd name="T87" fmla="*/ 6 h 510"/>
                <a:gd name="T88" fmla="*/ 85 w 205"/>
                <a:gd name="T89" fmla="*/ 5 h 5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5"/>
                <a:gd name="T136" fmla="*/ 0 h 510"/>
                <a:gd name="T137" fmla="*/ 205 w 205"/>
                <a:gd name="T138" fmla="*/ 510 h 51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5" h="510">
                  <a:moveTo>
                    <a:pt x="85" y="5"/>
                  </a:moveTo>
                  <a:lnTo>
                    <a:pt x="118" y="0"/>
                  </a:lnTo>
                  <a:lnTo>
                    <a:pt x="124" y="5"/>
                  </a:lnTo>
                  <a:lnTo>
                    <a:pt x="144" y="12"/>
                  </a:lnTo>
                  <a:lnTo>
                    <a:pt x="160" y="29"/>
                  </a:lnTo>
                  <a:lnTo>
                    <a:pt x="180" y="88"/>
                  </a:lnTo>
                  <a:lnTo>
                    <a:pt x="197" y="147"/>
                  </a:lnTo>
                  <a:lnTo>
                    <a:pt x="205" y="218"/>
                  </a:lnTo>
                  <a:lnTo>
                    <a:pt x="205" y="259"/>
                  </a:lnTo>
                  <a:lnTo>
                    <a:pt x="197" y="277"/>
                  </a:lnTo>
                  <a:lnTo>
                    <a:pt x="178" y="289"/>
                  </a:lnTo>
                  <a:lnTo>
                    <a:pt x="130" y="313"/>
                  </a:lnTo>
                  <a:lnTo>
                    <a:pt x="89" y="339"/>
                  </a:lnTo>
                  <a:lnTo>
                    <a:pt x="59" y="368"/>
                  </a:lnTo>
                  <a:lnTo>
                    <a:pt x="59" y="385"/>
                  </a:lnTo>
                  <a:lnTo>
                    <a:pt x="71" y="398"/>
                  </a:lnTo>
                  <a:lnTo>
                    <a:pt x="109" y="430"/>
                  </a:lnTo>
                  <a:lnTo>
                    <a:pt x="166" y="465"/>
                  </a:lnTo>
                  <a:lnTo>
                    <a:pt x="177" y="480"/>
                  </a:lnTo>
                  <a:lnTo>
                    <a:pt x="172" y="492"/>
                  </a:lnTo>
                  <a:lnTo>
                    <a:pt x="159" y="504"/>
                  </a:lnTo>
                  <a:lnTo>
                    <a:pt x="100" y="510"/>
                  </a:lnTo>
                  <a:lnTo>
                    <a:pt x="89" y="495"/>
                  </a:lnTo>
                  <a:lnTo>
                    <a:pt x="73" y="463"/>
                  </a:lnTo>
                  <a:lnTo>
                    <a:pt x="47" y="437"/>
                  </a:lnTo>
                  <a:lnTo>
                    <a:pt x="23" y="423"/>
                  </a:lnTo>
                  <a:lnTo>
                    <a:pt x="5" y="406"/>
                  </a:lnTo>
                  <a:lnTo>
                    <a:pt x="0" y="386"/>
                  </a:lnTo>
                  <a:lnTo>
                    <a:pt x="6" y="370"/>
                  </a:lnTo>
                  <a:lnTo>
                    <a:pt x="20" y="352"/>
                  </a:lnTo>
                  <a:lnTo>
                    <a:pt x="38" y="339"/>
                  </a:lnTo>
                  <a:lnTo>
                    <a:pt x="59" y="313"/>
                  </a:lnTo>
                  <a:lnTo>
                    <a:pt x="79" y="285"/>
                  </a:lnTo>
                  <a:lnTo>
                    <a:pt x="103" y="259"/>
                  </a:lnTo>
                  <a:lnTo>
                    <a:pt x="132" y="247"/>
                  </a:lnTo>
                  <a:lnTo>
                    <a:pt x="144" y="235"/>
                  </a:lnTo>
                  <a:lnTo>
                    <a:pt x="148" y="221"/>
                  </a:lnTo>
                  <a:lnTo>
                    <a:pt x="146" y="189"/>
                  </a:lnTo>
                  <a:lnTo>
                    <a:pt x="118" y="141"/>
                  </a:lnTo>
                  <a:lnTo>
                    <a:pt x="94" y="98"/>
                  </a:lnTo>
                  <a:lnTo>
                    <a:pt x="77" y="71"/>
                  </a:lnTo>
                  <a:lnTo>
                    <a:pt x="73" y="50"/>
                  </a:lnTo>
                  <a:lnTo>
                    <a:pt x="77" y="21"/>
                  </a:lnTo>
                  <a:lnTo>
                    <a:pt x="95" y="6"/>
                  </a:lnTo>
                  <a:lnTo>
                    <a:pt x="85" y="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Freeform 8"/>
            <p:cNvSpPr>
              <a:spLocks/>
            </p:cNvSpPr>
            <p:nvPr/>
          </p:nvSpPr>
          <p:spPr bwMode="invGray">
            <a:xfrm>
              <a:off x="1965" y="3508"/>
              <a:ext cx="309" cy="459"/>
            </a:xfrm>
            <a:custGeom>
              <a:avLst/>
              <a:gdLst>
                <a:gd name="T0" fmla="*/ 40 w 309"/>
                <a:gd name="T1" fmla="*/ 6 h 459"/>
                <a:gd name="T2" fmla="*/ 78 w 309"/>
                <a:gd name="T3" fmla="*/ 22 h 459"/>
                <a:gd name="T4" fmla="*/ 111 w 309"/>
                <a:gd name="T5" fmla="*/ 52 h 459"/>
                <a:gd name="T6" fmla="*/ 147 w 309"/>
                <a:gd name="T7" fmla="*/ 97 h 459"/>
                <a:gd name="T8" fmla="*/ 179 w 309"/>
                <a:gd name="T9" fmla="*/ 146 h 459"/>
                <a:gd name="T10" fmla="*/ 198 w 309"/>
                <a:gd name="T11" fmla="*/ 185 h 459"/>
                <a:gd name="T12" fmla="*/ 208 w 309"/>
                <a:gd name="T13" fmla="*/ 215 h 459"/>
                <a:gd name="T14" fmla="*/ 208 w 309"/>
                <a:gd name="T15" fmla="*/ 241 h 459"/>
                <a:gd name="T16" fmla="*/ 196 w 309"/>
                <a:gd name="T17" fmla="*/ 294 h 459"/>
                <a:gd name="T18" fmla="*/ 179 w 309"/>
                <a:gd name="T19" fmla="*/ 350 h 459"/>
                <a:gd name="T20" fmla="*/ 170 w 309"/>
                <a:gd name="T21" fmla="*/ 385 h 459"/>
                <a:gd name="T22" fmla="*/ 170 w 309"/>
                <a:gd name="T23" fmla="*/ 400 h 459"/>
                <a:gd name="T24" fmla="*/ 179 w 309"/>
                <a:gd name="T25" fmla="*/ 409 h 459"/>
                <a:gd name="T26" fmla="*/ 212 w 309"/>
                <a:gd name="T27" fmla="*/ 414 h 459"/>
                <a:gd name="T28" fmla="*/ 275 w 309"/>
                <a:gd name="T29" fmla="*/ 409 h 459"/>
                <a:gd name="T30" fmla="*/ 302 w 309"/>
                <a:gd name="T31" fmla="*/ 414 h 459"/>
                <a:gd name="T32" fmla="*/ 309 w 309"/>
                <a:gd name="T33" fmla="*/ 424 h 459"/>
                <a:gd name="T34" fmla="*/ 303 w 309"/>
                <a:gd name="T35" fmla="*/ 436 h 459"/>
                <a:gd name="T36" fmla="*/ 261 w 309"/>
                <a:gd name="T37" fmla="*/ 459 h 459"/>
                <a:gd name="T38" fmla="*/ 241 w 309"/>
                <a:gd name="T39" fmla="*/ 459 h 459"/>
                <a:gd name="T40" fmla="*/ 218 w 309"/>
                <a:gd name="T41" fmla="*/ 450 h 459"/>
                <a:gd name="T42" fmla="*/ 178 w 309"/>
                <a:gd name="T43" fmla="*/ 442 h 459"/>
                <a:gd name="T44" fmla="*/ 143 w 309"/>
                <a:gd name="T45" fmla="*/ 444 h 459"/>
                <a:gd name="T46" fmla="*/ 123 w 309"/>
                <a:gd name="T47" fmla="*/ 440 h 459"/>
                <a:gd name="T48" fmla="*/ 111 w 309"/>
                <a:gd name="T49" fmla="*/ 426 h 459"/>
                <a:gd name="T50" fmla="*/ 105 w 309"/>
                <a:gd name="T51" fmla="*/ 412 h 459"/>
                <a:gd name="T52" fmla="*/ 111 w 309"/>
                <a:gd name="T53" fmla="*/ 394 h 459"/>
                <a:gd name="T54" fmla="*/ 129 w 309"/>
                <a:gd name="T55" fmla="*/ 377 h 459"/>
                <a:gd name="T56" fmla="*/ 137 w 309"/>
                <a:gd name="T57" fmla="*/ 361 h 459"/>
                <a:gd name="T58" fmla="*/ 147 w 309"/>
                <a:gd name="T59" fmla="*/ 335 h 459"/>
                <a:gd name="T60" fmla="*/ 152 w 309"/>
                <a:gd name="T61" fmla="*/ 305 h 459"/>
                <a:gd name="T62" fmla="*/ 153 w 309"/>
                <a:gd name="T63" fmla="*/ 276 h 459"/>
                <a:gd name="T64" fmla="*/ 161 w 309"/>
                <a:gd name="T65" fmla="*/ 253 h 459"/>
                <a:gd name="T66" fmla="*/ 159 w 309"/>
                <a:gd name="T67" fmla="*/ 233 h 459"/>
                <a:gd name="T68" fmla="*/ 152 w 309"/>
                <a:gd name="T69" fmla="*/ 211 h 459"/>
                <a:gd name="T70" fmla="*/ 131 w 309"/>
                <a:gd name="T71" fmla="*/ 180 h 459"/>
                <a:gd name="T72" fmla="*/ 93 w 309"/>
                <a:gd name="T73" fmla="*/ 144 h 459"/>
                <a:gd name="T74" fmla="*/ 61 w 309"/>
                <a:gd name="T75" fmla="*/ 109 h 459"/>
                <a:gd name="T76" fmla="*/ 34 w 309"/>
                <a:gd name="T77" fmla="*/ 82 h 459"/>
                <a:gd name="T78" fmla="*/ 7 w 309"/>
                <a:gd name="T79" fmla="*/ 55 h 459"/>
                <a:gd name="T80" fmla="*/ 0 w 309"/>
                <a:gd name="T81" fmla="*/ 22 h 459"/>
                <a:gd name="T82" fmla="*/ 11 w 309"/>
                <a:gd name="T83" fmla="*/ 0 h 459"/>
                <a:gd name="T84" fmla="*/ 40 w 309"/>
                <a:gd name="T85" fmla="*/ 6 h 4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9"/>
                <a:gd name="T130" fmla="*/ 0 h 459"/>
                <a:gd name="T131" fmla="*/ 309 w 309"/>
                <a:gd name="T132" fmla="*/ 459 h 4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9" h="459">
                  <a:moveTo>
                    <a:pt x="40" y="6"/>
                  </a:moveTo>
                  <a:lnTo>
                    <a:pt x="78" y="22"/>
                  </a:lnTo>
                  <a:lnTo>
                    <a:pt x="111" y="52"/>
                  </a:lnTo>
                  <a:lnTo>
                    <a:pt x="147" y="97"/>
                  </a:lnTo>
                  <a:lnTo>
                    <a:pt x="179" y="146"/>
                  </a:lnTo>
                  <a:lnTo>
                    <a:pt x="198" y="185"/>
                  </a:lnTo>
                  <a:lnTo>
                    <a:pt x="208" y="215"/>
                  </a:lnTo>
                  <a:lnTo>
                    <a:pt x="208" y="241"/>
                  </a:lnTo>
                  <a:lnTo>
                    <a:pt x="196" y="294"/>
                  </a:lnTo>
                  <a:lnTo>
                    <a:pt x="179" y="350"/>
                  </a:lnTo>
                  <a:lnTo>
                    <a:pt x="170" y="385"/>
                  </a:lnTo>
                  <a:lnTo>
                    <a:pt x="170" y="400"/>
                  </a:lnTo>
                  <a:lnTo>
                    <a:pt x="179" y="409"/>
                  </a:lnTo>
                  <a:lnTo>
                    <a:pt x="212" y="414"/>
                  </a:lnTo>
                  <a:lnTo>
                    <a:pt x="275" y="409"/>
                  </a:lnTo>
                  <a:lnTo>
                    <a:pt x="302" y="414"/>
                  </a:lnTo>
                  <a:lnTo>
                    <a:pt x="309" y="424"/>
                  </a:lnTo>
                  <a:lnTo>
                    <a:pt x="303" y="436"/>
                  </a:lnTo>
                  <a:lnTo>
                    <a:pt x="261" y="459"/>
                  </a:lnTo>
                  <a:lnTo>
                    <a:pt x="241" y="459"/>
                  </a:lnTo>
                  <a:lnTo>
                    <a:pt x="218" y="450"/>
                  </a:lnTo>
                  <a:lnTo>
                    <a:pt x="178" y="442"/>
                  </a:lnTo>
                  <a:lnTo>
                    <a:pt x="143" y="444"/>
                  </a:lnTo>
                  <a:lnTo>
                    <a:pt x="123" y="440"/>
                  </a:lnTo>
                  <a:lnTo>
                    <a:pt x="111" y="426"/>
                  </a:lnTo>
                  <a:lnTo>
                    <a:pt x="105" y="412"/>
                  </a:lnTo>
                  <a:lnTo>
                    <a:pt x="111" y="394"/>
                  </a:lnTo>
                  <a:lnTo>
                    <a:pt x="129" y="377"/>
                  </a:lnTo>
                  <a:lnTo>
                    <a:pt x="137" y="361"/>
                  </a:lnTo>
                  <a:lnTo>
                    <a:pt x="147" y="335"/>
                  </a:lnTo>
                  <a:lnTo>
                    <a:pt x="152" y="305"/>
                  </a:lnTo>
                  <a:lnTo>
                    <a:pt x="153" y="276"/>
                  </a:lnTo>
                  <a:lnTo>
                    <a:pt x="161" y="253"/>
                  </a:lnTo>
                  <a:lnTo>
                    <a:pt x="159" y="233"/>
                  </a:lnTo>
                  <a:lnTo>
                    <a:pt x="152" y="211"/>
                  </a:lnTo>
                  <a:lnTo>
                    <a:pt x="131" y="180"/>
                  </a:lnTo>
                  <a:lnTo>
                    <a:pt x="93" y="144"/>
                  </a:lnTo>
                  <a:lnTo>
                    <a:pt x="61" y="109"/>
                  </a:lnTo>
                  <a:lnTo>
                    <a:pt x="34" y="82"/>
                  </a:lnTo>
                  <a:lnTo>
                    <a:pt x="7" y="55"/>
                  </a:lnTo>
                  <a:lnTo>
                    <a:pt x="0" y="22"/>
                  </a:lnTo>
                  <a:lnTo>
                    <a:pt x="11" y="0"/>
                  </a:lnTo>
                  <a:lnTo>
                    <a:pt x="40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Freeform 9"/>
            <p:cNvSpPr>
              <a:spLocks/>
            </p:cNvSpPr>
            <p:nvPr/>
          </p:nvSpPr>
          <p:spPr bwMode="invGray">
            <a:xfrm>
              <a:off x="1879" y="3225"/>
              <a:ext cx="549" cy="238"/>
            </a:xfrm>
            <a:custGeom>
              <a:avLst/>
              <a:gdLst>
                <a:gd name="T0" fmla="*/ 65 w 549"/>
                <a:gd name="T1" fmla="*/ 27 h 238"/>
                <a:gd name="T2" fmla="*/ 39 w 549"/>
                <a:gd name="T3" fmla="*/ 0 h 238"/>
                <a:gd name="T4" fmla="*/ 3 w 549"/>
                <a:gd name="T5" fmla="*/ 5 h 238"/>
                <a:gd name="T6" fmla="*/ 0 w 549"/>
                <a:gd name="T7" fmla="*/ 52 h 238"/>
                <a:gd name="T8" fmla="*/ 57 w 549"/>
                <a:gd name="T9" fmla="*/ 120 h 238"/>
                <a:gd name="T10" fmla="*/ 130 w 549"/>
                <a:gd name="T11" fmla="*/ 178 h 238"/>
                <a:gd name="T12" fmla="*/ 187 w 549"/>
                <a:gd name="T13" fmla="*/ 212 h 238"/>
                <a:gd name="T14" fmla="*/ 251 w 549"/>
                <a:gd name="T15" fmla="*/ 237 h 238"/>
                <a:gd name="T16" fmla="*/ 322 w 549"/>
                <a:gd name="T17" fmla="*/ 238 h 238"/>
                <a:gd name="T18" fmla="*/ 390 w 549"/>
                <a:gd name="T19" fmla="*/ 224 h 238"/>
                <a:gd name="T20" fmla="*/ 440 w 549"/>
                <a:gd name="T21" fmla="*/ 206 h 238"/>
                <a:gd name="T22" fmla="*/ 460 w 549"/>
                <a:gd name="T23" fmla="*/ 206 h 238"/>
                <a:gd name="T24" fmla="*/ 487 w 549"/>
                <a:gd name="T25" fmla="*/ 226 h 238"/>
                <a:gd name="T26" fmla="*/ 513 w 549"/>
                <a:gd name="T27" fmla="*/ 234 h 238"/>
                <a:gd name="T28" fmla="*/ 531 w 549"/>
                <a:gd name="T29" fmla="*/ 231 h 238"/>
                <a:gd name="T30" fmla="*/ 543 w 549"/>
                <a:gd name="T31" fmla="*/ 218 h 238"/>
                <a:gd name="T32" fmla="*/ 535 w 549"/>
                <a:gd name="T33" fmla="*/ 206 h 238"/>
                <a:gd name="T34" fmla="*/ 520 w 549"/>
                <a:gd name="T35" fmla="*/ 206 h 238"/>
                <a:gd name="T36" fmla="*/ 502 w 549"/>
                <a:gd name="T37" fmla="*/ 206 h 238"/>
                <a:gd name="T38" fmla="*/ 478 w 549"/>
                <a:gd name="T39" fmla="*/ 194 h 238"/>
                <a:gd name="T40" fmla="*/ 482 w 549"/>
                <a:gd name="T41" fmla="*/ 182 h 238"/>
                <a:gd name="T42" fmla="*/ 511 w 549"/>
                <a:gd name="T43" fmla="*/ 182 h 238"/>
                <a:gd name="T44" fmla="*/ 537 w 549"/>
                <a:gd name="T45" fmla="*/ 179 h 238"/>
                <a:gd name="T46" fmla="*/ 549 w 549"/>
                <a:gd name="T47" fmla="*/ 167 h 238"/>
                <a:gd name="T48" fmla="*/ 543 w 549"/>
                <a:gd name="T49" fmla="*/ 153 h 238"/>
                <a:gd name="T50" fmla="*/ 526 w 549"/>
                <a:gd name="T51" fmla="*/ 149 h 238"/>
                <a:gd name="T52" fmla="*/ 511 w 549"/>
                <a:gd name="T53" fmla="*/ 155 h 238"/>
                <a:gd name="T54" fmla="*/ 487 w 549"/>
                <a:gd name="T55" fmla="*/ 159 h 238"/>
                <a:gd name="T56" fmla="*/ 472 w 549"/>
                <a:gd name="T57" fmla="*/ 164 h 238"/>
                <a:gd name="T58" fmla="*/ 460 w 549"/>
                <a:gd name="T59" fmla="*/ 159 h 238"/>
                <a:gd name="T60" fmla="*/ 448 w 549"/>
                <a:gd name="T61" fmla="*/ 144 h 238"/>
                <a:gd name="T62" fmla="*/ 440 w 549"/>
                <a:gd name="T63" fmla="*/ 125 h 238"/>
                <a:gd name="T64" fmla="*/ 434 w 549"/>
                <a:gd name="T65" fmla="*/ 120 h 238"/>
                <a:gd name="T66" fmla="*/ 416 w 549"/>
                <a:gd name="T67" fmla="*/ 126 h 238"/>
                <a:gd name="T68" fmla="*/ 416 w 549"/>
                <a:gd name="T69" fmla="*/ 137 h 238"/>
                <a:gd name="T70" fmla="*/ 425 w 549"/>
                <a:gd name="T71" fmla="*/ 149 h 238"/>
                <a:gd name="T72" fmla="*/ 441 w 549"/>
                <a:gd name="T73" fmla="*/ 167 h 238"/>
                <a:gd name="T74" fmla="*/ 437 w 549"/>
                <a:gd name="T75" fmla="*/ 178 h 238"/>
                <a:gd name="T76" fmla="*/ 423 w 549"/>
                <a:gd name="T77" fmla="*/ 185 h 238"/>
                <a:gd name="T78" fmla="*/ 375 w 549"/>
                <a:gd name="T79" fmla="*/ 200 h 238"/>
                <a:gd name="T80" fmla="*/ 310 w 549"/>
                <a:gd name="T81" fmla="*/ 204 h 238"/>
                <a:gd name="T82" fmla="*/ 260 w 549"/>
                <a:gd name="T83" fmla="*/ 196 h 238"/>
                <a:gd name="T84" fmla="*/ 213 w 549"/>
                <a:gd name="T85" fmla="*/ 178 h 238"/>
                <a:gd name="T86" fmla="*/ 165 w 549"/>
                <a:gd name="T87" fmla="*/ 132 h 238"/>
                <a:gd name="T88" fmla="*/ 106 w 549"/>
                <a:gd name="T89" fmla="*/ 73 h 238"/>
                <a:gd name="T90" fmla="*/ 65 w 549"/>
                <a:gd name="T91" fmla="*/ 27 h 23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49"/>
                <a:gd name="T139" fmla="*/ 0 h 238"/>
                <a:gd name="T140" fmla="*/ 549 w 549"/>
                <a:gd name="T141" fmla="*/ 238 h 23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49" h="238">
                  <a:moveTo>
                    <a:pt x="65" y="27"/>
                  </a:moveTo>
                  <a:lnTo>
                    <a:pt x="39" y="0"/>
                  </a:lnTo>
                  <a:lnTo>
                    <a:pt x="3" y="5"/>
                  </a:lnTo>
                  <a:lnTo>
                    <a:pt x="0" y="52"/>
                  </a:lnTo>
                  <a:lnTo>
                    <a:pt x="57" y="120"/>
                  </a:lnTo>
                  <a:lnTo>
                    <a:pt x="130" y="178"/>
                  </a:lnTo>
                  <a:lnTo>
                    <a:pt x="187" y="212"/>
                  </a:lnTo>
                  <a:lnTo>
                    <a:pt x="251" y="237"/>
                  </a:lnTo>
                  <a:lnTo>
                    <a:pt x="322" y="238"/>
                  </a:lnTo>
                  <a:lnTo>
                    <a:pt x="390" y="224"/>
                  </a:lnTo>
                  <a:lnTo>
                    <a:pt x="440" y="206"/>
                  </a:lnTo>
                  <a:lnTo>
                    <a:pt x="460" y="206"/>
                  </a:lnTo>
                  <a:lnTo>
                    <a:pt x="487" y="226"/>
                  </a:lnTo>
                  <a:lnTo>
                    <a:pt x="513" y="234"/>
                  </a:lnTo>
                  <a:lnTo>
                    <a:pt x="531" y="231"/>
                  </a:lnTo>
                  <a:lnTo>
                    <a:pt x="543" y="218"/>
                  </a:lnTo>
                  <a:lnTo>
                    <a:pt x="535" y="206"/>
                  </a:lnTo>
                  <a:lnTo>
                    <a:pt x="520" y="206"/>
                  </a:lnTo>
                  <a:lnTo>
                    <a:pt x="502" y="206"/>
                  </a:lnTo>
                  <a:lnTo>
                    <a:pt x="478" y="194"/>
                  </a:lnTo>
                  <a:lnTo>
                    <a:pt x="482" y="182"/>
                  </a:lnTo>
                  <a:lnTo>
                    <a:pt x="511" y="182"/>
                  </a:lnTo>
                  <a:lnTo>
                    <a:pt x="537" y="179"/>
                  </a:lnTo>
                  <a:lnTo>
                    <a:pt x="549" y="167"/>
                  </a:lnTo>
                  <a:lnTo>
                    <a:pt x="543" y="153"/>
                  </a:lnTo>
                  <a:lnTo>
                    <a:pt x="526" y="149"/>
                  </a:lnTo>
                  <a:lnTo>
                    <a:pt x="511" y="155"/>
                  </a:lnTo>
                  <a:lnTo>
                    <a:pt x="487" y="159"/>
                  </a:lnTo>
                  <a:lnTo>
                    <a:pt x="472" y="164"/>
                  </a:lnTo>
                  <a:lnTo>
                    <a:pt x="460" y="159"/>
                  </a:lnTo>
                  <a:lnTo>
                    <a:pt x="448" y="144"/>
                  </a:lnTo>
                  <a:lnTo>
                    <a:pt x="440" y="125"/>
                  </a:lnTo>
                  <a:lnTo>
                    <a:pt x="434" y="120"/>
                  </a:lnTo>
                  <a:lnTo>
                    <a:pt x="416" y="126"/>
                  </a:lnTo>
                  <a:lnTo>
                    <a:pt x="416" y="137"/>
                  </a:lnTo>
                  <a:lnTo>
                    <a:pt x="425" y="149"/>
                  </a:lnTo>
                  <a:lnTo>
                    <a:pt x="441" y="167"/>
                  </a:lnTo>
                  <a:lnTo>
                    <a:pt x="437" y="178"/>
                  </a:lnTo>
                  <a:lnTo>
                    <a:pt x="423" y="185"/>
                  </a:lnTo>
                  <a:lnTo>
                    <a:pt x="375" y="200"/>
                  </a:lnTo>
                  <a:lnTo>
                    <a:pt x="310" y="204"/>
                  </a:lnTo>
                  <a:lnTo>
                    <a:pt x="260" y="196"/>
                  </a:lnTo>
                  <a:lnTo>
                    <a:pt x="213" y="178"/>
                  </a:lnTo>
                  <a:lnTo>
                    <a:pt x="165" y="132"/>
                  </a:lnTo>
                  <a:lnTo>
                    <a:pt x="106" y="73"/>
                  </a:lnTo>
                  <a:lnTo>
                    <a:pt x="65" y="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3" name="Group 17"/>
          <p:cNvGrpSpPr>
            <a:grpSpLocks/>
          </p:cNvGrpSpPr>
          <p:nvPr/>
        </p:nvGrpSpPr>
        <p:grpSpPr bwMode="auto">
          <a:xfrm>
            <a:off x="4724400" y="4673600"/>
            <a:ext cx="1312863" cy="1597025"/>
            <a:chOff x="3090" y="2945"/>
            <a:chExt cx="827" cy="1006"/>
          </a:xfrm>
        </p:grpSpPr>
        <p:sp>
          <p:nvSpPr>
            <p:cNvPr id="25606" name="Freeform 18"/>
            <p:cNvSpPr>
              <a:spLocks/>
            </p:cNvSpPr>
            <p:nvPr/>
          </p:nvSpPr>
          <p:spPr bwMode="invGray">
            <a:xfrm>
              <a:off x="3386" y="2945"/>
              <a:ext cx="330" cy="231"/>
            </a:xfrm>
            <a:custGeom>
              <a:avLst/>
              <a:gdLst>
                <a:gd name="T0" fmla="*/ 118 w 330"/>
                <a:gd name="T1" fmla="*/ 112 h 231"/>
                <a:gd name="T2" fmla="*/ 136 w 330"/>
                <a:gd name="T3" fmla="*/ 71 h 231"/>
                <a:gd name="T4" fmla="*/ 161 w 330"/>
                <a:gd name="T5" fmla="*/ 42 h 231"/>
                <a:gd name="T6" fmla="*/ 194 w 330"/>
                <a:gd name="T7" fmla="*/ 18 h 231"/>
                <a:gd name="T8" fmla="*/ 224 w 330"/>
                <a:gd name="T9" fmla="*/ 4 h 231"/>
                <a:gd name="T10" fmla="*/ 254 w 330"/>
                <a:gd name="T11" fmla="*/ 0 h 231"/>
                <a:gd name="T12" fmla="*/ 285 w 330"/>
                <a:gd name="T13" fmla="*/ 3 h 231"/>
                <a:gd name="T14" fmla="*/ 306 w 330"/>
                <a:gd name="T15" fmla="*/ 12 h 231"/>
                <a:gd name="T16" fmla="*/ 320 w 330"/>
                <a:gd name="T17" fmla="*/ 29 h 231"/>
                <a:gd name="T18" fmla="*/ 327 w 330"/>
                <a:gd name="T19" fmla="*/ 47 h 231"/>
                <a:gd name="T20" fmla="*/ 330 w 330"/>
                <a:gd name="T21" fmla="*/ 73 h 231"/>
                <a:gd name="T22" fmla="*/ 327 w 330"/>
                <a:gd name="T23" fmla="*/ 104 h 231"/>
                <a:gd name="T24" fmla="*/ 318 w 330"/>
                <a:gd name="T25" fmla="*/ 136 h 231"/>
                <a:gd name="T26" fmla="*/ 303 w 330"/>
                <a:gd name="T27" fmla="*/ 162 h 231"/>
                <a:gd name="T28" fmla="*/ 279 w 330"/>
                <a:gd name="T29" fmla="*/ 189 h 231"/>
                <a:gd name="T30" fmla="*/ 254 w 330"/>
                <a:gd name="T31" fmla="*/ 208 h 231"/>
                <a:gd name="T32" fmla="*/ 224 w 330"/>
                <a:gd name="T33" fmla="*/ 221 h 231"/>
                <a:gd name="T34" fmla="*/ 197 w 330"/>
                <a:gd name="T35" fmla="*/ 231 h 231"/>
                <a:gd name="T36" fmla="*/ 162 w 330"/>
                <a:gd name="T37" fmla="*/ 231 h 231"/>
                <a:gd name="T38" fmla="*/ 142 w 330"/>
                <a:gd name="T39" fmla="*/ 228 h 231"/>
                <a:gd name="T40" fmla="*/ 124 w 330"/>
                <a:gd name="T41" fmla="*/ 219 h 231"/>
                <a:gd name="T42" fmla="*/ 112 w 330"/>
                <a:gd name="T43" fmla="*/ 202 h 231"/>
                <a:gd name="T44" fmla="*/ 106 w 330"/>
                <a:gd name="T45" fmla="*/ 184 h 231"/>
                <a:gd name="T46" fmla="*/ 103 w 330"/>
                <a:gd name="T47" fmla="*/ 162 h 231"/>
                <a:gd name="T48" fmla="*/ 108 w 330"/>
                <a:gd name="T49" fmla="*/ 144 h 231"/>
                <a:gd name="T50" fmla="*/ 65 w 330"/>
                <a:gd name="T51" fmla="*/ 156 h 231"/>
                <a:gd name="T52" fmla="*/ 29 w 330"/>
                <a:gd name="T53" fmla="*/ 166 h 231"/>
                <a:gd name="T54" fmla="*/ 10 w 330"/>
                <a:gd name="T55" fmla="*/ 166 h 231"/>
                <a:gd name="T56" fmla="*/ 0 w 330"/>
                <a:gd name="T57" fmla="*/ 156 h 231"/>
                <a:gd name="T58" fmla="*/ 0 w 330"/>
                <a:gd name="T59" fmla="*/ 144 h 231"/>
                <a:gd name="T60" fmla="*/ 6 w 330"/>
                <a:gd name="T61" fmla="*/ 130 h 231"/>
                <a:gd name="T62" fmla="*/ 20 w 330"/>
                <a:gd name="T63" fmla="*/ 124 h 231"/>
                <a:gd name="T64" fmla="*/ 51 w 330"/>
                <a:gd name="T65" fmla="*/ 122 h 231"/>
                <a:gd name="T66" fmla="*/ 88 w 330"/>
                <a:gd name="T67" fmla="*/ 119 h 231"/>
                <a:gd name="T68" fmla="*/ 118 w 330"/>
                <a:gd name="T69" fmla="*/ 112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"/>
                <a:gd name="T106" fmla="*/ 0 h 231"/>
                <a:gd name="T107" fmla="*/ 330 w 330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" h="231">
                  <a:moveTo>
                    <a:pt x="118" y="112"/>
                  </a:moveTo>
                  <a:lnTo>
                    <a:pt x="136" y="71"/>
                  </a:lnTo>
                  <a:lnTo>
                    <a:pt x="161" y="42"/>
                  </a:lnTo>
                  <a:lnTo>
                    <a:pt x="194" y="18"/>
                  </a:lnTo>
                  <a:lnTo>
                    <a:pt x="224" y="4"/>
                  </a:lnTo>
                  <a:lnTo>
                    <a:pt x="254" y="0"/>
                  </a:lnTo>
                  <a:lnTo>
                    <a:pt x="285" y="3"/>
                  </a:lnTo>
                  <a:lnTo>
                    <a:pt x="306" y="12"/>
                  </a:lnTo>
                  <a:lnTo>
                    <a:pt x="320" y="29"/>
                  </a:lnTo>
                  <a:lnTo>
                    <a:pt x="327" y="47"/>
                  </a:lnTo>
                  <a:lnTo>
                    <a:pt x="330" y="73"/>
                  </a:lnTo>
                  <a:lnTo>
                    <a:pt x="327" y="104"/>
                  </a:lnTo>
                  <a:lnTo>
                    <a:pt x="318" y="136"/>
                  </a:lnTo>
                  <a:lnTo>
                    <a:pt x="303" y="162"/>
                  </a:lnTo>
                  <a:lnTo>
                    <a:pt x="279" y="189"/>
                  </a:lnTo>
                  <a:lnTo>
                    <a:pt x="254" y="208"/>
                  </a:lnTo>
                  <a:lnTo>
                    <a:pt x="224" y="221"/>
                  </a:lnTo>
                  <a:lnTo>
                    <a:pt x="197" y="231"/>
                  </a:lnTo>
                  <a:lnTo>
                    <a:pt x="162" y="231"/>
                  </a:lnTo>
                  <a:lnTo>
                    <a:pt x="142" y="228"/>
                  </a:lnTo>
                  <a:lnTo>
                    <a:pt x="124" y="219"/>
                  </a:lnTo>
                  <a:lnTo>
                    <a:pt x="112" y="202"/>
                  </a:lnTo>
                  <a:lnTo>
                    <a:pt x="106" y="184"/>
                  </a:lnTo>
                  <a:lnTo>
                    <a:pt x="103" y="162"/>
                  </a:lnTo>
                  <a:lnTo>
                    <a:pt x="108" y="144"/>
                  </a:lnTo>
                  <a:lnTo>
                    <a:pt x="65" y="156"/>
                  </a:lnTo>
                  <a:lnTo>
                    <a:pt x="29" y="166"/>
                  </a:lnTo>
                  <a:lnTo>
                    <a:pt x="10" y="166"/>
                  </a:lnTo>
                  <a:lnTo>
                    <a:pt x="0" y="156"/>
                  </a:lnTo>
                  <a:lnTo>
                    <a:pt x="0" y="144"/>
                  </a:lnTo>
                  <a:lnTo>
                    <a:pt x="6" y="130"/>
                  </a:lnTo>
                  <a:lnTo>
                    <a:pt x="20" y="124"/>
                  </a:lnTo>
                  <a:lnTo>
                    <a:pt x="51" y="122"/>
                  </a:lnTo>
                  <a:lnTo>
                    <a:pt x="88" y="119"/>
                  </a:lnTo>
                  <a:lnTo>
                    <a:pt x="118" y="1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Freeform 19"/>
            <p:cNvSpPr>
              <a:spLocks/>
            </p:cNvSpPr>
            <p:nvPr/>
          </p:nvSpPr>
          <p:spPr bwMode="invGray">
            <a:xfrm>
              <a:off x="3329" y="3204"/>
              <a:ext cx="254" cy="366"/>
            </a:xfrm>
            <a:custGeom>
              <a:avLst/>
              <a:gdLst>
                <a:gd name="T0" fmla="*/ 69 w 254"/>
                <a:gd name="T1" fmla="*/ 62 h 366"/>
                <a:gd name="T2" fmla="*/ 93 w 254"/>
                <a:gd name="T3" fmla="*/ 24 h 366"/>
                <a:gd name="T4" fmla="*/ 120 w 254"/>
                <a:gd name="T5" fmla="*/ 3 h 366"/>
                <a:gd name="T6" fmla="*/ 152 w 254"/>
                <a:gd name="T7" fmla="*/ 0 h 366"/>
                <a:gd name="T8" fmla="*/ 187 w 254"/>
                <a:gd name="T9" fmla="*/ 1 h 366"/>
                <a:gd name="T10" fmla="*/ 216 w 254"/>
                <a:gd name="T11" fmla="*/ 9 h 366"/>
                <a:gd name="T12" fmla="*/ 236 w 254"/>
                <a:gd name="T13" fmla="*/ 26 h 366"/>
                <a:gd name="T14" fmla="*/ 248 w 254"/>
                <a:gd name="T15" fmla="*/ 46 h 366"/>
                <a:gd name="T16" fmla="*/ 254 w 254"/>
                <a:gd name="T17" fmla="*/ 70 h 366"/>
                <a:gd name="T18" fmla="*/ 249 w 254"/>
                <a:gd name="T19" fmla="*/ 94 h 366"/>
                <a:gd name="T20" fmla="*/ 242 w 254"/>
                <a:gd name="T21" fmla="*/ 121 h 366"/>
                <a:gd name="T22" fmla="*/ 225 w 254"/>
                <a:gd name="T23" fmla="*/ 151 h 366"/>
                <a:gd name="T24" fmla="*/ 204 w 254"/>
                <a:gd name="T25" fmla="*/ 177 h 366"/>
                <a:gd name="T26" fmla="*/ 181 w 254"/>
                <a:gd name="T27" fmla="*/ 198 h 366"/>
                <a:gd name="T28" fmla="*/ 166 w 254"/>
                <a:gd name="T29" fmla="*/ 222 h 366"/>
                <a:gd name="T30" fmla="*/ 163 w 254"/>
                <a:gd name="T31" fmla="*/ 245 h 366"/>
                <a:gd name="T32" fmla="*/ 169 w 254"/>
                <a:gd name="T33" fmla="*/ 271 h 366"/>
                <a:gd name="T34" fmla="*/ 175 w 254"/>
                <a:gd name="T35" fmla="*/ 296 h 366"/>
                <a:gd name="T36" fmla="*/ 172 w 254"/>
                <a:gd name="T37" fmla="*/ 304 h 366"/>
                <a:gd name="T38" fmla="*/ 177 w 254"/>
                <a:gd name="T39" fmla="*/ 319 h 366"/>
                <a:gd name="T40" fmla="*/ 169 w 254"/>
                <a:gd name="T41" fmla="*/ 337 h 366"/>
                <a:gd name="T42" fmla="*/ 152 w 254"/>
                <a:gd name="T43" fmla="*/ 354 h 366"/>
                <a:gd name="T44" fmla="*/ 128 w 254"/>
                <a:gd name="T45" fmla="*/ 364 h 366"/>
                <a:gd name="T46" fmla="*/ 98 w 254"/>
                <a:gd name="T47" fmla="*/ 366 h 366"/>
                <a:gd name="T48" fmla="*/ 67 w 254"/>
                <a:gd name="T49" fmla="*/ 360 h 366"/>
                <a:gd name="T50" fmla="*/ 43 w 254"/>
                <a:gd name="T51" fmla="*/ 343 h 366"/>
                <a:gd name="T52" fmla="*/ 24 w 254"/>
                <a:gd name="T53" fmla="*/ 325 h 366"/>
                <a:gd name="T54" fmla="*/ 12 w 254"/>
                <a:gd name="T55" fmla="*/ 299 h 366"/>
                <a:gd name="T56" fmla="*/ 4 w 254"/>
                <a:gd name="T57" fmla="*/ 272 h 366"/>
                <a:gd name="T58" fmla="*/ 0 w 254"/>
                <a:gd name="T59" fmla="*/ 240 h 366"/>
                <a:gd name="T60" fmla="*/ 4 w 254"/>
                <a:gd name="T61" fmla="*/ 207 h 366"/>
                <a:gd name="T62" fmla="*/ 9 w 254"/>
                <a:gd name="T63" fmla="*/ 169 h 366"/>
                <a:gd name="T64" fmla="*/ 22 w 254"/>
                <a:gd name="T65" fmla="*/ 135 h 366"/>
                <a:gd name="T66" fmla="*/ 39 w 254"/>
                <a:gd name="T67" fmla="*/ 109 h 366"/>
                <a:gd name="T68" fmla="*/ 57 w 254"/>
                <a:gd name="T69" fmla="*/ 78 h 366"/>
                <a:gd name="T70" fmla="*/ 69 w 254"/>
                <a:gd name="T71" fmla="*/ 62 h 3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66"/>
                <a:gd name="T110" fmla="*/ 254 w 254"/>
                <a:gd name="T111" fmla="*/ 366 h 3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66">
                  <a:moveTo>
                    <a:pt x="69" y="62"/>
                  </a:moveTo>
                  <a:lnTo>
                    <a:pt x="93" y="24"/>
                  </a:lnTo>
                  <a:lnTo>
                    <a:pt x="120" y="3"/>
                  </a:lnTo>
                  <a:lnTo>
                    <a:pt x="152" y="0"/>
                  </a:lnTo>
                  <a:lnTo>
                    <a:pt x="187" y="1"/>
                  </a:lnTo>
                  <a:lnTo>
                    <a:pt x="216" y="9"/>
                  </a:lnTo>
                  <a:lnTo>
                    <a:pt x="236" y="26"/>
                  </a:lnTo>
                  <a:lnTo>
                    <a:pt x="248" y="46"/>
                  </a:lnTo>
                  <a:lnTo>
                    <a:pt x="254" y="70"/>
                  </a:lnTo>
                  <a:lnTo>
                    <a:pt x="249" y="94"/>
                  </a:lnTo>
                  <a:lnTo>
                    <a:pt x="242" y="121"/>
                  </a:lnTo>
                  <a:lnTo>
                    <a:pt x="225" y="151"/>
                  </a:lnTo>
                  <a:lnTo>
                    <a:pt x="204" y="177"/>
                  </a:lnTo>
                  <a:lnTo>
                    <a:pt x="181" y="198"/>
                  </a:lnTo>
                  <a:lnTo>
                    <a:pt x="166" y="222"/>
                  </a:lnTo>
                  <a:lnTo>
                    <a:pt x="163" y="245"/>
                  </a:lnTo>
                  <a:lnTo>
                    <a:pt x="169" y="271"/>
                  </a:lnTo>
                  <a:lnTo>
                    <a:pt x="175" y="296"/>
                  </a:lnTo>
                  <a:lnTo>
                    <a:pt x="172" y="304"/>
                  </a:lnTo>
                  <a:lnTo>
                    <a:pt x="177" y="319"/>
                  </a:lnTo>
                  <a:lnTo>
                    <a:pt x="169" y="337"/>
                  </a:lnTo>
                  <a:lnTo>
                    <a:pt x="152" y="354"/>
                  </a:lnTo>
                  <a:lnTo>
                    <a:pt x="128" y="364"/>
                  </a:lnTo>
                  <a:lnTo>
                    <a:pt x="98" y="366"/>
                  </a:lnTo>
                  <a:lnTo>
                    <a:pt x="67" y="360"/>
                  </a:lnTo>
                  <a:lnTo>
                    <a:pt x="43" y="343"/>
                  </a:lnTo>
                  <a:lnTo>
                    <a:pt x="24" y="325"/>
                  </a:lnTo>
                  <a:lnTo>
                    <a:pt x="12" y="299"/>
                  </a:lnTo>
                  <a:lnTo>
                    <a:pt x="4" y="272"/>
                  </a:lnTo>
                  <a:lnTo>
                    <a:pt x="0" y="240"/>
                  </a:lnTo>
                  <a:lnTo>
                    <a:pt x="4" y="207"/>
                  </a:lnTo>
                  <a:lnTo>
                    <a:pt x="9" y="169"/>
                  </a:lnTo>
                  <a:lnTo>
                    <a:pt x="22" y="135"/>
                  </a:lnTo>
                  <a:lnTo>
                    <a:pt x="39" y="109"/>
                  </a:lnTo>
                  <a:lnTo>
                    <a:pt x="57" y="78"/>
                  </a:lnTo>
                  <a:lnTo>
                    <a:pt x="69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Freeform 20"/>
            <p:cNvSpPr>
              <a:spLocks/>
            </p:cNvSpPr>
            <p:nvPr/>
          </p:nvSpPr>
          <p:spPr bwMode="invGray">
            <a:xfrm>
              <a:off x="3090" y="3037"/>
              <a:ext cx="390" cy="235"/>
            </a:xfrm>
            <a:custGeom>
              <a:avLst/>
              <a:gdLst>
                <a:gd name="T0" fmla="*/ 295 w 390"/>
                <a:gd name="T1" fmla="*/ 186 h 235"/>
                <a:gd name="T2" fmla="*/ 354 w 390"/>
                <a:gd name="T3" fmla="*/ 174 h 235"/>
                <a:gd name="T4" fmla="*/ 390 w 390"/>
                <a:gd name="T5" fmla="*/ 174 h 235"/>
                <a:gd name="T6" fmla="*/ 390 w 390"/>
                <a:gd name="T7" fmla="*/ 199 h 235"/>
                <a:gd name="T8" fmla="*/ 378 w 390"/>
                <a:gd name="T9" fmla="*/ 225 h 235"/>
                <a:gd name="T10" fmla="*/ 349 w 390"/>
                <a:gd name="T11" fmla="*/ 231 h 235"/>
                <a:gd name="T12" fmla="*/ 327 w 390"/>
                <a:gd name="T13" fmla="*/ 235 h 235"/>
                <a:gd name="T14" fmla="*/ 254 w 390"/>
                <a:gd name="T15" fmla="*/ 235 h 235"/>
                <a:gd name="T16" fmla="*/ 192 w 390"/>
                <a:gd name="T17" fmla="*/ 231 h 235"/>
                <a:gd name="T18" fmla="*/ 156 w 390"/>
                <a:gd name="T19" fmla="*/ 218 h 235"/>
                <a:gd name="T20" fmla="*/ 147 w 390"/>
                <a:gd name="T21" fmla="*/ 209 h 235"/>
                <a:gd name="T22" fmla="*/ 136 w 390"/>
                <a:gd name="T23" fmla="*/ 173 h 235"/>
                <a:gd name="T24" fmla="*/ 120 w 390"/>
                <a:gd name="T25" fmla="*/ 127 h 235"/>
                <a:gd name="T26" fmla="*/ 95 w 390"/>
                <a:gd name="T27" fmla="*/ 93 h 235"/>
                <a:gd name="T28" fmla="*/ 73 w 390"/>
                <a:gd name="T29" fmla="*/ 81 h 235"/>
                <a:gd name="T30" fmla="*/ 51 w 390"/>
                <a:gd name="T31" fmla="*/ 82 h 235"/>
                <a:gd name="T32" fmla="*/ 44 w 390"/>
                <a:gd name="T33" fmla="*/ 85 h 235"/>
                <a:gd name="T34" fmla="*/ 26 w 390"/>
                <a:gd name="T35" fmla="*/ 97 h 235"/>
                <a:gd name="T36" fmla="*/ 10 w 390"/>
                <a:gd name="T37" fmla="*/ 100 h 235"/>
                <a:gd name="T38" fmla="*/ 0 w 390"/>
                <a:gd name="T39" fmla="*/ 91 h 235"/>
                <a:gd name="T40" fmla="*/ 6 w 390"/>
                <a:gd name="T41" fmla="*/ 81 h 235"/>
                <a:gd name="T42" fmla="*/ 20 w 390"/>
                <a:gd name="T43" fmla="*/ 70 h 235"/>
                <a:gd name="T44" fmla="*/ 47 w 390"/>
                <a:gd name="T45" fmla="*/ 64 h 235"/>
                <a:gd name="T46" fmla="*/ 55 w 390"/>
                <a:gd name="T47" fmla="*/ 61 h 235"/>
                <a:gd name="T48" fmla="*/ 53 w 390"/>
                <a:gd name="T49" fmla="*/ 49 h 235"/>
                <a:gd name="T50" fmla="*/ 18 w 390"/>
                <a:gd name="T51" fmla="*/ 42 h 235"/>
                <a:gd name="T52" fmla="*/ 8 w 390"/>
                <a:gd name="T53" fmla="*/ 32 h 235"/>
                <a:gd name="T54" fmla="*/ 6 w 390"/>
                <a:gd name="T55" fmla="*/ 18 h 235"/>
                <a:gd name="T56" fmla="*/ 23 w 390"/>
                <a:gd name="T57" fmla="*/ 8 h 235"/>
                <a:gd name="T58" fmla="*/ 38 w 390"/>
                <a:gd name="T59" fmla="*/ 16 h 235"/>
                <a:gd name="T60" fmla="*/ 71 w 390"/>
                <a:gd name="T61" fmla="*/ 38 h 235"/>
                <a:gd name="T62" fmla="*/ 83 w 390"/>
                <a:gd name="T63" fmla="*/ 40 h 235"/>
                <a:gd name="T64" fmla="*/ 101 w 390"/>
                <a:gd name="T65" fmla="*/ 36 h 235"/>
                <a:gd name="T66" fmla="*/ 115 w 390"/>
                <a:gd name="T67" fmla="*/ 12 h 235"/>
                <a:gd name="T68" fmla="*/ 134 w 390"/>
                <a:gd name="T69" fmla="*/ 0 h 235"/>
                <a:gd name="T70" fmla="*/ 147 w 390"/>
                <a:gd name="T71" fmla="*/ 3 h 235"/>
                <a:gd name="T72" fmla="*/ 148 w 390"/>
                <a:gd name="T73" fmla="*/ 14 h 235"/>
                <a:gd name="T74" fmla="*/ 140 w 390"/>
                <a:gd name="T75" fmla="*/ 26 h 235"/>
                <a:gd name="T76" fmla="*/ 118 w 390"/>
                <a:gd name="T77" fmla="*/ 42 h 235"/>
                <a:gd name="T78" fmla="*/ 106 w 390"/>
                <a:gd name="T79" fmla="*/ 62 h 235"/>
                <a:gd name="T80" fmla="*/ 114 w 390"/>
                <a:gd name="T81" fmla="*/ 76 h 235"/>
                <a:gd name="T82" fmla="*/ 138 w 390"/>
                <a:gd name="T83" fmla="*/ 100 h 235"/>
                <a:gd name="T84" fmla="*/ 150 w 390"/>
                <a:gd name="T85" fmla="*/ 120 h 235"/>
                <a:gd name="T86" fmla="*/ 162 w 390"/>
                <a:gd name="T87" fmla="*/ 141 h 235"/>
                <a:gd name="T88" fmla="*/ 174 w 390"/>
                <a:gd name="T89" fmla="*/ 167 h 235"/>
                <a:gd name="T90" fmla="*/ 183 w 390"/>
                <a:gd name="T91" fmla="*/ 179 h 235"/>
                <a:gd name="T92" fmla="*/ 205 w 390"/>
                <a:gd name="T93" fmla="*/ 186 h 235"/>
                <a:gd name="T94" fmla="*/ 237 w 390"/>
                <a:gd name="T95" fmla="*/ 191 h 235"/>
                <a:gd name="T96" fmla="*/ 274 w 390"/>
                <a:gd name="T97" fmla="*/ 188 h 235"/>
                <a:gd name="T98" fmla="*/ 295 w 390"/>
                <a:gd name="T99" fmla="*/ 186 h 2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0"/>
                <a:gd name="T151" fmla="*/ 0 h 235"/>
                <a:gd name="T152" fmla="*/ 390 w 390"/>
                <a:gd name="T153" fmla="*/ 235 h 23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0" h="235">
                  <a:moveTo>
                    <a:pt x="295" y="186"/>
                  </a:moveTo>
                  <a:lnTo>
                    <a:pt x="354" y="174"/>
                  </a:lnTo>
                  <a:lnTo>
                    <a:pt x="390" y="174"/>
                  </a:lnTo>
                  <a:lnTo>
                    <a:pt x="390" y="199"/>
                  </a:lnTo>
                  <a:lnTo>
                    <a:pt x="378" y="225"/>
                  </a:lnTo>
                  <a:lnTo>
                    <a:pt x="349" y="231"/>
                  </a:lnTo>
                  <a:lnTo>
                    <a:pt x="327" y="235"/>
                  </a:lnTo>
                  <a:lnTo>
                    <a:pt x="254" y="235"/>
                  </a:lnTo>
                  <a:lnTo>
                    <a:pt x="192" y="231"/>
                  </a:lnTo>
                  <a:lnTo>
                    <a:pt x="156" y="218"/>
                  </a:lnTo>
                  <a:lnTo>
                    <a:pt x="147" y="209"/>
                  </a:lnTo>
                  <a:lnTo>
                    <a:pt x="136" y="173"/>
                  </a:lnTo>
                  <a:lnTo>
                    <a:pt x="120" y="127"/>
                  </a:lnTo>
                  <a:lnTo>
                    <a:pt x="95" y="93"/>
                  </a:lnTo>
                  <a:lnTo>
                    <a:pt x="73" y="81"/>
                  </a:lnTo>
                  <a:lnTo>
                    <a:pt x="51" y="82"/>
                  </a:lnTo>
                  <a:lnTo>
                    <a:pt x="44" y="85"/>
                  </a:lnTo>
                  <a:lnTo>
                    <a:pt x="26" y="97"/>
                  </a:lnTo>
                  <a:lnTo>
                    <a:pt x="10" y="100"/>
                  </a:lnTo>
                  <a:lnTo>
                    <a:pt x="0" y="91"/>
                  </a:lnTo>
                  <a:lnTo>
                    <a:pt x="6" y="81"/>
                  </a:lnTo>
                  <a:lnTo>
                    <a:pt x="20" y="70"/>
                  </a:lnTo>
                  <a:lnTo>
                    <a:pt x="47" y="64"/>
                  </a:lnTo>
                  <a:lnTo>
                    <a:pt x="55" y="61"/>
                  </a:lnTo>
                  <a:lnTo>
                    <a:pt x="53" y="49"/>
                  </a:lnTo>
                  <a:lnTo>
                    <a:pt x="18" y="42"/>
                  </a:lnTo>
                  <a:lnTo>
                    <a:pt x="8" y="32"/>
                  </a:lnTo>
                  <a:lnTo>
                    <a:pt x="6" y="18"/>
                  </a:lnTo>
                  <a:lnTo>
                    <a:pt x="23" y="8"/>
                  </a:lnTo>
                  <a:lnTo>
                    <a:pt x="38" y="16"/>
                  </a:lnTo>
                  <a:lnTo>
                    <a:pt x="71" y="38"/>
                  </a:lnTo>
                  <a:lnTo>
                    <a:pt x="83" y="40"/>
                  </a:lnTo>
                  <a:lnTo>
                    <a:pt x="101" y="36"/>
                  </a:lnTo>
                  <a:lnTo>
                    <a:pt x="115" y="12"/>
                  </a:lnTo>
                  <a:lnTo>
                    <a:pt x="134" y="0"/>
                  </a:lnTo>
                  <a:lnTo>
                    <a:pt x="147" y="3"/>
                  </a:lnTo>
                  <a:lnTo>
                    <a:pt x="148" y="14"/>
                  </a:lnTo>
                  <a:lnTo>
                    <a:pt x="140" y="26"/>
                  </a:lnTo>
                  <a:lnTo>
                    <a:pt x="118" y="42"/>
                  </a:lnTo>
                  <a:lnTo>
                    <a:pt x="106" y="62"/>
                  </a:lnTo>
                  <a:lnTo>
                    <a:pt x="114" y="76"/>
                  </a:lnTo>
                  <a:lnTo>
                    <a:pt x="138" y="100"/>
                  </a:lnTo>
                  <a:lnTo>
                    <a:pt x="150" y="120"/>
                  </a:lnTo>
                  <a:lnTo>
                    <a:pt x="162" y="141"/>
                  </a:lnTo>
                  <a:lnTo>
                    <a:pt x="174" y="167"/>
                  </a:lnTo>
                  <a:lnTo>
                    <a:pt x="183" y="179"/>
                  </a:lnTo>
                  <a:lnTo>
                    <a:pt x="205" y="186"/>
                  </a:lnTo>
                  <a:lnTo>
                    <a:pt x="237" y="191"/>
                  </a:lnTo>
                  <a:lnTo>
                    <a:pt x="274" y="188"/>
                  </a:lnTo>
                  <a:lnTo>
                    <a:pt x="295" y="18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Freeform 21"/>
            <p:cNvSpPr>
              <a:spLocks/>
            </p:cNvSpPr>
            <p:nvPr/>
          </p:nvSpPr>
          <p:spPr bwMode="invGray">
            <a:xfrm>
              <a:off x="3524" y="3238"/>
              <a:ext cx="393" cy="327"/>
            </a:xfrm>
            <a:custGeom>
              <a:avLst/>
              <a:gdLst>
                <a:gd name="T0" fmla="*/ 17 w 393"/>
                <a:gd name="T1" fmla="*/ 0 h 327"/>
                <a:gd name="T2" fmla="*/ 45 w 393"/>
                <a:gd name="T3" fmla="*/ 14 h 327"/>
                <a:gd name="T4" fmla="*/ 64 w 393"/>
                <a:gd name="T5" fmla="*/ 38 h 327"/>
                <a:gd name="T6" fmla="*/ 88 w 393"/>
                <a:gd name="T7" fmla="*/ 82 h 327"/>
                <a:gd name="T8" fmla="*/ 112 w 393"/>
                <a:gd name="T9" fmla="*/ 129 h 327"/>
                <a:gd name="T10" fmla="*/ 136 w 393"/>
                <a:gd name="T11" fmla="*/ 161 h 327"/>
                <a:gd name="T12" fmla="*/ 157 w 393"/>
                <a:gd name="T13" fmla="*/ 176 h 327"/>
                <a:gd name="T14" fmla="*/ 176 w 393"/>
                <a:gd name="T15" fmla="*/ 187 h 327"/>
                <a:gd name="T16" fmla="*/ 233 w 393"/>
                <a:gd name="T17" fmla="*/ 196 h 327"/>
                <a:gd name="T18" fmla="*/ 289 w 393"/>
                <a:gd name="T19" fmla="*/ 196 h 327"/>
                <a:gd name="T20" fmla="*/ 322 w 393"/>
                <a:gd name="T21" fmla="*/ 193 h 327"/>
                <a:gd name="T22" fmla="*/ 344 w 393"/>
                <a:gd name="T23" fmla="*/ 182 h 327"/>
                <a:gd name="T24" fmla="*/ 360 w 393"/>
                <a:gd name="T25" fmla="*/ 166 h 327"/>
                <a:gd name="T26" fmla="*/ 378 w 393"/>
                <a:gd name="T27" fmla="*/ 164 h 327"/>
                <a:gd name="T28" fmla="*/ 393 w 393"/>
                <a:gd name="T29" fmla="*/ 172 h 327"/>
                <a:gd name="T30" fmla="*/ 391 w 393"/>
                <a:gd name="T31" fmla="*/ 190 h 327"/>
                <a:gd name="T32" fmla="*/ 372 w 393"/>
                <a:gd name="T33" fmla="*/ 202 h 327"/>
                <a:gd name="T34" fmla="*/ 336 w 393"/>
                <a:gd name="T35" fmla="*/ 211 h 327"/>
                <a:gd name="T36" fmla="*/ 324 w 393"/>
                <a:gd name="T37" fmla="*/ 220 h 327"/>
                <a:gd name="T38" fmla="*/ 324 w 393"/>
                <a:gd name="T39" fmla="*/ 233 h 327"/>
                <a:gd name="T40" fmla="*/ 336 w 393"/>
                <a:gd name="T41" fmla="*/ 245 h 327"/>
                <a:gd name="T42" fmla="*/ 372 w 393"/>
                <a:gd name="T43" fmla="*/ 261 h 327"/>
                <a:gd name="T44" fmla="*/ 378 w 393"/>
                <a:gd name="T45" fmla="*/ 272 h 327"/>
                <a:gd name="T46" fmla="*/ 381 w 393"/>
                <a:gd name="T47" fmla="*/ 286 h 327"/>
                <a:gd name="T48" fmla="*/ 365 w 393"/>
                <a:gd name="T49" fmla="*/ 294 h 327"/>
                <a:gd name="T50" fmla="*/ 352 w 393"/>
                <a:gd name="T51" fmla="*/ 288 h 327"/>
                <a:gd name="T52" fmla="*/ 332 w 393"/>
                <a:gd name="T53" fmla="*/ 273 h 327"/>
                <a:gd name="T54" fmla="*/ 313 w 393"/>
                <a:gd name="T55" fmla="*/ 254 h 327"/>
                <a:gd name="T56" fmla="*/ 300 w 393"/>
                <a:gd name="T57" fmla="*/ 243 h 327"/>
                <a:gd name="T58" fmla="*/ 294 w 393"/>
                <a:gd name="T59" fmla="*/ 249 h 327"/>
                <a:gd name="T60" fmla="*/ 294 w 393"/>
                <a:gd name="T61" fmla="*/ 255 h 327"/>
                <a:gd name="T62" fmla="*/ 312 w 393"/>
                <a:gd name="T63" fmla="*/ 286 h 327"/>
                <a:gd name="T64" fmla="*/ 318 w 393"/>
                <a:gd name="T65" fmla="*/ 310 h 327"/>
                <a:gd name="T66" fmla="*/ 310 w 393"/>
                <a:gd name="T67" fmla="*/ 325 h 327"/>
                <a:gd name="T68" fmla="*/ 300 w 393"/>
                <a:gd name="T69" fmla="*/ 327 h 327"/>
                <a:gd name="T70" fmla="*/ 289 w 393"/>
                <a:gd name="T71" fmla="*/ 316 h 327"/>
                <a:gd name="T72" fmla="*/ 283 w 393"/>
                <a:gd name="T73" fmla="*/ 300 h 327"/>
                <a:gd name="T74" fmla="*/ 275 w 393"/>
                <a:gd name="T75" fmla="*/ 276 h 327"/>
                <a:gd name="T76" fmla="*/ 271 w 393"/>
                <a:gd name="T77" fmla="*/ 247 h 327"/>
                <a:gd name="T78" fmla="*/ 263 w 393"/>
                <a:gd name="T79" fmla="*/ 231 h 327"/>
                <a:gd name="T80" fmla="*/ 242 w 393"/>
                <a:gd name="T81" fmla="*/ 225 h 327"/>
                <a:gd name="T82" fmla="*/ 200 w 393"/>
                <a:gd name="T83" fmla="*/ 220 h 327"/>
                <a:gd name="T84" fmla="*/ 157 w 393"/>
                <a:gd name="T85" fmla="*/ 214 h 327"/>
                <a:gd name="T86" fmla="*/ 130 w 393"/>
                <a:gd name="T87" fmla="*/ 207 h 327"/>
                <a:gd name="T88" fmla="*/ 112 w 393"/>
                <a:gd name="T89" fmla="*/ 194 h 327"/>
                <a:gd name="T90" fmla="*/ 88 w 393"/>
                <a:gd name="T91" fmla="*/ 164 h 327"/>
                <a:gd name="T92" fmla="*/ 62 w 393"/>
                <a:gd name="T93" fmla="*/ 131 h 327"/>
                <a:gd name="T94" fmla="*/ 39 w 393"/>
                <a:gd name="T95" fmla="*/ 103 h 327"/>
                <a:gd name="T96" fmla="*/ 17 w 393"/>
                <a:gd name="T97" fmla="*/ 76 h 327"/>
                <a:gd name="T98" fmla="*/ 0 w 393"/>
                <a:gd name="T99" fmla="*/ 44 h 327"/>
                <a:gd name="T100" fmla="*/ 0 w 393"/>
                <a:gd name="T101" fmla="*/ 20 h 327"/>
                <a:gd name="T102" fmla="*/ 9 w 393"/>
                <a:gd name="T103" fmla="*/ 8 h 327"/>
                <a:gd name="T104" fmla="*/ 17 w 393"/>
                <a:gd name="T105" fmla="*/ 0 h 3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3"/>
                <a:gd name="T160" fmla="*/ 0 h 327"/>
                <a:gd name="T161" fmla="*/ 393 w 393"/>
                <a:gd name="T162" fmla="*/ 327 h 3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3" h="327">
                  <a:moveTo>
                    <a:pt x="17" y="0"/>
                  </a:moveTo>
                  <a:lnTo>
                    <a:pt x="45" y="14"/>
                  </a:lnTo>
                  <a:lnTo>
                    <a:pt x="64" y="38"/>
                  </a:lnTo>
                  <a:lnTo>
                    <a:pt x="88" y="82"/>
                  </a:lnTo>
                  <a:lnTo>
                    <a:pt x="112" y="129"/>
                  </a:lnTo>
                  <a:lnTo>
                    <a:pt x="136" y="161"/>
                  </a:lnTo>
                  <a:lnTo>
                    <a:pt x="157" y="176"/>
                  </a:lnTo>
                  <a:lnTo>
                    <a:pt x="176" y="187"/>
                  </a:lnTo>
                  <a:lnTo>
                    <a:pt x="233" y="196"/>
                  </a:lnTo>
                  <a:lnTo>
                    <a:pt x="289" y="196"/>
                  </a:lnTo>
                  <a:lnTo>
                    <a:pt x="322" y="193"/>
                  </a:lnTo>
                  <a:lnTo>
                    <a:pt x="344" y="182"/>
                  </a:lnTo>
                  <a:lnTo>
                    <a:pt x="360" y="166"/>
                  </a:lnTo>
                  <a:lnTo>
                    <a:pt x="378" y="164"/>
                  </a:lnTo>
                  <a:lnTo>
                    <a:pt x="393" y="172"/>
                  </a:lnTo>
                  <a:lnTo>
                    <a:pt x="391" y="190"/>
                  </a:lnTo>
                  <a:lnTo>
                    <a:pt x="372" y="202"/>
                  </a:lnTo>
                  <a:lnTo>
                    <a:pt x="336" y="211"/>
                  </a:lnTo>
                  <a:lnTo>
                    <a:pt x="324" y="220"/>
                  </a:lnTo>
                  <a:lnTo>
                    <a:pt x="324" y="233"/>
                  </a:lnTo>
                  <a:lnTo>
                    <a:pt x="336" y="245"/>
                  </a:lnTo>
                  <a:lnTo>
                    <a:pt x="372" y="261"/>
                  </a:lnTo>
                  <a:lnTo>
                    <a:pt x="378" y="272"/>
                  </a:lnTo>
                  <a:lnTo>
                    <a:pt x="381" y="286"/>
                  </a:lnTo>
                  <a:lnTo>
                    <a:pt x="365" y="294"/>
                  </a:lnTo>
                  <a:lnTo>
                    <a:pt x="352" y="288"/>
                  </a:lnTo>
                  <a:lnTo>
                    <a:pt x="332" y="273"/>
                  </a:lnTo>
                  <a:lnTo>
                    <a:pt x="313" y="254"/>
                  </a:lnTo>
                  <a:lnTo>
                    <a:pt x="300" y="243"/>
                  </a:lnTo>
                  <a:lnTo>
                    <a:pt x="294" y="249"/>
                  </a:lnTo>
                  <a:lnTo>
                    <a:pt x="294" y="255"/>
                  </a:lnTo>
                  <a:lnTo>
                    <a:pt x="312" y="286"/>
                  </a:lnTo>
                  <a:lnTo>
                    <a:pt x="318" y="310"/>
                  </a:lnTo>
                  <a:lnTo>
                    <a:pt x="310" y="325"/>
                  </a:lnTo>
                  <a:lnTo>
                    <a:pt x="300" y="327"/>
                  </a:lnTo>
                  <a:lnTo>
                    <a:pt x="289" y="316"/>
                  </a:lnTo>
                  <a:lnTo>
                    <a:pt x="283" y="300"/>
                  </a:lnTo>
                  <a:lnTo>
                    <a:pt x="275" y="276"/>
                  </a:lnTo>
                  <a:lnTo>
                    <a:pt x="271" y="247"/>
                  </a:lnTo>
                  <a:lnTo>
                    <a:pt x="263" y="231"/>
                  </a:lnTo>
                  <a:lnTo>
                    <a:pt x="242" y="225"/>
                  </a:lnTo>
                  <a:lnTo>
                    <a:pt x="200" y="220"/>
                  </a:lnTo>
                  <a:lnTo>
                    <a:pt x="157" y="214"/>
                  </a:lnTo>
                  <a:lnTo>
                    <a:pt x="130" y="207"/>
                  </a:lnTo>
                  <a:lnTo>
                    <a:pt x="112" y="194"/>
                  </a:lnTo>
                  <a:lnTo>
                    <a:pt x="88" y="164"/>
                  </a:lnTo>
                  <a:lnTo>
                    <a:pt x="62" y="131"/>
                  </a:lnTo>
                  <a:lnTo>
                    <a:pt x="39" y="103"/>
                  </a:lnTo>
                  <a:lnTo>
                    <a:pt x="17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9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Freeform 22"/>
            <p:cNvSpPr>
              <a:spLocks/>
            </p:cNvSpPr>
            <p:nvPr/>
          </p:nvSpPr>
          <p:spPr bwMode="invGray">
            <a:xfrm>
              <a:off x="3421" y="3494"/>
              <a:ext cx="200" cy="452"/>
            </a:xfrm>
            <a:custGeom>
              <a:avLst/>
              <a:gdLst>
                <a:gd name="T0" fmla="*/ 17 w 200"/>
                <a:gd name="T1" fmla="*/ 0 h 452"/>
                <a:gd name="T2" fmla="*/ 43 w 200"/>
                <a:gd name="T3" fmla="*/ 5 h 452"/>
                <a:gd name="T4" fmla="*/ 65 w 200"/>
                <a:gd name="T5" fmla="*/ 23 h 452"/>
                <a:gd name="T6" fmla="*/ 83 w 200"/>
                <a:gd name="T7" fmla="*/ 53 h 452"/>
                <a:gd name="T8" fmla="*/ 112 w 200"/>
                <a:gd name="T9" fmla="*/ 104 h 452"/>
                <a:gd name="T10" fmla="*/ 153 w 200"/>
                <a:gd name="T11" fmla="*/ 185 h 452"/>
                <a:gd name="T12" fmla="*/ 159 w 200"/>
                <a:gd name="T13" fmla="*/ 206 h 452"/>
                <a:gd name="T14" fmla="*/ 153 w 200"/>
                <a:gd name="T15" fmla="*/ 225 h 452"/>
                <a:gd name="T16" fmla="*/ 141 w 200"/>
                <a:gd name="T17" fmla="*/ 242 h 452"/>
                <a:gd name="T18" fmla="*/ 96 w 200"/>
                <a:gd name="T19" fmla="*/ 283 h 452"/>
                <a:gd name="T20" fmla="*/ 70 w 200"/>
                <a:gd name="T21" fmla="*/ 316 h 452"/>
                <a:gd name="T22" fmla="*/ 59 w 200"/>
                <a:gd name="T23" fmla="*/ 343 h 452"/>
                <a:gd name="T24" fmla="*/ 59 w 200"/>
                <a:gd name="T25" fmla="*/ 349 h 452"/>
                <a:gd name="T26" fmla="*/ 67 w 200"/>
                <a:gd name="T27" fmla="*/ 366 h 452"/>
                <a:gd name="T28" fmla="*/ 88 w 200"/>
                <a:gd name="T29" fmla="*/ 380 h 452"/>
                <a:gd name="T30" fmla="*/ 120 w 200"/>
                <a:gd name="T31" fmla="*/ 390 h 452"/>
                <a:gd name="T32" fmla="*/ 155 w 200"/>
                <a:gd name="T33" fmla="*/ 402 h 452"/>
                <a:gd name="T34" fmla="*/ 194 w 200"/>
                <a:gd name="T35" fmla="*/ 416 h 452"/>
                <a:gd name="T36" fmla="*/ 197 w 200"/>
                <a:gd name="T37" fmla="*/ 422 h 452"/>
                <a:gd name="T38" fmla="*/ 200 w 200"/>
                <a:gd name="T39" fmla="*/ 436 h 452"/>
                <a:gd name="T40" fmla="*/ 183 w 200"/>
                <a:gd name="T41" fmla="*/ 442 h 452"/>
                <a:gd name="T42" fmla="*/ 150 w 200"/>
                <a:gd name="T43" fmla="*/ 452 h 452"/>
                <a:gd name="T44" fmla="*/ 136 w 200"/>
                <a:gd name="T45" fmla="*/ 448 h 452"/>
                <a:gd name="T46" fmla="*/ 124 w 200"/>
                <a:gd name="T47" fmla="*/ 434 h 452"/>
                <a:gd name="T48" fmla="*/ 106 w 200"/>
                <a:gd name="T49" fmla="*/ 416 h 452"/>
                <a:gd name="T50" fmla="*/ 71 w 200"/>
                <a:gd name="T51" fmla="*/ 402 h 452"/>
                <a:gd name="T52" fmla="*/ 44 w 200"/>
                <a:gd name="T53" fmla="*/ 398 h 452"/>
                <a:gd name="T54" fmla="*/ 23 w 200"/>
                <a:gd name="T55" fmla="*/ 398 h 452"/>
                <a:gd name="T56" fmla="*/ 12 w 200"/>
                <a:gd name="T57" fmla="*/ 390 h 452"/>
                <a:gd name="T58" fmla="*/ 12 w 200"/>
                <a:gd name="T59" fmla="*/ 374 h 452"/>
                <a:gd name="T60" fmla="*/ 18 w 200"/>
                <a:gd name="T61" fmla="*/ 355 h 452"/>
                <a:gd name="T62" fmla="*/ 26 w 200"/>
                <a:gd name="T63" fmla="*/ 342 h 452"/>
                <a:gd name="T64" fmla="*/ 36 w 200"/>
                <a:gd name="T65" fmla="*/ 315 h 452"/>
                <a:gd name="T66" fmla="*/ 44 w 200"/>
                <a:gd name="T67" fmla="*/ 289 h 452"/>
                <a:gd name="T68" fmla="*/ 61 w 200"/>
                <a:gd name="T69" fmla="*/ 254 h 452"/>
                <a:gd name="T70" fmla="*/ 79 w 200"/>
                <a:gd name="T71" fmla="*/ 230 h 452"/>
                <a:gd name="T72" fmla="*/ 97 w 200"/>
                <a:gd name="T73" fmla="*/ 218 h 452"/>
                <a:gd name="T74" fmla="*/ 109 w 200"/>
                <a:gd name="T75" fmla="*/ 206 h 452"/>
                <a:gd name="T76" fmla="*/ 108 w 200"/>
                <a:gd name="T77" fmla="*/ 189 h 452"/>
                <a:gd name="T78" fmla="*/ 76 w 200"/>
                <a:gd name="T79" fmla="*/ 153 h 452"/>
                <a:gd name="T80" fmla="*/ 44 w 200"/>
                <a:gd name="T81" fmla="*/ 124 h 452"/>
                <a:gd name="T82" fmla="*/ 24 w 200"/>
                <a:gd name="T83" fmla="*/ 98 h 452"/>
                <a:gd name="T84" fmla="*/ 6 w 200"/>
                <a:gd name="T85" fmla="*/ 74 h 452"/>
                <a:gd name="T86" fmla="*/ 0 w 200"/>
                <a:gd name="T87" fmla="*/ 41 h 452"/>
                <a:gd name="T88" fmla="*/ 3 w 200"/>
                <a:gd name="T89" fmla="*/ 12 h 452"/>
                <a:gd name="T90" fmla="*/ 17 w 200"/>
                <a:gd name="T91" fmla="*/ 0 h 4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0"/>
                <a:gd name="T139" fmla="*/ 0 h 452"/>
                <a:gd name="T140" fmla="*/ 200 w 200"/>
                <a:gd name="T141" fmla="*/ 452 h 4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0" h="452">
                  <a:moveTo>
                    <a:pt x="17" y="0"/>
                  </a:moveTo>
                  <a:lnTo>
                    <a:pt x="43" y="5"/>
                  </a:lnTo>
                  <a:lnTo>
                    <a:pt x="65" y="23"/>
                  </a:lnTo>
                  <a:lnTo>
                    <a:pt x="83" y="53"/>
                  </a:lnTo>
                  <a:lnTo>
                    <a:pt x="112" y="104"/>
                  </a:lnTo>
                  <a:lnTo>
                    <a:pt x="153" y="185"/>
                  </a:lnTo>
                  <a:lnTo>
                    <a:pt x="159" y="206"/>
                  </a:lnTo>
                  <a:lnTo>
                    <a:pt x="153" y="225"/>
                  </a:lnTo>
                  <a:lnTo>
                    <a:pt x="141" y="242"/>
                  </a:lnTo>
                  <a:lnTo>
                    <a:pt x="96" y="283"/>
                  </a:lnTo>
                  <a:lnTo>
                    <a:pt x="70" y="316"/>
                  </a:lnTo>
                  <a:lnTo>
                    <a:pt x="59" y="343"/>
                  </a:lnTo>
                  <a:lnTo>
                    <a:pt x="59" y="349"/>
                  </a:lnTo>
                  <a:lnTo>
                    <a:pt x="67" y="366"/>
                  </a:lnTo>
                  <a:lnTo>
                    <a:pt x="88" y="380"/>
                  </a:lnTo>
                  <a:lnTo>
                    <a:pt x="120" y="390"/>
                  </a:lnTo>
                  <a:lnTo>
                    <a:pt x="155" y="402"/>
                  </a:lnTo>
                  <a:lnTo>
                    <a:pt x="194" y="416"/>
                  </a:lnTo>
                  <a:lnTo>
                    <a:pt x="197" y="422"/>
                  </a:lnTo>
                  <a:lnTo>
                    <a:pt x="200" y="436"/>
                  </a:lnTo>
                  <a:lnTo>
                    <a:pt x="183" y="442"/>
                  </a:lnTo>
                  <a:lnTo>
                    <a:pt x="150" y="452"/>
                  </a:lnTo>
                  <a:lnTo>
                    <a:pt x="136" y="448"/>
                  </a:lnTo>
                  <a:lnTo>
                    <a:pt x="124" y="434"/>
                  </a:lnTo>
                  <a:lnTo>
                    <a:pt x="106" y="416"/>
                  </a:lnTo>
                  <a:lnTo>
                    <a:pt x="71" y="402"/>
                  </a:lnTo>
                  <a:lnTo>
                    <a:pt x="44" y="398"/>
                  </a:lnTo>
                  <a:lnTo>
                    <a:pt x="23" y="398"/>
                  </a:lnTo>
                  <a:lnTo>
                    <a:pt x="12" y="390"/>
                  </a:lnTo>
                  <a:lnTo>
                    <a:pt x="12" y="374"/>
                  </a:lnTo>
                  <a:lnTo>
                    <a:pt x="18" y="355"/>
                  </a:lnTo>
                  <a:lnTo>
                    <a:pt x="26" y="342"/>
                  </a:lnTo>
                  <a:lnTo>
                    <a:pt x="36" y="315"/>
                  </a:lnTo>
                  <a:lnTo>
                    <a:pt x="44" y="289"/>
                  </a:lnTo>
                  <a:lnTo>
                    <a:pt x="61" y="254"/>
                  </a:lnTo>
                  <a:lnTo>
                    <a:pt x="79" y="230"/>
                  </a:lnTo>
                  <a:lnTo>
                    <a:pt x="97" y="218"/>
                  </a:lnTo>
                  <a:lnTo>
                    <a:pt x="109" y="206"/>
                  </a:lnTo>
                  <a:lnTo>
                    <a:pt x="108" y="189"/>
                  </a:lnTo>
                  <a:lnTo>
                    <a:pt x="76" y="153"/>
                  </a:lnTo>
                  <a:lnTo>
                    <a:pt x="44" y="124"/>
                  </a:lnTo>
                  <a:lnTo>
                    <a:pt x="24" y="98"/>
                  </a:lnTo>
                  <a:lnTo>
                    <a:pt x="6" y="74"/>
                  </a:lnTo>
                  <a:lnTo>
                    <a:pt x="0" y="41"/>
                  </a:lnTo>
                  <a:lnTo>
                    <a:pt x="3" y="1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Freeform 23"/>
            <p:cNvSpPr>
              <a:spLocks/>
            </p:cNvSpPr>
            <p:nvPr/>
          </p:nvSpPr>
          <p:spPr bwMode="invGray">
            <a:xfrm>
              <a:off x="3210" y="3487"/>
              <a:ext cx="219" cy="464"/>
            </a:xfrm>
            <a:custGeom>
              <a:avLst/>
              <a:gdLst>
                <a:gd name="T0" fmla="*/ 116 w 219"/>
                <a:gd name="T1" fmla="*/ 53 h 464"/>
                <a:gd name="T2" fmla="*/ 157 w 219"/>
                <a:gd name="T3" fmla="*/ 8 h 464"/>
                <a:gd name="T4" fmla="*/ 189 w 219"/>
                <a:gd name="T5" fmla="*/ 0 h 464"/>
                <a:gd name="T6" fmla="*/ 213 w 219"/>
                <a:gd name="T7" fmla="*/ 10 h 464"/>
                <a:gd name="T8" fmla="*/ 219 w 219"/>
                <a:gd name="T9" fmla="*/ 41 h 464"/>
                <a:gd name="T10" fmla="*/ 213 w 219"/>
                <a:gd name="T11" fmla="*/ 61 h 464"/>
                <a:gd name="T12" fmla="*/ 178 w 219"/>
                <a:gd name="T13" fmla="*/ 89 h 464"/>
                <a:gd name="T14" fmla="*/ 125 w 219"/>
                <a:gd name="T15" fmla="*/ 124 h 464"/>
                <a:gd name="T16" fmla="*/ 87 w 219"/>
                <a:gd name="T17" fmla="*/ 149 h 464"/>
                <a:gd name="T18" fmla="*/ 81 w 219"/>
                <a:gd name="T19" fmla="*/ 149 h 464"/>
                <a:gd name="T20" fmla="*/ 65 w 219"/>
                <a:gd name="T21" fmla="*/ 159 h 464"/>
                <a:gd name="T22" fmla="*/ 62 w 219"/>
                <a:gd name="T23" fmla="*/ 165 h 464"/>
                <a:gd name="T24" fmla="*/ 62 w 219"/>
                <a:gd name="T25" fmla="*/ 173 h 464"/>
                <a:gd name="T26" fmla="*/ 100 w 219"/>
                <a:gd name="T27" fmla="*/ 218 h 464"/>
                <a:gd name="T28" fmla="*/ 124 w 219"/>
                <a:gd name="T29" fmla="*/ 262 h 464"/>
                <a:gd name="T30" fmla="*/ 136 w 219"/>
                <a:gd name="T31" fmla="*/ 302 h 464"/>
                <a:gd name="T32" fmla="*/ 140 w 219"/>
                <a:gd name="T33" fmla="*/ 338 h 464"/>
                <a:gd name="T34" fmla="*/ 139 w 219"/>
                <a:gd name="T35" fmla="*/ 370 h 464"/>
                <a:gd name="T36" fmla="*/ 151 w 219"/>
                <a:gd name="T37" fmla="*/ 394 h 464"/>
                <a:gd name="T38" fmla="*/ 152 w 219"/>
                <a:gd name="T39" fmla="*/ 409 h 464"/>
                <a:gd name="T40" fmla="*/ 146 w 219"/>
                <a:gd name="T41" fmla="*/ 423 h 464"/>
                <a:gd name="T42" fmla="*/ 130 w 219"/>
                <a:gd name="T43" fmla="*/ 429 h 464"/>
                <a:gd name="T44" fmla="*/ 100 w 219"/>
                <a:gd name="T45" fmla="*/ 431 h 464"/>
                <a:gd name="T46" fmla="*/ 56 w 219"/>
                <a:gd name="T47" fmla="*/ 443 h 464"/>
                <a:gd name="T48" fmla="*/ 33 w 219"/>
                <a:gd name="T49" fmla="*/ 464 h 464"/>
                <a:gd name="T50" fmla="*/ 12 w 219"/>
                <a:gd name="T51" fmla="*/ 464 h 464"/>
                <a:gd name="T52" fmla="*/ 0 w 219"/>
                <a:gd name="T53" fmla="*/ 443 h 464"/>
                <a:gd name="T54" fmla="*/ 10 w 219"/>
                <a:gd name="T55" fmla="*/ 407 h 464"/>
                <a:gd name="T56" fmla="*/ 35 w 219"/>
                <a:gd name="T57" fmla="*/ 399 h 464"/>
                <a:gd name="T58" fmla="*/ 71 w 219"/>
                <a:gd name="T59" fmla="*/ 394 h 464"/>
                <a:gd name="T60" fmla="*/ 104 w 219"/>
                <a:gd name="T61" fmla="*/ 387 h 464"/>
                <a:gd name="T62" fmla="*/ 110 w 219"/>
                <a:gd name="T63" fmla="*/ 375 h 464"/>
                <a:gd name="T64" fmla="*/ 107 w 219"/>
                <a:gd name="T65" fmla="*/ 340 h 464"/>
                <a:gd name="T66" fmla="*/ 95 w 219"/>
                <a:gd name="T67" fmla="*/ 297 h 464"/>
                <a:gd name="T68" fmla="*/ 74 w 219"/>
                <a:gd name="T69" fmla="*/ 252 h 464"/>
                <a:gd name="T70" fmla="*/ 36 w 219"/>
                <a:gd name="T71" fmla="*/ 209 h 464"/>
                <a:gd name="T72" fmla="*/ 21 w 219"/>
                <a:gd name="T73" fmla="*/ 185 h 464"/>
                <a:gd name="T74" fmla="*/ 16 w 219"/>
                <a:gd name="T75" fmla="*/ 167 h 464"/>
                <a:gd name="T76" fmla="*/ 18 w 219"/>
                <a:gd name="T77" fmla="*/ 149 h 464"/>
                <a:gd name="T78" fmla="*/ 33 w 219"/>
                <a:gd name="T79" fmla="*/ 123 h 464"/>
                <a:gd name="T80" fmla="*/ 62 w 219"/>
                <a:gd name="T81" fmla="*/ 100 h 464"/>
                <a:gd name="T82" fmla="*/ 92 w 219"/>
                <a:gd name="T83" fmla="*/ 71 h 464"/>
                <a:gd name="T84" fmla="*/ 116 w 219"/>
                <a:gd name="T85" fmla="*/ 53 h 4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9"/>
                <a:gd name="T130" fmla="*/ 0 h 464"/>
                <a:gd name="T131" fmla="*/ 219 w 219"/>
                <a:gd name="T132" fmla="*/ 464 h 4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9" h="464">
                  <a:moveTo>
                    <a:pt x="116" y="53"/>
                  </a:moveTo>
                  <a:lnTo>
                    <a:pt x="157" y="8"/>
                  </a:lnTo>
                  <a:lnTo>
                    <a:pt x="189" y="0"/>
                  </a:lnTo>
                  <a:lnTo>
                    <a:pt x="213" y="10"/>
                  </a:lnTo>
                  <a:lnTo>
                    <a:pt x="219" y="41"/>
                  </a:lnTo>
                  <a:lnTo>
                    <a:pt x="213" y="61"/>
                  </a:lnTo>
                  <a:lnTo>
                    <a:pt x="178" y="89"/>
                  </a:lnTo>
                  <a:lnTo>
                    <a:pt x="125" y="124"/>
                  </a:lnTo>
                  <a:lnTo>
                    <a:pt x="87" y="149"/>
                  </a:lnTo>
                  <a:lnTo>
                    <a:pt x="81" y="149"/>
                  </a:lnTo>
                  <a:lnTo>
                    <a:pt x="65" y="159"/>
                  </a:lnTo>
                  <a:lnTo>
                    <a:pt x="62" y="165"/>
                  </a:lnTo>
                  <a:lnTo>
                    <a:pt x="62" y="173"/>
                  </a:lnTo>
                  <a:lnTo>
                    <a:pt x="100" y="218"/>
                  </a:lnTo>
                  <a:lnTo>
                    <a:pt x="124" y="262"/>
                  </a:lnTo>
                  <a:lnTo>
                    <a:pt x="136" y="302"/>
                  </a:lnTo>
                  <a:lnTo>
                    <a:pt x="140" y="338"/>
                  </a:lnTo>
                  <a:lnTo>
                    <a:pt x="139" y="370"/>
                  </a:lnTo>
                  <a:lnTo>
                    <a:pt x="151" y="394"/>
                  </a:lnTo>
                  <a:lnTo>
                    <a:pt x="152" y="409"/>
                  </a:lnTo>
                  <a:lnTo>
                    <a:pt x="146" y="423"/>
                  </a:lnTo>
                  <a:lnTo>
                    <a:pt x="130" y="429"/>
                  </a:lnTo>
                  <a:lnTo>
                    <a:pt x="100" y="431"/>
                  </a:lnTo>
                  <a:lnTo>
                    <a:pt x="56" y="443"/>
                  </a:lnTo>
                  <a:lnTo>
                    <a:pt x="33" y="464"/>
                  </a:lnTo>
                  <a:lnTo>
                    <a:pt x="12" y="464"/>
                  </a:lnTo>
                  <a:lnTo>
                    <a:pt x="0" y="443"/>
                  </a:lnTo>
                  <a:lnTo>
                    <a:pt x="10" y="407"/>
                  </a:lnTo>
                  <a:lnTo>
                    <a:pt x="35" y="399"/>
                  </a:lnTo>
                  <a:lnTo>
                    <a:pt x="71" y="394"/>
                  </a:lnTo>
                  <a:lnTo>
                    <a:pt x="104" y="387"/>
                  </a:lnTo>
                  <a:lnTo>
                    <a:pt x="110" y="375"/>
                  </a:lnTo>
                  <a:lnTo>
                    <a:pt x="107" y="340"/>
                  </a:lnTo>
                  <a:lnTo>
                    <a:pt x="95" y="297"/>
                  </a:lnTo>
                  <a:lnTo>
                    <a:pt x="74" y="252"/>
                  </a:lnTo>
                  <a:lnTo>
                    <a:pt x="36" y="209"/>
                  </a:lnTo>
                  <a:lnTo>
                    <a:pt x="21" y="185"/>
                  </a:lnTo>
                  <a:lnTo>
                    <a:pt x="16" y="167"/>
                  </a:lnTo>
                  <a:lnTo>
                    <a:pt x="18" y="149"/>
                  </a:lnTo>
                  <a:lnTo>
                    <a:pt x="33" y="123"/>
                  </a:lnTo>
                  <a:lnTo>
                    <a:pt x="62" y="100"/>
                  </a:lnTo>
                  <a:lnTo>
                    <a:pt x="92" y="71"/>
                  </a:lnTo>
                  <a:lnTo>
                    <a:pt x="116" y="5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4" name="Text Box 37"/>
          <p:cNvSpPr txBox="1">
            <a:spLocks noChangeArrowheads="1"/>
          </p:cNvSpPr>
          <p:nvPr/>
        </p:nvSpPr>
        <p:spPr bwMode="auto">
          <a:xfrm>
            <a:off x="2533650" y="698500"/>
            <a:ext cx="40751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Dancing Partners</a:t>
            </a:r>
          </a:p>
        </p:txBody>
      </p:sp>
      <p:sp>
        <p:nvSpPr>
          <p:cNvPr id="25605" name="Text Box 38"/>
          <p:cNvSpPr txBox="1">
            <a:spLocks noChangeArrowheads="1"/>
          </p:cNvSpPr>
          <p:nvPr/>
        </p:nvSpPr>
        <p:spPr bwMode="auto">
          <a:xfrm>
            <a:off x="784225" y="1763713"/>
            <a:ext cx="7575550" cy="2227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A group of 100 boys and girls attend a dance.  Every boy knows 5 girls, and every girl knows 5 boys.  Can they be matched into dance partners so that each pair knows each other?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/>
          <p:cNvGrpSpPr>
            <a:grpSpLocks/>
          </p:cNvGrpSpPr>
          <p:nvPr/>
        </p:nvGrpSpPr>
        <p:grpSpPr bwMode="auto">
          <a:xfrm>
            <a:off x="3124200" y="5219700"/>
            <a:ext cx="533400" cy="914400"/>
            <a:chOff x="1775" y="2894"/>
            <a:chExt cx="653" cy="1146"/>
          </a:xfrm>
        </p:grpSpPr>
        <p:sp>
          <p:nvSpPr>
            <p:cNvPr id="26670" name="Freeform 5"/>
            <p:cNvSpPr>
              <a:spLocks/>
            </p:cNvSpPr>
            <p:nvPr/>
          </p:nvSpPr>
          <p:spPr bwMode="invGray">
            <a:xfrm>
              <a:off x="1775" y="2894"/>
              <a:ext cx="321" cy="240"/>
            </a:xfrm>
            <a:custGeom>
              <a:avLst/>
              <a:gdLst>
                <a:gd name="T0" fmla="*/ 200 w 321"/>
                <a:gd name="T1" fmla="*/ 75 h 240"/>
                <a:gd name="T2" fmla="*/ 169 w 321"/>
                <a:gd name="T3" fmla="*/ 40 h 240"/>
                <a:gd name="T4" fmla="*/ 138 w 321"/>
                <a:gd name="T5" fmla="*/ 20 h 240"/>
                <a:gd name="T6" fmla="*/ 110 w 321"/>
                <a:gd name="T7" fmla="*/ 6 h 240"/>
                <a:gd name="T8" fmla="*/ 79 w 321"/>
                <a:gd name="T9" fmla="*/ 0 h 240"/>
                <a:gd name="T10" fmla="*/ 43 w 321"/>
                <a:gd name="T11" fmla="*/ 8 h 240"/>
                <a:gd name="T12" fmla="*/ 23 w 321"/>
                <a:gd name="T13" fmla="*/ 20 h 240"/>
                <a:gd name="T14" fmla="*/ 11 w 321"/>
                <a:gd name="T15" fmla="*/ 38 h 240"/>
                <a:gd name="T16" fmla="*/ 2 w 321"/>
                <a:gd name="T17" fmla="*/ 58 h 240"/>
                <a:gd name="T18" fmla="*/ 0 w 321"/>
                <a:gd name="T19" fmla="*/ 87 h 240"/>
                <a:gd name="T20" fmla="*/ 5 w 321"/>
                <a:gd name="T21" fmla="*/ 114 h 240"/>
                <a:gd name="T22" fmla="*/ 14 w 321"/>
                <a:gd name="T23" fmla="*/ 140 h 240"/>
                <a:gd name="T24" fmla="*/ 29 w 321"/>
                <a:gd name="T25" fmla="*/ 164 h 240"/>
                <a:gd name="T26" fmla="*/ 49 w 321"/>
                <a:gd name="T27" fmla="*/ 187 h 240"/>
                <a:gd name="T28" fmla="*/ 72 w 321"/>
                <a:gd name="T29" fmla="*/ 210 h 240"/>
                <a:gd name="T30" fmla="*/ 102 w 321"/>
                <a:gd name="T31" fmla="*/ 225 h 240"/>
                <a:gd name="T32" fmla="*/ 131 w 321"/>
                <a:gd name="T33" fmla="*/ 236 h 240"/>
                <a:gd name="T34" fmla="*/ 163 w 321"/>
                <a:gd name="T35" fmla="*/ 240 h 240"/>
                <a:gd name="T36" fmla="*/ 194 w 321"/>
                <a:gd name="T37" fmla="*/ 236 h 240"/>
                <a:gd name="T38" fmla="*/ 218 w 321"/>
                <a:gd name="T39" fmla="*/ 225 h 240"/>
                <a:gd name="T40" fmla="*/ 232 w 321"/>
                <a:gd name="T41" fmla="*/ 207 h 240"/>
                <a:gd name="T42" fmla="*/ 238 w 321"/>
                <a:gd name="T43" fmla="*/ 183 h 240"/>
                <a:gd name="T44" fmla="*/ 238 w 321"/>
                <a:gd name="T45" fmla="*/ 161 h 240"/>
                <a:gd name="T46" fmla="*/ 232 w 321"/>
                <a:gd name="T47" fmla="*/ 134 h 240"/>
                <a:gd name="T48" fmla="*/ 226 w 321"/>
                <a:gd name="T49" fmla="*/ 114 h 240"/>
                <a:gd name="T50" fmla="*/ 218 w 321"/>
                <a:gd name="T51" fmla="*/ 99 h 240"/>
                <a:gd name="T52" fmla="*/ 275 w 321"/>
                <a:gd name="T53" fmla="*/ 105 h 240"/>
                <a:gd name="T54" fmla="*/ 309 w 321"/>
                <a:gd name="T55" fmla="*/ 110 h 240"/>
                <a:gd name="T56" fmla="*/ 321 w 321"/>
                <a:gd name="T57" fmla="*/ 97 h 240"/>
                <a:gd name="T58" fmla="*/ 321 w 321"/>
                <a:gd name="T59" fmla="*/ 82 h 240"/>
                <a:gd name="T60" fmla="*/ 315 w 321"/>
                <a:gd name="T61" fmla="*/ 73 h 240"/>
                <a:gd name="T62" fmla="*/ 297 w 321"/>
                <a:gd name="T63" fmla="*/ 69 h 240"/>
                <a:gd name="T64" fmla="*/ 271 w 321"/>
                <a:gd name="T65" fmla="*/ 69 h 240"/>
                <a:gd name="T66" fmla="*/ 232 w 321"/>
                <a:gd name="T67" fmla="*/ 73 h 240"/>
                <a:gd name="T68" fmla="*/ 200 w 321"/>
                <a:gd name="T69" fmla="*/ 75 h 2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1"/>
                <a:gd name="T106" fmla="*/ 0 h 240"/>
                <a:gd name="T107" fmla="*/ 321 w 321"/>
                <a:gd name="T108" fmla="*/ 240 h 2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1" h="240">
                  <a:moveTo>
                    <a:pt x="200" y="75"/>
                  </a:moveTo>
                  <a:lnTo>
                    <a:pt x="169" y="40"/>
                  </a:lnTo>
                  <a:lnTo>
                    <a:pt x="138" y="20"/>
                  </a:lnTo>
                  <a:lnTo>
                    <a:pt x="110" y="6"/>
                  </a:lnTo>
                  <a:lnTo>
                    <a:pt x="79" y="0"/>
                  </a:lnTo>
                  <a:lnTo>
                    <a:pt x="43" y="8"/>
                  </a:lnTo>
                  <a:lnTo>
                    <a:pt x="23" y="20"/>
                  </a:lnTo>
                  <a:lnTo>
                    <a:pt x="11" y="38"/>
                  </a:lnTo>
                  <a:lnTo>
                    <a:pt x="2" y="58"/>
                  </a:lnTo>
                  <a:lnTo>
                    <a:pt x="0" y="87"/>
                  </a:lnTo>
                  <a:lnTo>
                    <a:pt x="5" y="114"/>
                  </a:lnTo>
                  <a:lnTo>
                    <a:pt x="14" y="140"/>
                  </a:lnTo>
                  <a:lnTo>
                    <a:pt x="29" y="164"/>
                  </a:lnTo>
                  <a:lnTo>
                    <a:pt x="49" y="187"/>
                  </a:lnTo>
                  <a:lnTo>
                    <a:pt x="72" y="210"/>
                  </a:lnTo>
                  <a:lnTo>
                    <a:pt x="102" y="225"/>
                  </a:lnTo>
                  <a:lnTo>
                    <a:pt x="131" y="236"/>
                  </a:lnTo>
                  <a:lnTo>
                    <a:pt x="163" y="240"/>
                  </a:lnTo>
                  <a:lnTo>
                    <a:pt x="194" y="236"/>
                  </a:lnTo>
                  <a:lnTo>
                    <a:pt x="218" y="225"/>
                  </a:lnTo>
                  <a:lnTo>
                    <a:pt x="232" y="207"/>
                  </a:lnTo>
                  <a:lnTo>
                    <a:pt x="238" y="183"/>
                  </a:lnTo>
                  <a:lnTo>
                    <a:pt x="238" y="161"/>
                  </a:lnTo>
                  <a:lnTo>
                    <a:pt x="232" y="134"/>
                  </a:lnTo>
                  <a:lnTo>
                    <a:pt x="226" y="114"/>
                  </a:lnTo>
                  <a:lnTo>
                    <a:pt x="218" y="99"/>
                  </a:lnTo>
                  <a:lnTo>
                    <a:pt x="275" y="105"/>
                  </a:lnTo>
                  <a:lnTo>
                    <a:pt x="309" y="110"/>
                  </a:lnTo>
                  <a:lnTo>
                    <a:pt x="321" y="97"/>
                  </a:lnTo>
                  <a:lnTo>
                    <a:pt x="321" y="82"/>
                  </a:lnTo>
                  <a:lnTo>
                    <a:pt x="315" y="73"/>
                  </a:lnTo>
                  <a:lnTo>
                    <a:pt x="297" y="69"/>
                  </a:lnTo>
                  <a:lnTo>
                    <a:pt x="271" y="69"/>
                  </a:lnTo>
                  <a:lnTo>
                    <a:pt x="232" y="73"/>
                  </a:lnTo>
                  <a:lnTo>
                    <a:pt x="200" y="7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Freeform 6"/>
            <p:cNvSpPr>
              <a:spLocks/>
            </p:cNvSpPr>
            <p:nvPr/>
          </p:nvSpPr>
          <p:spPr bwMode="invGray">
            <a:xfrm>
              <a:off x="1865" y="3165"/>
              <a:ext cx="241" cy="425"/>
            </a:xfrm>
            <a:custGeom>
              <a:avLst/>
              <a:gdLst>
                <a:gd name="T0" fmla="*/ 65 w 241"/>
                <a:gd name="T1" fmla="*/ 6 h 425"/>
                <a:gd name="T2" fmla="*/ 98 w 241"/>
                <a:gd name="T3" fmla="*/ 0 h 425"/>
                <a:gd name="T4" fmla="*/ 120 w 241"/>
                <a:gd name="T5" fmla="*/ 0 h 425"/>
                <a:gd name="T6" fmla="*/ 155 w 241"/>
                <a:gd name="T7" fmla="*/ 10 h 425"/>
                <a:gd name="T8" fmla="*/ 182 w 241"/>
                <a:gd name="T9" fmla="*/ 36 h 425"/>
                <a:gd name="T10" fmla="*/ 208 w 241"/>
                <a:gd name="T11" fmla="*/ 77 h 425"/>
                <a:gd name="T12" fmla="*/ 224 w 241"/>
                <a:gd name="T13" fmla="*/ 118 h 425"/>
                <a:gd name="T14" fmla="*/ 235 w 241"/>
                <a:gd name="T15" fmla="*/ 154 h 425"/>
                <a:gd name="T16" fmla="*/ 241 w 241"/>
                <a:gd name="T17" fmla="*/ 197 h 425"/>
                <a:gd name="T18" fmla="*/ 241 w 241"/>
                <a:gd name="T19" fmla="*/ 239 h 425"/>
                <a:gd name="T20" fmla="*/ 237 w 241"/>
                <a:gd name="T21" fmla="*/ 275 h 425"/>
                <a:gd name="T22" fmla="*/ 224 w 241"/>
                <a:gd name="T23" fmla="*/ 308 h 425"/>
                <a:gd name="T24" fmla="*/ 212 w 241"/>
                <a:gd name="T25" fmla="*/ 349 h 425"/>
                <a:gd name="T26" fmla="*/ 196 w 241"/>
                <a:gd name="T27" fmla="*/ 385 h 425"/>
                <a:gd name="T28" fmla="*/ 173 w 241"/>
                <a:gd name="T29" fmla="*/ 403 h 425"/>
                <a:gd name="T30" fmla="*/ 150 w 241"/>
                <a:gd name="T31" fmla="*/ 413 h 425"/>
                <a:gd name="T32" fmla="*/ 124 w 241"/>
                <a:gd name="T33" fmla="*/ 422 h 425"/>
                <a:gd name="T34" fmla="*/ 96 w 241"/>
                <a:gd name="T35" fmla="*/ 423 h 425"/>
                <a:gd name="T36" fmla="*/ 90 w 241"/>
                <a:gd name="T37" fmla="*/ 425 h 425"/>
                <a:gd name="T38" fmla="*/ 67 w 241"/>
                <a:gd name="T39" fmla="*/ 416 h 425"/>
                <a:gd name="T40" fmla="*/ 49 w 241"/>
                <a:gd name="T41" fmla="*/ 401 h 425"/>
                <a:gd name="T42" fmla="*/ 43 w 241"/>
                <a:gd name="T43" fmla="*/ 379 h 425"/>
                <a:gd name="T44" fmla="*/ 45 w 241"/>
                <a:gd name="T45" fmla="*/ 352 h 425"/>
                <a:gd name="T46" fmla="*/ 57 w 241"/>
                <a:gd name="T47" fmla="*/ 332 h 425"/>
                <a:gd name="T48" fmla="*/ 64 w 241"/>
                <a:gd name="T49" fmla="*/ 302 h 425"/>
                <a:gd name="T50" fmla="*/ 70 w 241"/>
                <a:gd name="T51" fmla="*/ 275 h 425"/>
                <a:gd name="T52" fmla="*/ 71 w 241"/>
                <a:gd name="T53" fmla="*/ 249 h 425"/>
                <a:gd name="T54" fmla="*/ 65 w 241"/>
                <a:gd name="T55" fmla="*/ 210 h 425"/>
                <a:gd name="T56" fmla="*/ 53 w 241"/>
                <a:gd name="T57" fmla="*/ 183 h 425"/>
                <a:gd name="T58" fmla="*/ 33 w 241"/>
                <a:gd name="T59" fmla="*/ 160 h 425"/>
                <a:gd name="T60" fmla="*/ 17 w 241"/>
                <a:gd name="T61" fmla="*/ 139 h 425"/>
                <a:gd name="T62" fmla="*/ 6 w 241"/>
                <a:gd name="T63" fmla="*/ 115 h 425"/>
                <a:gd name="T64" fmla="*/ 0 w 241"/>
                <a:gd name="T65" fmla="*/ 79 h 425"/>
                <a:gd name="T66" fmla="*/ 10 w 241"/>
                <a:gd name="T67" fmla="*/ 47 h 425"/>
                <a:gd name="T68" fmla="*/ 29 w 241"/>
                <a:gd name="T69" fmla="*/ 30 h 425"/>
                <a:gd name="T70" fmla="*/ 41 w 241"/>
                <a:gd name="T71" fmla="*/ 21 h 425"/>
                <a:gd name="T72" fmla="*/ 53 w 241"/>
                <a:gd name="T73" fmla="*/ 14 h 425"/>
                <a:gd name="T74" fmla="*/ 65 w 241"/>
                <a:gd name="T75" fmla="*/ 6 h 42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1"/>
                <a:gd name="T115" fmla="*/ 0 h 425"/>
                <a:gd name="T116" fmla="*/ 241 w 241"/>
                <a:gd name="T117" fmla="*/ 425 h 42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1" h="425">
                  <a:moveTo>
                    <a:pt x="65" y="6"/>
                  </a:moveTo>
                  <a:lnTo>
                    <a:pt x="98" y="0"/>
                  </a:lnTo>
                  <a:lnTo>
                    <a:pt x="120" y="0"/>
                  </a:lnTo>
                  <a:lnTo>
                    <a:pt x="155" y="10"/>
                  </a:lnTo>
                  <a:lnTo>
                    <a:pt x="182" y="36"/>
                  </a:lnTo>
                  <a:lnTo>
                    <a:pt x="208" y="77"/>
                  </a:lnTo>
                  <a:lnTo>
                    <a:pt x="224" y="118"/>
                  </a:lnTo>
                  <a:lnTo>
                    <a:pt x="235" y="154"/>
                  </a:lnTo>
                  <a:lnTo>
                    <a:pt x="241" y="197"/>
                  </a:lnTo>
                  <a:lnTo>
                    <a:pt x="241" y="239"/>
                  </a:lnTo>
                  <a:lnTo>
                    <a:pt x="237" y="275"/>
                  </a:lnTo>
                  <a:lnTo>
                    <a:pt x="224" y="308"/>
                  </a:lnTo>
                  <a:lnTo>
                    <a:pt x="212" y="349"/>
                  </a:lnTo>
                  <a:lnTo>
                    <a:pt x="196" y="385"/>
                  </a:lnTo>
                  <a:lnTo>
                    <a:pt x="173" y="403"/>
                  </a:lnTo>
                  <a:lnTo>
                    <a:pt x="150" y="413"/>
                  </a:lnTo>
                  <a:lnTo>
                    <a:pt x="124" y="422"/>
                  </a:lnTo>
                  <a:lnTo>
                    <a:pt x="96" y="423"/>
                  </a:lnTo>
                  <a:lnTo>
                    <a:pt x="90" y="425"/>
                  </a:lnTo>
                  <a:lnTo>
                    <a:pt x="67" y="416"/>
                  </a:lnTo>
                  <a:lnTo>
                    <a:pt x="49" y="401"/>
                  </a:lnTo>
                  <a:lnTo>
                    <a:pt x="43" y="379"/>
                  </a:lnTo>
                  <a:lnTo>
                    <a:pt x="45" y="352"/>
                  </a:lnTo>
                  <a:lnTo>
                    <a:pt x="57" y="332"/>
                  </a:lnTo>
                  <a:lnTo>
                    <a:pt x="64" y="302"/>
                  </a:lnTo>
                  <a:lnTo>
                    <a:pt x="70" y="275"/>
                  </a:lnTo>
                  <a:lnTo>
                    <a:pt x="71" y="249"/>
                  </a:lnTo>
                  <a:lnTo>
                    <a:pt x="65" y="210"/>
                  </a:lnTo>
                  <a:lnTo>
                    <a:pt x="53" y="183"/>
                  </a:lnTo>
                  <a:lnTo>
                    <a:pt x="33" y="160"/>
                  </a:lnTo>
                  <a:lnTo>
                    <a:pt x="17" y="139"/>
                  </a:lnTo>
                  <a:lnTo>
                    <a:pt x="6" y="115"/>
                  </a:lnTo>
                  <a:lnTo>
                    <a:pt x="0" y="79"/>
                  </a:lnTo>
                  <a:lnTo>
                    <a:pt x="10" y="47"/>
                  </a:lnTo>
                  <a:lnTo>
                    <a:pt x="29" y="30"/>
                  </a:lnTo>
                  <a:lnTo>
                    <a:pt x="41" y="21"/>
                  </a:lnTo>
                  <a:lnTo>
                    <a:pt x="53" y="14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Freeform 7"/>
            <p:cNvSpPr>
              <a:spLocks/>
            </p:cNvSpPr>
            <p:nvPr/>
          </p:nvSpPr>
          <p:spPr bwMode="invGray">
            <a:xfrm>
              <a:off x="1847" y="3530"/>
              <a:ext cx="205" cy="510"/>
            </a:xfrm>
            <a:custGeom>
              <a:avLst/>
              <a:gdLst>
                <a:gd name="T0" fmla="*/ 85 w 205"/>
                <a:gd name="T1" fmla="*/ 5 h 510"/>
                <a:gd name="T2" fmla="*/ 118 w 205"/>
                <a:gd name="T3" fmla="*/ 0 h 510"/>
                <a:gd name="T4" fmla="*/ 124 w 205"/>
                <a:gd name="T5" fmla="*/ 5 h 510"/>
                <a:gd name="T6" fmla="*/ 144 w 205"/>
                <a:gd name="T7" fmla="*/ 12 h 510"/>
                <a:gd name="T8" fmla="*/ 160 w 205"/>
                <a:gd name="T9" fmla="*/ 29 h 510"/>
                <a:gd name="T10" fmla="*/ 180 w 205"/>
                <a:gd name="T11" fmla="*/ 88 h 510"/>
                <a:gd name="T12" fmla="*/ 197 w 205"/>
                <a:gd name="T13" fmla="*/ 147 h 510"/>
                <a:gd name="T14" fmla="*/ 205 w 205"/>
                <a:gd name="T15" fmla="*/ 218 h 510"/>
                <a:gd name="T16" fmla="*/ 205 w 205"/>
                <a:gd name="T17" fmla="*/ 259 h 510"/>
                <a:gd name="T18" fmla="*/ 197 w 205"/>
                <a:gd name="T19" fmla="*/ 277 h 510"/>
                <a:gd name="T20" fmla="*/ 178 w 205"/>
                <a:gd name="T21" fmla="*/ 289 h 510"/>
                <a:gd name="T22" fmla="*/ 130 w 205"/>
                <a:gd name="T23" fmla="*/ 313 h 510"/>
                <a:gd name="T24" fmla="*/ 89 w 205"/>
                <a:gd name="T25" fmla="*/ 339 h 510"/>
                <a:gd name="T26" fmla="*/ 59 w 205"/>
                <a:gd name="T27" fmla="*/ 368 h 510"/>
                <a:gd name="T28" fmla="*/ 59 w 205"/>
                <a:gd name="T29" fmla="*/ 385 h 510"/>
                <a:gd name="T30" fmla="*/ 71 w 205"/>
                <a:gd name="T31" fmla="*/ 398 h 510"/>
                <a:gd name="T32" fmla="*/ 109 w 205"/>
                <a:gd name="T33" fmla="*/ 430 h 510"/>
                <a:gd name="T34" fmla="*/ 166 w 205"/>
                <a:gd name="T35" fmla="*/ 465 h 510"/>
                <a:gd name="T36" fmla="*/ 177 w 205"/>
                <a:gd name="T37" fmla="*/ 480 h 510"/>
                <a:gd name="T38" fmla="*/ 172 w 205"/>
                <a:gd name="T39" fmla="*/ 492 h 510"/>
                <a:gd name="T40" fmla="*/ 159 w 205"/>
                <a:gd name="T41" fmla="*/ 504 h 510"/>
                <a:gd name="T42" fmla="*/ 100 w 205"/>
                <a:gd name="T43" fmla="*/ 510 h 510"/>
                <a:gd name="T44" fmla="*/ 89 w 205"/>
                <a:gd name="T45" fmla="*/ 495 h 510"/>
                <a:gd name="T46" fmla="*/ 73 w 205"/>
                <a:gd name="T47" fmla="*/ 463 h 510"/>
                <a:gd name="T48" fmla="*/ 47 w 205"/>
                <a:gd name="T49" fmla="*/ 437 h 510"/>
                <a:gd name="T50" fmla="*/ 23 w 205"/>
                <a:gd name="T51" fmla="*/ 423 h 510"/>
                <a:gd name="T52" fmla="*/ 5 w 205"/>
                <a:gd name="T53" fmla="*/ 406 h 510"/>
                <a:gd name="T54" fmla="*/ 0 w 205"/>
                <a:gd name="T55" fmla="*/ 386 h 510"/>
                <a:gd name="T56" fmla="*/ 6 w 205"/>
                <a:gd name="T57" fmla="*/ 370 h 510"/>
                <a:gd name="T58" fmla="*/ 20 w 205"/>
                <a:gd name="T59" fmla="*/ 352 h 510"/>
                <a:gd name="T60" fmla="*/ 38 w 205"/>
                <a:gd name="T61" fmla="*/ 339 h 510"/>
                <a:gd name="T62" fmla="*/ 59 w 205"/>
                <a:gd name="T63" fmla="*/ 313 h 510"/>
                <a:gd name="T64" fmla="*/ 79 w 205"/>
                <a:gd name="T65" fmla="*/ 285 h 510"/>
                <a:gd name="T66" fmla="*/ 103 w 205"/>
                <a:gd name="T67" fmla="*/ 259 h 510"/>
                <a:gd name="T68" fmla="*/ 132 w 205"/>
                <a:gd name="T69" fmla="*/ 247 h 510"/>
                <a:gd name="T70" fmla="*/ 144 w 205"/>
                <a:gd name="T71" fmla="*/ 235 h 510"/>
                <a:gd name="T72" fmla="*/ 148 w 205"/>
                <a:gd name="T73" fmla="*/ 221 h 510"/>
                <a:gd name="T74" fmla="*/ 146 w 205"/>
                <a:gd name="T75" fmla="*/ 189 h 510"/>
                <a:gd name="T76" fmla="*/ 118 w 205"/>
                <a:gd name="T77" fmla="*/ 141 h 510"/>
                <a:gd name="T78" fmla="*/ 94 w 205"/>
                <a:gd name="T79" fmla="*/ 98 h 510"/>
                <a:gd name="T80" fmla="*/ 77 w 205"/>
                <a:gd name="T81" fmla="*/ 71 h 510"/>
                <a:gd name="T82" fmla="*/ 73 w 205"/>
                <a:gd name="T83" fmla="*/ 50 h 510"/>
                <a:gd name="T84" fmla="*/ 77 w 205"/>
                <a:gd name="T85" fmla="*/ 21 h 510"/>
                <a:gd name="T86" fmla="*/ 95 w 205"/>
                <a:gd name="T87" fmla="*/ 6 h 510"/>
                <a:gd name="T88" fmla="*/ 85 w 205"/>
                <a:gd name="T89" fmla="*/ 5 h 5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5"/>
                <a:gd name="T136" fmla="*/ 0 h 510"/>
                <a:gd name="T137" fmla="*/ 205 w 205"/>
                <a:gd name="T138" fmla="*/ 510 h 51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5" h="510">
                  <a:moveTo>
                    <a:pt x="85" y="5"/>
                  </a:moveTo>
                  <a:lnTo>
                    <a:pt x="118" y="0"/>
                  </a:lnTo>
                  <a:lnTo>
                    <a:pt x="124" y="5"/>
                  </a:lnTo>
                  <a:lnTo>
                    <a:pt x="144" y="12"/>
                  </a:lnTo>
                  <a:lnTo>
                    <a:pt x="160" y="29"/>
                  </a:lnTo>
                  <a:lnTo>
                    <a:pt x="180" y="88"/>
                  </a:lnTo>
                  <a:lnTo>
                    <a:pt x="197" y="147"/>
                  </a:lnTo>
                  <a:lnTo>
                    <a:pt x="205" y="218"/>
                  </a:lnTo>
                  <a:lnTo>
                    <a:pt x="205" y="259"/>
                  </a:lnTo>
                  <a:lnTo>
                    <a:pt x="197" y="277"/>
                  </a:lnTo>
                  <a:lnTo>
                    <a:pt x="178" y="289"/>
                  </a:lnTo>
                  <a:lnTo>
                    <a:pt x="130" y="313"/>
                  </a:lnTo>
                  <a:lnTo>
                    <a:pt x="89" y="339"/>
                  </a:lnTo>
                  <a:lnTo>
                    <a:pt x="59" y="368"/>
                  </a:lnTo>
                  <a:lnTo>
                    <a:pt x="59" y="385"/>
                  </a:lnTo>
                  <a:lnTo>
                    <a:pt x="71" y="398"/>
                  </a:lnTo>
                  <a:lnTo>
                    <a:pt x="109" y="430"/>
                  </a:lnTo>
                  <a:lnTo>
                    <a:pt x="166" y="465"/>
                  </a:lnTo>
                  <a:lnTo>
                    <a:pt x="177" y="480"/>
                  </a:lnTo>
                  <a:lnTo>
                    <a:pt x="172" y="492"/>
                  </a:lnTo>
                  <a:lnTo>
                    <a:pt x="159" y="504"/>
                  </a:lnTo>
                  <a:lnTo>
                    <a:pt x="100" y="510"/>
                  </a:lnTo>
                  <a:lnTo>
                    <a:pt x="89" y="495"/>
                  </a:lnTo>
                  <a:lnTo>
                    <a:pt x="73" y="463"/>
                  </a:lnTo>
                  <a:lnTo>
                    <a:pt x="47" y="437"/>
                  </a:lnTo>
                  <a:lnTo>
                    <a:pt x="23" y="423"/>
                  </a:lnTo>
                  <a:lnTo>
                    <a:pt x="5" y="406"/>
                  </a:lnTo>
                  <a:lnTo>
                    <a:pt x="0" y="386"/>
                  </a:lnTo>
                  <a:lnTo>
                    <a:pt x="6" y="370"/>
                  </a:lnTo>
                  <a:lnTo>
                    <a:pt x="20" y="352"/>
                  </a:lnTo>
                  <a:lnTo>
                    <a:pt x="38" y="339"/>
                  </a:lnTo>
                  <a:lnTo>
                    <a:pt x="59" y="313"/>
                  </a:lnTo>
                  <a:lnTo>
                    <a:pt x="79" y="285"/>
                  </a:lnTo>
                  <a:lnTo>
                    <a:pt x="103" y="259"/>
                  </a:lnTo>
                  <a:lnTo>
                    <a:pt x="132" y="247"/>
                  </a:lnTo>
                  <a:lnTo>
                    <a:pt x="144" y="235"/>
                  </a:lnTo>
                  <a:lnTo>
                    <a:pt x="148" y="221"/>
                  </a:lnTo>
                  <a:lnTo>
                    <a:pt x="146" y="189"/>
                  </a:lnTo>
                  <a:lnTo>
                    <a:pt x="118" y="141"/>
                  </a:lnTo>
                  <a:lnTo>
                    <a:pt x="94" y="98"/>
                  </a:lnTo>
                  <a:lnTo>
                    <a:pt x="77" y="71"/>
                  </a:lnTo>
                  <a:lnTo>
                    <a:pt x="73" y="50"/>
                  </a:lnTo>
                  <a:lnTo>
                    <a:pt x="77" y="21"/>
                  </a:lnTo>
                  <a:lnTo>
                    <a:pt x="95" y="6"/>
                  </a:lnTo>
                  <a:lnTo>
                    <a:pt x="85" y="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Freeform 8"/>
            <p:cNvSpPr>
              <a:spLocks/>
            </p:cNvSpPr>
            <p:nvPr/>
          </p:nvSpPr>
          <p:spPr bwMode="invGray">
            <a:xfrm>
              <a:off x="1965" y="3508"/>
              <a:ext cx="309" cy="459"/>
            </a:xfrm>
            <a:custGeom>
              <a:avLst/>
              <a:gdLst>
                <a:gd name="T0" fmla="*/ 40 w 309"/>
                <a:gd name="T1" fmla="*/ 6 h 459"/>
                <a:gd name="T2" fmla="*/ 78 w 309"/>
                <a:gd name="T3" fmla="*/ 22 h 459"/>
                <a:gd name="T4" fmla="*/ 111 w 309"/>
                <a:gd name="T5" fmla="*/ 52 h 459"/>
                <a:gd name="T6" fmla="*/ 147 w 309"/>
                <a:gd name="T7" fmla="*/ 97 h 459"/>
                <a:gd name="T8" fmla="*/ 179 w 309"/>
                <a:gd name="T9" fmla="*/ 146 h 459"/>
                <a:gd name="T10" fmla="*/ 198 w 309"/>
                <a:gd name="T11" fmla="*/ 185 h 459"/>
                <a:gd name="T12" fmla="*/ 208 w 309"/>
                <a:gd name="T13" fmla="*/ 215 h 459"/>
                <a:gd name="T14" fmla="*/ 208 w 309"/>
                <a:gd name="T15" fmla="*/ 241 h 459"/>
                <a:gd name="T16" fmla="*/ 196 w 309"/>
                <a:gd name="T17" fmla="*/ 294 h 459"/>
                <a:gd name="T18" fmla="*/ 179 w 309"/>
                <a:gd name="T19" fmla="*/ 350 h 459"/>
                <a:gd name="T20" fmla="*/ 170 w 309"/>
                <a:gd name="T21" fmla="*/ 385 h 459"/>
                <a:gd name="T22" fmla="*/ 170 w 309"/>
                <a:gd name="T23" fmla="*/ 400 h 459"/>
                <a:gd name="T24" fmla="*/ 179 w 309"/>
                <a:gd name="T25" fmla="*/ 409 h 459"/>
                <a:gd name="T26" fmla="*/ 212 w 309"/>
                <a:gd name="T27" fmla="*/ 414 h 459"/>
                <a:gd name="T28" fmla="*/ 275 w 309"/>
                <a:gd name="T29" fmla="*/ 409 h 459"/>
                <a:gd name="T30" fmla="*/ 302 w 309"/>
                <a:gd name="T31" fmla="*/ 414 h 459"/>
                <a:gd name="T32" fmla="*/ 309 w 309"/>
                <a:gd name="T33" fmla="*/ 424 h 459"/>
                <a:gd name="T34" fmla="*/ 303 w 309"/>
                <a:gd name="T35" fmla="*/ 436 h 459"/>
                <a:gd name="T36" fmla="*/ 261 w 309"/>
                <a:gd name="T37" fmla="*/ 459 h 459"/>
                <a:gd name="T38" fmla="*/ 241 w 309"/>
                <a:gd name="T39" fmla="*/ 459 h 459"/>
                <a:gd name="T40" fmla="*/ 218 w 309"/>
                <a:gd name="T41" fmla="*/ 450 h 459"/>
                <a:gd name="T42" fmla="*/ 178 w 309"/>
                <a:gd name="T43" fmla="*/ 442 h 459"/>
                <a:gd name="T44" fmla="*/ 143 w 309"/>
                <a:gd name="T45" fmla="*/ 444 h 459"/>
                <a:gd name="T46" fmla="*/ 123 w 309"/>
                <a:gd name="T47" fmla="*/ 440 h 459"/>
                <a:gd name="T48" fmla="*/ 111 w 309"/>
                <a:gd name="T49" fmla="*/ 426 h 459"/>
                <a:gd name="T50" fmla="*/ 105 w 309"/>
                <a:gd name="T51" fmla="*/ 412 h 459"/>
                <a:gd name="T52" fmla="*/ 111 w 309"/>
                <a:gd name="T53" fmla="*/ 394 h 459"/>
                <a:gd name="T54" fmla="*/ 129 w 309"/>
                <a:gd name="T55" fmla="*/ 377 h 459"/>
                <a:gd name="T56" fmla="*/ 137 w 309"/>
                <a:gd name="T57" fmla="*/ 361 h 459"/>
                <a:gd name="T58" fmla="*/ 147 w 309"/>
                <a:gd name="T59" fmla="*/ 335 h 459"/>
                <a:gd name="T60" fmla="*/ 152 w 309"/>
                <a:gd name="T61" fmla="*/ 305 h 459"/>
                <a:gd name="T62" fmla="*/ 153 w 309"/>
                <a:gd name="T63" fmla="*/ 276 h 459"/>
                <a:gd name="T64" fmla="*/ 161 w 309"/>
                <a:gd name="T65" fmla="*/ 253 h 459"/>
                <a:gd name="T66" fmla="*/ 159 w 309"/>
                <a:gd name="T67" fmla="*/ 233 h 459"/>
                <a:gd name="T68" fmla="*/ 152 w 309"/>
                <a:gd name="T69" fmla="*/ 211 h 459"/>
                <a:gd name="T70" fmla="*/ 131 w 309"/>
                <a:gd name="T71" fmla="*/ 180 h 459"/>
                <a:gd name="T72" fmla="*/ 93 w 309"/>
                <a:gd name="T73" fmla="*/ 144 h 459"/>
                <a:gd name="T74" fmla="*/ 61 w 309"/>
                <a:gd name="T75" fmla="*/ 109 h 459"/>
                <a:gd name="T76" fmla="*/ 34 w 309"/>
                <a:gd name="T77" fmla="*/ 82 h 459"/>
                <a:gd name="T78" fmla="*/ 7 w 309"/>
                <a:gd name="T79" fmla="*/ 55 h 459"/>
                <a:gd name="T80" fmla="*/ 0 w 309"/>
                <a:gd name="T81" fmla="*/ 22 h 459"/>
                <a:gd name="T82" fmla="*/ 11 w 309"/>
                <a:gd name="T83" fmla="*/ 0 h 459"/>
                <a:gd name="T84" fmla="*/ 40 w 309"/>
                <a:gd name="T85" fmla="*/ 6 h 4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9"/>
                <a:gd name="T130" fmla="*/ 0 h 459"/>
                <a:gd name="T131" fmla="*/ 309 w 309"/>
                <a:gd name="T132" fmla="*/ 459 h 4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9" h="459">
                  <a:moveTo>
                    <a:pt x="40" y="6"/>
                  </a:moveTo>
                  <a:lnTo>
                    <a:pt x="78" y="22"/>
                  </a:lnTo>
                  <a:lnTo>
                    <a:pt x="111" y="52"/>
                  </a:lnTo>
                  <a:lnTo>
                    <a:pt x="147" y="97"/>
                  </a:lnTo>
                  <a:lnTo>
                    <a:pt x="179" y="146"/>
                  </a:lnTo>
                  <a:lnTo>
                    <a:pt x="198" y="185"/>
                  </a:lnTo>
                  <a:lnTo>
                    <a:pt x="208" y="215"/>
                  </a:lnTo>
                  <a:lnTo>
                    <a:pt x="208" y="241"/>
                  </a:lnTo>
                  <a:lnTo>
                    <a:pt x="196" y="294"/>
                  </a:lnTo>
                  <a:lnTo>
                    <a:pt x="179" y="350"/>
                  </a:lnTo>
                  <a:lnTo>
                    <a:pt x="170" y="385"/>
                  </a:lnTo>
                  <a:lnTo>
                    <a:pt x="170" y="400"/>
                  </a:lnTo>
                  <a:lnTo>
                    <a:pt x="179" y="409"/>
                  </a:lnTo>
                  <a:lnTo>
                    <a:pt x="212" y="414"/>
                  </a:lnTo>
                  <a:lnTo>
                    <a:pt x="275" y="409"/>
                  </a:lnTo>
                  <a:lnTo>
                    <a:pt x="302" y="414"/>
                  </a:lnTo>
                  <a:lnTo>
                    <a:pt x="309" y="424"/>
                  </a:lnTo>
                  <a:lnTo>
                    <a:pt x="303" y="436"/>
                  </a:lnTo>
                  <a:lnTo>
                    <a:pt x="261" y="459"/>
                  </a:lnTo>
                  <a:lnTo>
                    <a:pt x="241" y="459"/>
                  </a:lnTo>
                  <a:lnTo>
                    <a:pt x="218" y="450"/>
                  </a:lnTo>
                  <a:lnTo>
                    <a:pt x="178" y="442"/>
                  </a:lnTo>
                  <a:lnTo>
                    <a:pt x="143" y="444"/>
                  </a:lnTo>
                  <a:lnTo>
                    <a:pt x="123" y="440"/>
                  </a:lnTo>
                  <a:lnTo>
                    <a:pt x="111" y="426"/>
                  </a:lnTo>
                  <a:lnTo>
                    <a:pt x="105" y="412"/>
                  </a:lnTo>
                  <a:lnTo>
                    <a:pt x="111" y="394"/>
                  </a:lnTo>
                  <a:lnTo>
                    <a:pt x="129" y="377"/>
                  </a:lnTo>
                  <a:lnTo>
                    <a:pt x="137" y="361"/>
                  </a:lnTo>
                  <a:lnTo>
                    <a:pt x="147" y="335"/>
                  </a:lnTo>
                  <a:lnTo>
                    <a:pt x="152" y="305"/>
                  </a:lnTo>
                  <a:lnTo>
                    <a:pt x="153" y="276"/>
                  </a:lnTo>
                  <a:lnTo>
                    <a:pt x="161" y="253"/>
                  </a:lnTo>
                  <a:lnTo>
                    <a:pt x="159" y="233"/>
                  </a:lnTo>
                  <a:lnTo>
                    <a:pt x="152" y="211"/>
                  </a:lnTo>
                  <a:lnTo>
                    <a:pt x="131" y="180"/>
                  </a:lnTo>
                  <a:lnTo>
                    <a:pt x="93" y="144"/>
                  </a:lnTo>
                  <a:lnTo>
                    <a:pt x="61" y="109"/>
                  </a:lnTo>
                  <a:lnTo>
                    <a:pt x="34" y="82"/>
                  </a:lnTo>
                  <a:lnTo>
                    <a:pt x="7" y="55"/>
                  </a:lnTo>
                  <a:lnTo>
                    <a:pt x="0" y="22"/>
                  </a:lnTo>
                  <a:lnTo>
                    <a:pt x="11" y="0"/>
                  </a:lnTo>
                  <a:lnTo>
                    <a:pt x="40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Freeform 9"/>
            <p:cNvSpPr>
              <a:spLocks/>
            </p:cNvSpPr>
            <p:nvPr/>
          </p:nvSpPr>
          <p:spPr bwMode="invGray">
            <a:xfrm>
              <a:off x="1879" y="3225"/>
              <a:ext cx="549" cy="238"/>
            </a:xfrm>
            <a:custGeom>
              <a:avLst/>
              <a:gdLst>
                <a:gd name="T0" fmla="*/ 65 w 549"/>
                <a:gd name="T1" fmla="*/ 27 h 238"/>
                <a:gd name="T2" fmla="*/ 39 w 549"/>
                <a:gd name="T3" fmla="*/ 0 h 238"/>
                <a:gd name="T4" fmla="*/ 3 w 549"/>
                <a:gd name="T5" fmla="*/ 5 h 238"/>
                <a:gd name="T6" fmla="*/ 0 w 549"/>
                <a:gd name="T7" fmla="*/ 52 h 238"/>
                <a:gd name="T8" fmla="*/ 57 w 549"/>
                <a:gd name="T9" fmla="*/ 120 h 238"/>
                <a:gd name="T10" fmla="*/ 130 w 549"/>
                <a:gd name="T11" fmla="*/ 178 h 238"/>
                <a:gd name="T12" fmla="*/ 187 w 549"/>
                <a:gd name="T13" fmla="*/ 212 h 238"/>
                <a:gd name="T14" fmla="*/ 251 w 549"/>
                <a:gd name="T15" fmla="*/ 237 h 238"/>
                <a:gd name="T16" fmla="*/ 322 w 549"/>
                <a:gd name="T17" fmla="*/ 238 h 238"/>
                <a:gd name="T18" fmla="*/ 390 w 549"/>
                <a:gd name="T19" fmla="*/ 224 h 238"/>
                <a:gd name="T20" fmla="*/ 440 w 549"/>
                <a:gd name="T21" fmla="*/ 206 h 238"/>
                <a:gd name="T22" fmla="*/ 460 w 549"/>
                <a:gd name="T23" fmla="*/ 206 h 238"/>
                <a:gd name="T24" fmla="*/ 487 w 549"/>
                <a:gd name="T25" fmla="*/ 226 h 238"/>
                <a:gd name="T26" fmla="*/ 513 w 549"/>
                <a:gd name="T27" fmla="*/ 234 h 238"/>
                <a:gd name="T28" fmla="*/ 531 w 549"/>
                <a:gd name="T29" fmla="*/ 231 h 238"/>
                <a:gd name="T30" fmla="*/ 543 w 549"/>
                <a:gd name="T31" fmla="*/ 218 h 238"/>
                <a:gd name="T32" fmla="*/ 535 w 549"/>
                <a:gd name="T33" fmla="*/ 206 h 238"/>
                <a:gd name="T34" fmla="*/ 520 w 549"/>
                <a:gd name="T35" fmla="*/ 206 h 238"/>
                <a:gd name="T36" fmla="*/ 502 w 549"/>
                <a:gd name="T37" fmla="*/ 206 h 238"/>
                <a:gd name="T38" fmla="*/ 478 w 549"/>
                <a:gd name="T39" fmla="*/ 194 h 238"/>
                <a:gd name="T40" fmla="*/ 482 w 549"/>
                <a:gd name="T41" fmla="*/ 182 h 238"/>
                <a:gd name="T42" fmla="*/ 511 w 549"/>
                <a:gd name="T43" fmla="*/ 182 h 238"/>
                <a:gd name="T44" fmla="*/ 537 w 549"/>
                <a:gd name="T45" fmla="*/ 179 h 238"/>
                <a:gd name="T46" fmla="*/ 549 w 549"/>
                <a:gd name="T47" fmla="*/ 167 h 238"/>
                <a:gd name="T48" fmla="*/ 543 w 549"/>
                <a:gd name="T49" fmla="*/ 153 h 238"/>
                <a:gd name="T50" fmla="*/ 526 w 549"/>
                <a:gd name="T51" fmla="*/ 149 h 238"/>
                <a:gd name="T52" fmla="*/ 511 w 549"/>
                <a:gd name="T53" fmla="*/ 155 h 238"/>
                <a:gd name="T54" fmla="*/ 487 w 549"/>
                <a:gd name="T55" fmla="*/ 159 h 238"/>
                <a:gd name="T56" fmla="*/ 472 w 549"/>
                <a:gd name="T57" fmla="*/ 164 h 238"/>
                <a:gd name="T58" fmla="*/ 460 w 549"/>
                <a:gd name="T59" fmla="*/ 159 h 238"/>
                <a:gd name="T60" fmla="*/ 448 w 549"/>
                <a:gd name="T61" fmla="*/ 144 h 238"/>
                <a:gd name="T62" fmla="*/ 440 w 549"/>
                <a:gd name="T63" fmla="*/ 125 h 238"/>
                <a:gd name="T64" fmla="*/ 434 w 549"/>
                <a:gd name="T65" fmla="*/ 120 h 238"/>
                <a:gd name="T66" fmla="*/ 416 w 549"/>
                <a:gd name="T67" fmla="*/ 126 h 238"/>
                <a:gd name="T68" fmla="*/ 416 w 549"/>
                <a:gd name="T69" fmla="*/ 137 h 238"/>
                <a:gd name="T70" fmla="*/ 425 w 549"/>
                <a:gd name="T71" fmla="*/ 149 h 238"/>
                <a:gd name="T72" fmla="*/ 441 w 549"/>
                <a:gd name="T73" fmla="*/ 167 h 238"/>
                <a:gd name="T74" fmla="*/ 437 w 549"/>
                <a:gd name="T75" fmla="*/ 178 h 238"/>
                <a:gd name="T76" fmla="*/ 423 w 549"/>
                <a:gd name="T77" fmla="*/ 185 h 238"/>
                <a:gd name="T78" fmla="*/ 375 w 549"/>
                <a:gd name="T79" fmla="*/ 200 h 238"/>
                <a:gd name="T80" fmla="*/ 310 w 549"/>
                <a:gd name="T81" fmla="*/ 204 h 238"/>
                <a:gd name="T82" fmla="*/ 260 w 549"/>
                <a:gd name="T83" fmla="*/ 196 h 238"/>
                <a:gd name="T84" fmla="*/ 213 w 549"/>
                <a:gd name="T85" fmla="*/ 178 h 238"/>
                <a:gd name="T86" fmla="*/ 165 w 549"/>
                <a:gd name="T87" fmla="*/ 132 h 238"/>
                <a:gd name="T88" fmla="*/ 106 w 549"/>
                <a:gd name="T89" fmla="*/ 73 h 238"/>
                <a:gd name="T90" fmla="*/ 65 w 549"/>
                <a:gd name="T91" fmla="*/ 27 h 23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49"/>
                <a:gd name="T139" fmla="*/ 0 h 238"/>
                <a:gd name="T140" fmla="*/ 549 w 549"/>
                <a:gd name="T141" fmla="*/ 238 h 23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49" h="238">
                  <a:moveTo>
                    <a:pt x="65" y="27"/>
                  </a:moveTo>
                  <a:lnTo>
                    <a:pt x="39" y="0"/>
                  </a:lnTo>
                  <a:lnTo>
                    <a:pt x="3" y="5"/>
                  </a:lnTo>
                  <a:lnTo>
                    <a:pt x="0" y="52"/>
                  </a:lnTo>
                  <a:lnTo>
                    <a:pt x="57" y="120"/>
                  </a:lnTo>
                  <a:lnTo>
                    <a:pt x="130" y="178"/>
                  </a:lnTo>
                  <a:lnTo>
                    <a:pt x="187" y="212"/>
                  </a:lnTo>
                  <a:lnTo>
                    <a:pt x="251" y="237"/>
                  </a:lnTo>
                  <a:lnTo>
                    <a:pt x="322" y="238"/>
                  </a:lnTo>
                  <a:lnTo>
                    <a:pt x="390" y="224"/>
                  </a:lnTo>
                  <a:lnTo>
                    <a:pt x="440" y="206"/>
                  </a:lnTo>
                  <a:lnTo>
                    <a:pt x="460" y="206"/>
                  </a:lnTo>
                  <a:lnTo>
                    <a:pt x="487" y="226"/>
                  </a:lnTo>
                  <a:lnTo>
                    <a:pt x="513" y="234"/>
                  </a:lnTo>
                  <a:lnTo>
                    <a:pt x="531" y="231"/>
                  </a:lnTo>
                  <a:lnTo>
                    <a:pt x="543" y="218"/>
                  </a:lnTo>
                  <a:lnTo>
                    <a:pt x="535" y="206"/>
                  </a:lnTo>
                  <a:lnTo>
                    <a:pt x="520" y="206"/>
                  </a:lnTo>
                  <a:lnTo>
                    <a:pt x="502" y="206"/>
                  </a:lnTo>
                  <a:lnTo>
                    <a:pt x="478" y="194"/>
                  </a:lnTo>
                  <a:lnTo>
                    <a:pt x="482" y="182"/>
                  </a:lnTo>
                  <a:lnTo>
                    <a:pt x="511" y="182"/>
                  </a:lnTo>
                  <a:lnTo>
                    <a:pt x="537" y="179"/>
                  </a:lnTo>
                  <a:lnTo>
                    <a:pt x="549" y="167"/>
                  </a:lnTo>
                  <a:lnTo>
                    <a:pt x="543" y="153"/>
                  </a:lnTo>
                  <a:lnTo>
                    <a:pt x="526" y="149"/>
                  </a:lnTo>
                  <a:lnTo>
                    <a:pt x="511" y="155"/>
                  </a:lnTo>
                  <a:lnTo>
                    <a:pt x="487" y="159"/>
                  </a:lnTo>
                  <a:lnTo>
                    <a:pt x="472" y="164"/>
                  </a:lnTo>
                  <a:lnTo>
                    <a:pt x="460" y="159"/>
                  </a:lnTo>
                  <a:lnTo>
                    <a:pt x="448" y="144"/>
                  </a:lnTo>
                  <a:lnTo>
                    <a:pt x="440" y="125"/>
                  </a:lnTo>
                  <a:lnTo>
                    <a:pt x="434" y="120"/>
                  </a:lnTo>
                  <a:lnTo>
                    <a:pt x="416" y="126"/>
                  </a:lnTo>
                  <a:lnTo>
                    <a:pt x="416" y="137"/>
                  </a:lnTo>
                  <a:lnTo>
                    <a:pt x="425" y="149"/>
                  </a:lnTo>
                  <a:lnTo>
                    <a:pt x="441" y="167"/>
                  </a:lnTo>
                  <a:lnTo>
                    <a:pt x="437" y="178"/>
                  </a:lnTo>
                  <a:lnTo>
                    <a:pt x="423" y="185"/>
                  </a:lnTo>
                  <a:lnTo>
                    <a:pt x="375" y="200"/>
                  </a:lnTo>
                  <a:lnTo>
                    <a:pt x="310" y="204"/>
                  </a:lnTo>
                  <a:lnTo>
                    <a:pt x="260" y="196"/>
                  </a:lnTo>
                  <a:lnTo>
                    <a:pt x="213" y="178"/>
                  </a:lnTo>
                  <a:lnTo>
                    <a:pt x="165" y="132"/>
                  </a:lnTo>
                  <a:lnTo>
                    <a:pt x="106" y="73"/>
                  </a:lnTo>
                  <a:lnTo>
                    <a:pt x="65" y="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27" name="Group 10"/>
          <p:cNvGrpSpPr>
            <a:grpSpLocks/>
          </p:cNvGrpSpPr>
          <p:nvPr/>
        </p:nvGrpSpPr>
        <p:grpSpPr bwMode="auto">
          <a:xfrm>
            <a:off x="5257800" y="5143500"/>
            <a:ext cx="609600" cy="838200"/>
            <a:chOff x="3090" y="2945"/>
            <a:chExt cx="827" cy="1006"/>
          </a:xfrm>
        </p:grpSpPr>
        <p:sp>
          <p:nvSpPr>
            <p:cNvPr id="26664" name="Freeform 11"/>
            <p:cNvSpPr>
              <a:spLocks/>
            </p:cNvSpPr>
            <p:nvPr/>
          </p:nvSpPr>
          <p:spPr bwMode="invGray">
            <a:xfrm>
              <a:off x="3386" y="2945"/>
              <a:ext cx="330" cy="231"/>
            </a:xfrm>
            <a:custGeom>
              <a:avLst/>
              <a:gdLst>
                <a:gd name="T0" fmla="*/ 118 w 330"/>
                <a:gd name="T1" fmla="*/ 112 h 231"/>
                <a:gd name="T2" fmla="*/ 136 w 330"/>
                <a:gd name="T3" fmla="*/ 71 h 231"/>
                <a:gd name="T4" fmla="*/ 161 w 330"/>
                <a:gd name="T5" fmla="*/ 42 h 231"/>
                <a:gd name="T6" fmla="*/ 194 w 330"/>
                <a:gd name="T7" fmla="*/ 18 h 231"/>
                <a:gd name="T8" fmla="*/ 224 w 330"/>
                <a:gd name="T9" fmla="*/ 4 h 231"/>
                <a:gd name="T10" fmla="*/ 254 w 330"/>
                <a:gd name="T11" fmla="*/ 0 h 231"/>
                <a:gd name="T12" fmla="*/ 285 w 330"/>
                <a:gd name="T13" fmla="*/ 3 h 231"/>
                <a:gd name="T14" fmla="*/ 306 w 330"/>
                <a:gd name="T15" fmla="*/ 12 h 231"/>
                <a:gd name="T16" fmla="*/ 320 w 330"/>
                <a:gd name="T17" fmla="*/ 29 h 231"/>
                <a:gd name="T18" fmla="*/ 327 w 330"/>
                <a:gd name="T19" fmla="*/ 47 h 231"/>
                <a:gd name="T20" fmla="*/ 330 w 330"/>
                <a:gd name="T21" fmla="*/ 73 h 231"/>
                <a:gd name="T22" fmla="*/ 327 w 330"/>
                <a:gd name="T23" fmla="*/ 104 h 231"/>
                <a:gd name="T24" fmla="*/ 318 w 330"/>
                <a:gd name="T25" fmla="*/ 136 h 231"/>
                <a:gd name="T26" fmla="*/ 303 w 330"/>
                <a:gd name="T27" fmla="*/ 162 h 231"/>
                <a:gd name="T28" fmla="*/ 279 w 330"/>
                <a:gd name="T29" fmla="*/ 189 h 231"/>
                <a:gd name="T30" fmla="*/ 254 w 330"/>
                <a:gd name="T31" fmla="*/ 208 h 231"/>
                <a:gd name="T32" fmla="*/ 224 w 330"/>
                <a:gd name="T33" fmla="*/ 221 h 231"/>
                <a:gd name="T34" fmla="*/ 197 w 330"/>
                <a:gd name="T35" fmla="*/ 231 h 231"/>
                <a:gd name="T36" fmla="*/ 162 w 330"/>
                <a:gd name="T37" fmla="*/ 231 h 231"/>
                <a:gd name="T38" fmla="*/ 142 w 330"/>
                <a:gd name="T39" fmla="*/ 228 h 231"/>
                <a:gd name="T40" fmla="*/ 124 w 330"/>
                <a:gd name="T41" fmla="*/ 219 h 231"/>
                <a:gd name="T42" fmla="*/ 112 w 330"/>
                <a:gd name="T43" fmla="*/ 202 h 231"/>
                <a:gd name="T44" fmla="*/ 106 w 330"/>
                <a:gd name="T45" fmla="*/ 184 h 231"/>
                <a:gd name="T46" fmla="*/ 103 w 330"/>
                <a:gd name="T47" fmla="*/ 162 h 231"/>
                <a:gd name="T48" fmla="*/ 108 w 330"/>
                <a:gd name="T49" fmla="*/ 144 h 231"/>
                <a:gd name="T50" fmla="*/ 65 w 330"/>
                <a:gd name="T51" fmla="*/ 156 h 231"/>
                <a:gd name="T52" fmla="*/ 29 w 330"/>
                <a:gd name="T53" fmla="*/ 166 h 231"/>
                <a:gd name="T54" fmla="*/ 10 w 330"/>
                <a:gd name="T55" fmla="*/ 166 h 231"/>
                <a:gd name="T56" fmla="*/ 0 w 330"/>
                <a:gd name="T57" fmla="*/ 156 h 231"/>
                <a:gd name="T58" fmla="*/ 0 w 330"/>
                <a:gd name="T59" fmla="*/ 144 h 231"/>
                <a:gd name="T60" fmla="*/ 6 w 330"/>
                <a:gd name="T61" fmla="*/ 130 h 231"/>
                <a:gd name="T62" fmla="*/ 20 w 330"/>
                <a:gd name="T63" fmla="*/ 124 h 231"/>
                <a:gd name="T64" fmla="*/ 51 w 330"/>
                <a:gd name="T65" fmla="*/ 122 h 231"/>
                <a:gd name="T66" fmla="*/ 88 w 330"/>
                <a:gd name="T67" fmla="*/ 119 h 231"/>
                <a:gd name="T68" fmla="*/ 118 w 330"/>
                <a:gd name="T69" fmla="*/ 112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"/>
                <a:gd name="T106" fmla="*/ 0 h 231"/>
                <a:gd name="T107" fmla="*/ 330 w 330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" h="231">
                  <a:moveTo>
                    <a:pt x="118" y="112"/>
                  </a:moveTo>
                  <a:lnTo>
                    <a:pt x="136" y="71"/>
                  </a:lnTo>
                  <a:lnTo>
                    <a:pt x="161" y="42"/>
                  </a:lnTo>
                  <a:lnTo>
                    <a:pt x="194" y="18"/>
                  </a:lnTo>
                  <a:lnTo>
                    <a:pt x="224" y="4"/>
                  </a:lnTo>
                  <a:lnTo>
                    <a:pt x="254" y="0"/>
                  </a:lnTo>
                  <a:lnTo>
                    <a:pt x="285" y="3"/>
                  </a:lnTo>
                  <a:lnTo>
                    <a:pt x="306" y="12"/>
                  </a:lnTo>
                  <a:lnTo>
                    <a:pt x="320" y="29"/>
                  </a:lnTo>
                  <a:lnTo>
                    <a:pt x="327" y="47"/>
                  </a:lnTo>
                  <a:lnTo>
                    <a:pt x="330" y="73"/>
                  </a:lnTo>
                  <a:lnTo>
                    <a:pt x="327" y="104"/>
                  </a:lnTo>
                  <a:lnTo>
                    <a:pt x="318" y="136"/>
                  </a:lnTo>
                  <a:lnTo>
                    <a:pt x="303" y="162"/>
                  </a:lnTo>
                  <a:lnTo>
                    <a:pt x="279" y="189"/>
                  </a:lnTo>
                  <a:lnTo>
                    <a:pt x="254" y="208"/>
                  </a:lnTo>
                  <a:lnTo>
                    <a:pt x="224" y="221"/>
                  </a:lnTo>
                  <a:lnTo>
                    <a:pt x="197" y="231"/>
                  </a:lnTo>
                  <a:lnTo>
                    <a:pt x="162" y="231"/>
                  </a:lnTo>
                  <a:lnTo>
                    <a:pt x="142" y="228"/>
                  </a:lnTo>
                  <a:lnTo>
                    <a:pt x="124" y="219"/>
                  </a:lnTo>
                  <a:lnTo>
                    <a:pt x="112" y="202"/>
                  </a:lnTo>
                  <a:lnTo>
                    <a:pt x="106" y="184"/>
                  </a:lnTo>
                  <a:lnTo>
                    <a:pt x="103" y="162"/>
                  </a:lnTo>
                  <a:lnTo>
                    <a:pt x="108" y="144"/>
                  </a:lnTo>
                  <a:lnTo>
                    <a:pt x="65" y="156"/>
                  </a:lnTo>
                  <a:lnTo>
                    <a:pt x="29" y="166"/>
                  </a:lnTo>
                  <a:lnTo>
                    <a:pt x="10" y="166"/>
                  </a:lnTo>
                  <a:lnTo>
                    <a:pt x="0" y="156"/>
                  </a:lnTo>
                  <a:lnTo>
                    <a:pt x="0" y="144"/>
                  </a:lnTo>
                  <a:lnTo>
                    <a:pt x="6" y="130"/>
                  </a:lnTo>
                  <a:lnTo>
                    <a:pt x="20" y="124"/>
                  </a:lnTo>
                  <a:lnTo>
                    <a:pt x="51" y="122"/>
                  </a:lnTo>
                  <a:lnTo>
                    <a:pt x="88" y="119"/>
                  </a:lnTo>
                  <a:lnTo>
                    <a:pt x="118" y="1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Freeform 12"/>
            <p:cNvSpPr>
              <a:spLocks/>
            </p:cNvSpPr>
            <p:nvPr/>
          </p:nvSpPr>
          <p:spPr bwMode="invGray">
            <a:xfrm>
              <a:off x="3329" y="3204"/>
              <a:ext cx="254" cy="366"/>
            </a:xfrm>
            <a:custGeom>
              <a:avLst/>
              <a:gdLst>
                <a:gd name="T0" fmla="*/ 69 w 254"/>
                <a:gd name="T1" fmla="*/ 62 h 366"/>
                <a:gd name="T2" fmla="*/ 93 w 254"/>
                <a:gd name="T3" fmla="*/ 24 h 366"/>
                <a:gd name="T4" fmla="*/ 120 w 254"/>
                <a:gd name="T5" fmla="*/ 3 h 366"/>
                <a:gd name="T6" fmla="*/ 152 w 254"/>
                <a:gd name="T7" fmla="*/ 0 h 366"/>
                <a:gd name="T8" fmla="*/ 187 w 254"/>
                <a:gd name="T9" fmla="*/ 1 h 366"/>
                <a:gd name="T10" fmla="*/ 216 w 254"/>
                <a:gd name="T11" fmla="*/ 9 h 366"/>
                <a:gd name="T12" fmla="*/ 236 w 254"/>
                <a:gd name="T13" fmla="*/ 26 h 366"/>
                <a:gd name="T14" fmla="*/ 248 w 254"/>
                <a:gd name="T15" fmla="*/ 46 h 366"/>
                <a:gd name="T16" fmla="*/ 254 w 254"/>
                <a:gd name="T17" fmla="*/ 70 h 366"/>
                <a:gd name="T18" fmla="*/ 249 w 254"/>
                <a:gd name="T19" fmla="*/ 94 h 366"/>
                <a:gd name="T20" fmla="*/ 242 w 254"/>
                <a:gd name="T21" fmla="*/ 121 h 366"/>
                <a:gd name="T22" fmla="*/ 225 w 254"/>
                <a:gd name="T23" fmla="*/ 151 h 366"/>
                <a:gd name="T24" fmla="*/ 204 w 254"/>
                <a:gd name="T25" fmla="*/ 177 h 366"/>
                <a:gd name="T26" fmla="*/ 181 w 254"/>
                <a:gd name="T27" fmla="*/ 198 h 366"/>
                <a:gd name="T28" fmla="*/ 166 w 254"/>
                <a:gd name="T29" fmla="*/ 222 h 366"/>
                <a:gd name="T30" fmla="*/ 163 w 254"/>
                <a:gd name="T31" fmla="*/ 245 h 366"/>
                <a:gd name="T32" fmla="*/ 169 w 254"/>
                <a:gd name="T33" fmla="*/ 271 h 366"/>
                <a:gd name="T34" fmla="*/ 175 w 254"/>
                <a:gd name="T35" fmla="*/ 296 h 366"/>
                <a:gd name="T36" fmla="*/ 172 w 254"/>
                <a:gd name="T37" fmla="*/ 304 h 366"/>
                <a:gd name="T38" fmla="*/ 177 w 254"/>
                <a:gd name="T39" fmla="*/ 319 h 366"/>
                <a:gd name="T40" fmla="*/ 169 w 254"/>
                <a:gd name="T41" fmla="*/ 337 h 366"/>
                <a:gd name="T42" fmla="*/ 152 w 254"/>
                <a:gd name="T43" fmla="*/ 354 h 366"/>
                <a:gd name="T44" fmla="*/ 128 w 254"/>
                <a:gd name="T45" fmla="*/ 364 h 366"/>
                <a:gd name="T46" fmla="*/ 98 w 254"/>
                <a:gd name="T47" fmla="*/ 366 h 366"/>
                <a:gd name="T48" fmla="*/ 67 w 254"/>
                <a:gd name="T49" fmla="*/ 360 h 366"/>
                <a:gd name="T50" fmla="*/ 43 w 254"/>
                <a:gd name="T51" fmla="*/ 343 h 366"/>
                <a:gd name="T52" fmla="*/ 24 w 254"/>
                <a:gd name="T53" fmla="*/ 325 h 366"/>
                <a:gd name="T54" fmla="*/ 12 w 254"/>
                <a:gd name="T55" fmla="*/ 299 h 366"/>
                <a:gd name="T56" fmla="*/ 4 w 254"/>
                <a:gd name="T57" fmla="*/ 272 h 366"/>
                <a:gd name="T58" fmla="*/ 0 w 254"/>
                <a:gd name="T59" fmla="*/ 240 h 366"/>
                <a:gd name="T60" fmla="*/ 4 w 254"/>
                <a:gd name="T61" fmla="*/ 207 h 366"/>
                <a:gd name="T62" fmla="*/ 9 w 254"/>
                <a:gd name="T63" fmla="*/ 169 h 366"/>
                <a:gd name="T64" fmla="*/ 22 w 254"/>
                <a:gd name="T65" fmla="*/ 135 h 366"/>
                <a:gd name="T66" fmla="*/ 39 w 254"/>
                <a:gd name="T67" fmla="*/ 109 h 366"/>
                <a:gd name="T68" fmla="*/ 57 w 254"/>
                <a:gd name="T69" fmla="*/ 78 h 366"/>
                <a:gd name="T70" fmla="*/ 69 w 254"/>
                <a:gd name="T71" fmla="*/ 62 h 3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66"/>
                <a:gd name="T110" fmla="*/ 254 w 254"/>
                <a:gd name="T111" fmla="*/ 366 h 3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66">
                  <a:moveTo>
                    <a:pt x="69" y="62"/>
                  </a:moveTo>
                  <a:lnTo>
                    <a:pt x="93" y="24"/>
                  </a:lnTo>
                  <a:lnTo>
                    <a:pt x="120" y="3"/>
                  </a:lnTo>
                  <a:lnTo>
                    <a:pt x="152" y="0"/>
                  </a:lnTo>
                  <a:lnTo>
                    <a:pt x="187" y="1"/>
                  </a:lnTo>
                  <a:lnTo>
                    <a:pt x="216" y="9"/>
                  </a:lnTo>
                  <a:lnTo>
                    <a:pt x="236" y="26"/>
                  </a:lnTo>
                  <a:lnTo>
                    <a:pt x="248" y="46"/>
                  </a:lnTo>
                  <a:lnTo>
                    <a:pt x="254" y="70"/>
                  </a:lnTo>
                  <a:lnTo>
                    <a:pt x="249" y="94"/>
                  </a:lnTo>
                  <a:lnTo>
                    <a:pt x="242" y="121"/>
                  </a:lnTo>
                  <a:lnTo>
                    <a:pt x="225" y="151"/>
                  </a:lnTo>
                  <a:lnTo>
                    <a:pt x="204" y="177"/>
                  </a:lnTo>
                  <a:lnTo>
                    <a:pt x="181" y="198"/>
                  </a:lnTo>
                  <a:lnTo>
                    <a:pt x="166" y="222"/>
                  </a:lnTo>
                  <a:lnTo>
                    <a:pt x="163" y="245"/>
                  </a:lnTo>
                  <a:lnTo>
                    <a:pt x="169" y="271"/>
                  </a:lnTo>
                  <a:lnTo>
                    <a:pt x="175" y="296"/>
                  </a:lnTo>
                  <a:lnTo>
                    <a:pt x="172" y="304"/>
                  </a:lnTo>
                  <a:lnTo>
                    <a:pt x="177" y="319"/>
                  </a:lnTo>
                  <a:lnTo>
                    <a:pt x="169" y="337"/>
                  </a:lnTo>
                  <a:lnTo>
                    <a:pt x="152" y="354"/>
                  </a:lnTo>
                  <a:lnTo>
                    <a:pt x="128" y="364"/>
                  </a:lnTo>
                  <a:lnTo>
                    <a:pt x="98" y="366"/>
                  </a:lnTo>
                  <a:lnTo>
                    <a:pt x="67" y="360"/>
                  </a:lnTo>
                  <a:lnTo>
                    <a:pt x="43" y="343"/>
                  </a:lnTo>
                  <a:lnTo>
                    <a:pt x="24" y="325"/>
                  </a:lnTo>
                  <a:lnTo>
                    <a:pt x="12" y="299"/>
                  </a:lnTo>
                  <a:lnTo>
                    <a:pt x="4" y="272"/>
                  </a:lnTo>
                  <a:lnTo>
                    <a:pt x="0" y="240"/>
                  </a:lnTo>
                  <a:lnTo>
                    <a:pt x="4" y="207"/>
                  </a:lnTo>
                  <a:lnTo>
                    <a:pt x="9" y="169"/>
                  </a:lnTo>
                  <a:lnTo>
                    <a:pt x="22" y="135"/>
                  </a:lnTo>
                  <a:lnTo>
                    <a:pt x="39" y="109"/>
                  </a:lnTo>
                  <a:lnTo>
                    <a:pt x="57" y="78"/>
                  </a:lnTo>
                  <a:lnTo>
                    <a:pt x="69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Freeform 13"/>
            <p:cNvSpPr>
              <a:spLocks/>
            </p:cNvSpPr>
            <p:nvPr/>
          </p:nvSpPr>
          <p:spPr bwMode="invGray">
            <a:xfrm>
              <a:off x="3090" y="3037"/>
              <a:ext cx="390" cy="235"/>
            </a:xfrm>
            <a:custGeom>
              <a:avLst/>
              <a:gdLst>
                <a:gd name="T0" fmla="*/ 295 w 390"/>
                <a:gd name="T1" fmla="*/ 186 h 235"/>
                <a:gd name="T2" fmla="*/ 354 w 390"/>
                <a:gd name="T3" fmla="*/ 174 h 235"/>
                <a:gd name="T4" fmla="*/ 390 w 390"/>
                <a:gd name="T5" fmla="*/ 174 h 235"/>
                <a:gd name="T6" fmla="*/ 390 w 390"/>
                <a:gd name="T7" fmla="*/ 199 h 235"/>
                <a:gd name="T8" fmla="*/ 378 w 390"/>
                <a:gd name="T9" fmla="*/ 225 h 235"/>
                <a:gd name="T10" fmla="*/ 349 w 390"/>
                <a:gd name="T11" fmla="*/ 231 h 235"/>
                <a:gd name="T12" fmla="*/ 327 w 390"/>
                <a:gd name="T13" fmla="*/ 235 h 235"/>
                <a:gd name="T14" fmla="*/ 254 w 390"/>
                <a:gd name="T15" fmla="*/ 235 h 235"/>
                <a:gd name="T16" fmla="*/ 192 w 390"/>
                <a:gd name="T17" fmla="*/ 231 h 235"/>
                <a:gd name="T18" fmla="*/ 156 w 390"/>
                <a:gd name="T19" fmla="*/ 218 h 235"/>
                <a:gd name="T20" fmla="*/ 147 w 390"/>
                <a:gd name="T21" fmla="*/ 209 h 235"/>
                <a:gd name="T22" fmla="*/ 136 w 390"/>
                <a:gd name="T23" fmla="*/ 173 h 235"/>
                <a:gd name="T24" fmla="*/ 120 w 390"/>
                <a:gd name="T25" fmla="*/ 127 h 235"/>
                <a:gd name="T26" fmla="*/ 95 w 390"/>
                <a:gd name="T27" fmla="*/ 93 h 235"/>
                <a:gd name="T28" fmla="*/ 73 w 390"/>
                <a:gd name="T29" fmla="*/ 81 h 235"/>
                <a:gd name="T30" fmla="*/ 51 w 390"/>
                <a:gd name="T31" fmla="*/ 82 h 235"/>
                <a:gd name="T32" fmla="*/ 44 w 390"/>
                <a:gd name="T33" fmla="*/ 85 h 235"/>
                <a:gd name="T34" fmla="*/ 26 w 390"/>
                <a:gd name="T35" fmla="*/ 97 h 235"/>
                <a:gd name="T36" fmla="*/ 10 w 390"/>
                <a:gd name="T37" fmla="*/ 100 h 235"/>
                <a:gd name="T38" fmla="*/ 0 w 390"/>
                <a:gd name="T39" fmla="*/ 91 h 235"/>
                <a:gd name="T40" fmla="*/ 6 w 390"/>
                <a:gd name="T41" fmla="*/ 81 h 235"/>
                <a:gd name="T42" fmla="*/ 20 w 390"/>
                <a:gd name="T43" fmla="*/ 70 h 235"/>
                <a:gd name="T44" fmla="*/ 47 w 390"/>
                <a:gd name="T45" fmla="*/ 64 h 235"/>
                <a:gd name="T46" fmla="*/ 55 w 390"/>
                <a:gd name="T47" fmla="*/ 61 h 235"/>
                <a:gd name="T48" fmla="*/ 53 w 390"/>
                <a:gd name="T49" fmla="*/ 49 h 235"/>
                <a:gd name="T50" fmla="*/ 18 w 390"/>
                <a:gd name="T51" fmla="*/ 42 h 235"/>
                <a:gd name="T52" fmla="*/ 8 w 390"/>
                <a:gd name="T53" fmla="*/ 32 h 235"/>
                <a:gd name="T54" fmla="*/ 6 w 390"/>
                <a:gd name="T55" fmla="*/ 18 h 235"/>
                <a:gd name="T56" fmla="*/ 23 w 390"/>
                <a:gd name="T57" fmla="*/ 8 h 235"/>
                <a:gd name="T58" fmla="*/ 38 w 390"/>
                <a:gd name="T59" fmla="*/ 16 h 235"/>
                <a:gd name="T60" fmla="*/ 71 w 390"/>
                <a:gd name="T61" fmla="*/ 38 h 235"/>
                <a:gd name="T62" fmla="*/ 83 w 390"/>
                <a:gd name="T63" fmla="*/ 40 h 235"/>
                <a:gd name="T64" fmla="*/ 101 w 390"/>
                <a:gd name="T65" fmla="*/ 36 h 235"/>
                <a:gd name="T66" fmla="*/ 115 w 390"/>
                <a:gd name="T67" fmla="*/ 12 h 235"/>
                <a:gd name="T68" fmla="*/ 134 w 390"/>
                <a:gd name="T69" fmla="*/ 0 h 235"/>
                <a:gd name="T70" fmla="*/ 147 w 390"/>
                <a:gd name="T71" fmla="*/ 3 h 235"/>
                <a:gd name="T72" fmla="*/ 148 w 390"/>
                <a:gd name="T73" fmla="*/ 14 h 235"/>
                <a:gd name="T74" fmla="*/ 140 w 390"/>
                <a:gd name="T75" fmla="*/ 26 h 235"/>
                <a:gd name="T76" fmla="*/ 118 w 390"/>
                <a:gd name="T77" fmla="*/ 42 h 235"/>
                <a:gd name="T78" fmla="*/ 106 w 390"/>
                <a:gd name="T79" fmla="*/ 62 h 235"/>
                <a:gd name="T80" fmla="*/ 114 w 390"/>
                <a:gd name="T81" fmla="*/ 76 h 235"/>
                <a:gd name="T82" fmla="*/ 138 w 390"/>
                <a:gd name="T83" fmla="*/ 100 h 235"/>
                <a:gd name="T84" fmla="*/ 150 w 390"/>
                <a:gd name="T85" fmla="*/ 120 h 235"/>
                <a:gd name="T86" fmla="*/ 162 w 390"/>
                <a:gd name="T87" fmla="*/ 141 h 235"/>
                <a:gd name="T88" fmla="*/ 174 w 390"/>
                <a:gd name="T89" fmla="*/ 167 h 235"/>
                <a:gd name="T90" fmla="*/ 183 w 390"/>
                <a:gd name="T91" fmla="*/ 179 h 235"/>
                <a:gd name="T92" fmla="*/ 205 w 390"/>
                <a:gd name="T93" fmla="*/ 186 h 235"/>
                <a:gd name="T94" fmla="*/ 237 w 390"/>
                <a:gd name="T95" fmla="*/ 191 h 235"/>
                <a:gd name="T96" fmla="*/ 274 w 390"/>
                <a:gd name="T97" fmla="*/ 188 h 235"/>
                <a:gd name="T98" fmla="*/ 295 w 390"/>
                <a:gd name="T99" fmla="*/ 186 h 2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0"/>
                <a:gd name="T151" fmla="*/ 0 h 235"/>
                <a:gd name="T152" fmla="*/ 390 w 390"/>
                <a:gd name="T153" fmla="*/ 235 h 23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0" h="235">
                  <a:moveTo>
                    <a:pt x="295" y="186"/>
                  </a:moveTo>
                  <a:lnTo>
                    <a:pt x="354" y="174"/>
                  </a:lnTo>
                  <a:lnTo>
                    <a:pt x="390" y="174"/>
                  </a:lnTo>
                  <a:lnTo>
                    <a:pt x="390" y="199"/>
                  </a:lnTo>
                  <a:lnTo>
                    <a:pt x="378" y="225"/>
                  </a:lnTo>
                  <a:lnTo>
                    <a:pt x="349" y="231"/>
                  </a:lnTo>
                  <a:lnTo>
                    <a:pt x="327" y="235"/>
                  </a:lnTo>
                  <a:lnTo>
                    <a:pt x="254" y="235"/>
                  </a:lnTo>
                  <a:lnTo>
                    <a:pt x="192" y="231"/>
                  </a:lnTo>
                  <a:lnTo>
                    <a:pt x="156" y="218"/>
                  </a:lnTo>
                  <a:lnTo>
                    <a:pt x="147" y="209"/>
                  </a:lnTo>
                  <a:lnTo>
                    <a:pt x="136" y="173"/>
                  </a:lnTo>
                  <a:lnTo>
                    <a:pt x="120" y="127"/>
                  </a:lnTo>
                  <a:lnTo>
                    <a:pt x="95" y="93"/>
                  </a:lnTo>
                  <a:lnTo>
                    <a:pt x="73" y="81"/>
                  </a:lnTo>
                  <a:lnTo>
                    <a:pt x="51" y="82"/>
                  </a:lnTo>
                  <a:lnTo>
                    <a:pt x="44" y="85"/>
                  </a:lnTo>
                  <a:lnTo>
                    <a:pt x="26" y="97"/>
                  </a:lnTo>
                  <a:lnTo>
                    <a:pt x="10" y="100"/>
                  </a:lnTo>
                  <a:lnTo>
                    <a:pt x="0" y="91"/>
                  </a:lnTo>
                  <a:lnTo>
                    <a:pt x="6" y="81"/>
                  </a:lnTo>
                  <a:lnTo>
                    <a:pt x="20" y="70"/>
                  </a:lnTo>
                  <a:lnTo>
                    <a:pt x="47" y="64"/>
                  </a:lnTo>
                  <a:lnTo>
                    <a:pt x="55" y="61"/>
                  </a:lnTo>
                  <a:lnTo>
                    <a:pt x="53" y="49"/>
                  </a:lnTo>
                  <a:lnTo>
                    <a:pt x="18" y="42"/>
                  </a:lnTo>
                  <a:lnTo>
                    <a:pt x="8" y="32"/>
                  </a:lnTo>
                  <a:lnTo>
                    <a:pt x="6" y="18"/>
                  </a:lnTo>
                  <a:lnTo>
                    <a:pt x="23" y="8"/>
                  </a:lnTo>
                  <a:lnTo>
                    <a:pt x="38" y="16"/>
                  </a:lnTo>
                  <a:lnTo>
                    <a:pt x="71" y="38"/>
                  </a:lnTo>
                  <a:lnTo>
                    <a:pt x="83" y="40"/>
                  </a:lnTo>
                  <a:lnTo>
                    <a:pt x="101" y="36"/>
                  </a:lnTo>
                  <a:lnTo>
                    <a:pt x="115" y="12"/>
                  </a:lnTo>
                  <a:lnTo>
                    <a:pt x="134" y="0"/>
                  </a:lnTo>
                  <a:lnTo>
                    <a:pt x="147" y="3"/>
                  </a:lnTo>
                  <a:lnTo>
                    <a:pt x="148" y="14"/>
                  </a:lnTo>
                  <a:lnTo>
                    <a:pt x="140" y="26"/>
                  </a:lnTo>
                  <a:lnTo>
                    <a:pt x="118" y="42"/>
                  </a:lnTo>
                  <a:lnTo>
                    <a:pt x="106" y="62"/>
                  </a:lnTo>
                  <a:lnTo>
                    <a:pt x="114" y="76"/>
                  </a:lnTo>
                  <a:lnTo>
                    <a:pt x="138" y="100"/>
                  </a:lnTo>
                  <a:lnTo>
                    <a:pt x="150" y="120"/>
                  </a:lnTo>
                  <a:lnTo>
                    <a:pt x="162" y="141"/>
                  </a:lnTo>
                  <a:lnTo>
                    <a:pt x="174" y="167"/>
                  </a:lnTo>
                  <a:lnTo>
                    <a:pt x="183" y="179"/>
                  </a:lnTo>
                  <a:lnTo>
                    <a:pt x="205" y="186"/>
                  </a:lnTo>
                  <a:lnTo>
                    <a:pt x="237" y="191"/>
                  </a:lnTo>
                  <a:lnTo>
                    <a:pt x="274" y="188"/>
                  </a:lnTo>
                  <a:lnTo>
                    <a:pt x="295" y="18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Freeform 14"/>
            <p:cNvSpPr>
              <a:spLocks/>
            </p:cNvSpPr>
            <p:nvPr/>
          </p:nvSpPr>
          <p:spPr bwMode="invGray">
            <a:xfrm>
              <a:off x="3524" y="3238"/>
              <a:ext cx="393" cy="327"/>
            </a:xfrm>
            <a:custGeom>
              <a:avLst/>
              <a:gdLst>
                <a:gd name="T0" fmla="*/ 17 w 393"/>
                <a:gd name="T1" fmla="*/ 0 h 327"/>
                <a:gd name="T2" fmla="*/ 45 w 393"/>
                <a:gd name="T3" fmla="*/ 14 h 327"/>
                <a:gd name="T4" fmla="*/ 64 w 393"/>
                <a:gd name="T5" fmla="*/ 38 h 327"/>
                <a:gd name="T6" fmla="*/ 88 w 393"/>
                <a:gd name="T7" fmla="*/ 82 h 327"/>
                <a:gd name="T8" fmla="*/ 112 w 393"/>
                <a:gd name="T9" fmla="*/ 129 h 327"/>
                <a:gd name="T10" fmla="*/ 136 w 393"/>
                <a:gd name="T11" fmla="*/ 161 h 327"/>
                <a:gd name="T12" fmla="*/ 157 w 393"/>
                <a:gd name="T13" fmla="*/ 176 h 327"/>
                <a:gd name="T14" fmla="*/ 176 w 393"/>
                <a:gd name="T15" fmla="*/ 187 h 327"/>
                <a:gd name="T16" fmla="*/ 233 w 393"/>
                <a:gd name="T17" fmla="*/ 196 h 327"/>
                <a:gd name="T18" fmla="*/ 289 w 393"/>
                <a:gd name="T19" fmla="*/ 196 h 327"/>
                <a:gd name="T20" fmla="*/ 322 w 393"/>
                <a:gd name="T21" fmla="*/ 193 h 327"/>
                <a:gd name="T22" fmla="*/ 344 w 393"/>
                <a:gd name="T23" fmla="*/ 182 h 327"/>
                <a:gd name="T24" fmla="*/ 360 w 393"/>
                <a:gd name="T25" fmla="*/ 166 h 327"/>
                <a:gd name="T26" fmla="*/ 378 w 393"/>
                <a:gd name="T27" fmla="*/ 164 h 327"/>
                <a:gd name="T28" fmla="*/ 393 w 393"/>
                <a:gd name="T29" fmla="*/ 172 h 327"/>
                <a:gd name="T30" fmla="*/ 391 w 393"/>
                <a:gd name="T31" fmla="*/ 190 h 327"/>
                <a:gd name="T32" fmla="*/ 372 w 393"/>
                <a:gd name="T33" fmla="*/ 202 h 327"/>
                <a:gd name="T34" fmla="*/ 336 w 393"/>
                <a:gd name="T35" fmla="*/ 211 h 327"/>
                <a:gd name="T36" fmla="*/ 324 w 393"/>
                <a:gd name="T37" fmla="*/ 220 h 327"/>
                <a:gd name="T38" fmla="*/ 324 w 393"/>
                <a:gd name="T39" fmla="*/ 233 h 327"/>
                <a:gd name="T40" fmla="*/ 336 w 393"/>
                <a:gd name="T41" fmla="*/ 245 h 327"/>
                <a:gd name="T42" fmla="*/ 372 w 393"/>
                <a:gd name="T43" fmla="*/ 261 h 327"/>
                <a:gd name="T44" fmla="*/ 378 w 393"/>
                <a:gd name="T45" fmla="*/ 272 h 327"/>
                <a:gd name="T46" fmla="*/ 381 w 393"/>
                <a:gd name="T47" fmla="*/ 286 h 327"/>
                <a:gd name="T48" fmla="*/ 365 w 393"/>
                <a:gd name="T49" fmla="*/ 294 h 327"/>
                <a:gd name="T50" fmla="*/ 352 w 393"/>
                <a:gd name="T51" fmla="*/ 288 h 327"/>
                <a:gd name="T52" fmla="*/ 332 w 393"/>
                <a:gd name="T53" fmla="*/ 273 h 327"/>
                <a:gd name="T54" fmla="*/ 313 w 393"/>
                <a:gd name="T55" fmla="*/ 254 h 327"/>
                <a:gd name="T56" fmla="*/ 300 w 393"/>
                <a:gd name="T57" fmla="*/ 243 h 327"/>
                <a:gd name="T58" fmla="*/ 294 w 393"/>
                <a:gd name="T59" fmla="*/ 249 h 327"/>
                <a:gd name="T60" fmla="*/ 294 w 393"/>
                <a:gd name="T61" fmla="*/ 255 h 327"/>
                <a:gd name="T62" fmla="*/ 312 w 393"/>
                <a:gd name="T63" fmla="*/ 286 h 327"/>
                <a:gd name="T64" fmla="*/ 318 w 393"/>
                <a:gd name="T65" fmla="*/ 310 h 327"/>
                <a:gd name="T66" fmla="*/ 310 w 393"/>
                <a:gd name="T67" fmla="*/ 325 h 327"/>
                <a:gd name="T68" fmla="*/ 300 w 393"/>
                <a:gd name="T69" fmla="*/ 327 h 327"/>
                <a:gd name="T70" fmla="*/ 289 w 393"/>
                <a:gd name="T71" fmla="*/ 316 h 327"/>
                <a:gd name="T72" fmla="*/ 283 w 393"/>
                <a:gd name="T73" fmla="*/ 300 h 327"/>
                <a:gd name="T74" fmla="*/ 275 w 393"/>
                <a:gd name="T75" fmla="*/ 276 h 327"/>
                <a:gd name="T76" fmla="*/ 271 w 393"/>
                <a:gd name="T77" fmla="*/ 247 h 327"/>
                <a:gd name="T78" fmla="*/ 263 w 393"/>
                <a:gd name="T79" fmla="*/ 231 h 327"/>
                <a:gd name="T80" fmla="*/ 242 w 393"/>
                <a:gd name="T81" fmla="*/ 225 h 327"/>
                <a:gd name="T82" fmla="*/ 200 w 393"/>
                <a:gd name="T83" fmla="*/ 220 h 327"/>
                <a:gd name="T84" fmla="*/ 157 w 393"/>
                <a:gd name="T85" fmla="*/ 214 h 327"/>
                <a:gd name="T86" fmla="*/ 130 w 393"/>
                <a:gd name="T87" fmla="*/ 207 h 327"/>
                <a:gd name="T88" fmla="*/ 112 w 393"/>
                <a:gd name="T89" fmla="*/ 194 h 327"/>
                <a:gd name="T90" fmla="*/ 88 w 393"/>
                <a:gd name="T91" fmla="*/ 164 h 327"/>
                <a:gd name="T92" fmla="*/ 62 w 393"/>
                <a:gd name="T93" fmla="*/ 131 h 327"/>
                <a:gd name="T94" fmla="*/ 39 w 393"/>
                <a:gd name="T95" fmla="*/ 103 h 327"/>
                <a:gd name="T96" fmla="*/ 17 w 393"/>
                <a:gd name="T97" fmla="*/ 76 h 327"/>
                <a:gd name="T98" fmla="*/ 0 w 393"/>
                <a:gd name="T99" fmla="*/ 44 h 327"/>
                <a:gd name="T100" fmla="*/ 0 w 393"/>
                <a:gd name="T101" fmla="*/ 20 h 327"/>
                <a:gd name="T102" fmla="*/ 9 w 393"/>
                <a:gd name="T103" fmla="*/ 8 h 327"/>
                <a:gd name="T104" fmla="*/ 17 w 393"/>
                <a:gd name="T105" fmla="*/ 0 h 3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3"/>
                <a:gd name="T160" fmla="*/ 0 h 327"/>
                <a:gd name="T161" fmla="*/ 393 w 393"/>
                <a:gd name="T162" fmla="*/ 327 h 3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3" h="327">
                  <a:moveTo>
                    <a:pt x="17" y="0"/>
                  </a:moveTo>
                  <a:lnTo>
                    <a:pt x="45" y="14"/>
                  </a:lnTo>
                  <a:lnTo>
                    <a:pt x="64" y="38"/>
                  </a:lnTo>
                  <a:lnTo>
                    <a:pt x="88" y="82"/>
                  </a:lnTo>
                  <a:lnTo>
                    <a:pt x="112" y="129"/>
                  </a:lnTo>
                  <a:lnTo>
                    <a:pt x="136" y="161"/>
                  </a:lnTo>
                  <a:lnTo>
                    <a:pt x="157" y="176"/>
                  </a:lnTo>
                  <a:lnTo>
                    <a:pt x="176" y="187"/>
                  </a:lnTo>
                  <a:lnTo>
                    <a:pt x="233" y="196"/>
                  </a:lnTo>
                  <a:lnTo>
                    <a:pt x="289" y="196"/>
                  </a:lnTo>
                  <a:lnTo>
                    <a:pt x="322" y="193"/>
                  </a:lnTo>
                  <a:lnTo>
                    <a:pt x="344" y="182"/>
                  </a:lnTo>
                  <a:lnTo>
                    <a:pt x="360" y="166"/>
                  </a:lnTo>
                  <a:lnTo>
                    <a:pt x="378" y="164"/>
                  </a:lnTo>
                  <a:lnTo>
                    <a:pt x="393" y="172"/>
                  </a:lnTo>
                  <a:lnTo>
                    <a:pt x="391" y="190"/>
                  </a:lnTo>
                  <a:lnTo>
                    <a:pt x="372" y="202"/>
                  </a:lnTo>
                  <a:lnTo>
                    <a:pt x="336" y="211"/>
                  </a:lnTo>
                  <a:lnTo>
                    <a:pt x="324" y="220"/>
                  </a:lnTo>
                  <a:lnTo>
                    <a:pt x="324" y="233"/>
                  </a:lnTo>
                  <a:lnTo>
                    <a:pt x="336" y="245"/>
                  </a:lnTo>
                  <a:lnTo>
                    <a:pt x="372" y="261"/>
                  </a:lnTo>
                  <a:lnTo>
                    <a:pt x="378" y="272"/>
                  </a:lnTo>
                  <a:lnTo>
                    <a:pt x="381" y="286"/>
                  </a:lnTo>
                  <a:lnTo>
                    <a:pt x="365" y="294"/>
                  </a:lnTo>
                  <a:lnTo>
                    <a:pt x="352" y="288"/>
                  </a:lnTo>
                  <a:lnTo>
                    <a:pt x="332" y="273"/>
                  </a:lnTo>
                  <a:lnTo>
                    <a:pt x="313" y="254"/>
                  </a:lnTo>
                  <a:lnTo>
                    <a:pt x="300" y="243"/>
                  </a:lnTo>
                  <a:lnTo>
                    <a:pt x="294" y="249"/>
                  </a:lnTo>
                  <a:lnTo>
                    <a:pt x="294" y="255"/>
                  </a:lnTo>
                  <a:lnTo>
                    <a:pt x="312" y="286"/>
                  </a:lnTo>
                  <a:lnTo>
                    <a:pt x="318" y="310"/>
                  </a:lnTo>
                  <a:lnTo>
                    <a:pt x="310" y="325"/>
                  </a:lnTo>
                  <a:lnTo>
                    <a:pt x="300" y="327"/>
                  </a:lnTo>
                  <a:lnTo>
                    <a:pt x="289" y="316"/>
                  </a:lnTo>
                  <a:lnTo>
                    <a:pt x="283" y="300"/>
                  </a:lnTo>
                  <a:lnTo>
                    <a:pt x="275" y="276"/>
                  </a:lnTo>
                  <a:lnTo>
                    <a:pt x="271" y="247"/>
                  </a:lnTo>
                  <a:lnTo>
                    <a:pt x="263" y="231"/>
                  </a:lnTo>
                  <a:lnTo>
                    <a:pt x="242" y="225"/>
                  </a:lnTo>
                  <a:lnTo>
                    <a:pt x="200" y="220"/>
                  </a:lnTo>
                  <a:lnTo>
                    <a:pt x="157" y="214"/>
                  </a:lnTo>
                  <a:lnTo>
                    <a:pt x="130" y="207"/>
                  </a:lnTo>
                  <a:lnTo>
                    <a:pt x="112" y="194"/>
                  </a:lnTo>
                  <a:lnTo>
                    <a:pt x="88" y="164"/>
                  </a:lnTo>
                  <a:lnTo>
                    <a:pt x="62" y="131"/>
                  </a:lnTo>
                  <a:lnTo>
                    <a:pt x="39" y="103"/>
                  </a:lnTo>
                  <a:lnTo>
                    <a:pt x="17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9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Freeform 15"/>
            <p:cNvSpPr>
              <a:spLocks/>
            </p:cNvSpPr>
            <p:nvPr/>
          </p:nvSpPr>
          <p:spPr bwMode="invGray">
            <a:xfrm>
              <a:off x="3421" y="3494"/>
              <a:ext cx="200" cy="452"/>
            </a:xfrm>
            <a:custGeom>
              <a:avLst/>
              <a:gdLst>
                <a:gd name="T0" fmla="*/ 17 w 200"/>
                <a:gd name="T1" fmla="*/ 0 h 452"/>
                <a:gd name="T2" fmla="*/ 43 w 200"/>
                <a:gd name="T3" fmla="*/ 5 h 452"/>
                <a:gd name="T4" fmla="*/ 65 w 200"/>
                <a:gd name="T5" fmla="*/ 23 h 452"/>
                <a:gd name="T6" fmla="*/ 83 w 200"/>
                <a:gd name="T7" fmla="*/ 53 h 452"/>
                <a:gd name="T8" fmla="*/ 112 w 200"/>
                <a:gd name="T9" fmla="*/ 104 h 452"/>
                <a:gd name="T10" fmla="*/ 153 w 200"/>
                <a:gd name="T11" fmla="*/ 185 h 452"/>
                <a:gd name="T12" fmla="*/ 159 w 200"/>
                <a:gd name="T13" fmla="*/ 206 h 452"/>
                <a:gd name="T14" fmla="*/ 153 w 200"/>
                <a:gd name="T15" fmla="*/ 225 h 452"/>
                <a:gd name="T16" fmla="*/ 141 w 200"/>
                <a:gd name="T17" fmla="*/ 242 h 452"/>
                <a:gd name="T18" fmla="*/ 96 w 200"/>
                <a:gd name="T19" fmla="*/ 283 h 452"/>
                <a:gd name="T20" fmla="*/ 70 w 200"/>
                <a:gd name="T21" fmla="*/ 316 h 452"/>
                <a:gd name="T22" fmla="*/ 59 w 200"/>
                <a:gd name="T23" fmla="*/ 343 h 452"/>
                <a:gd name="T24" fmla="*/ 59 w 200"/>
                <a:gd name="T25" fmla="*/ 349 h 452"/>
                <a:gd name="T26" fmla="*/ 67 w 200"/>
                <a:gd name="T27" fmla="*/ 366 h 452"/>
                <a:gd name="T28" fmla="*/ 88 w 200"/>
                <a:gd name="T29" fmla="*/ 380 h 452"/>
                <a:gd name="T30" fmla="*/ 120 w 200"/>
                <a:gd name="T31" fmla="*/ 390 h 452"/>
                <a:gd name="T32" fmla="*/ 155 w 200"/>
                <a:gd name="T33" fmla="*/ 402 h 452"/>
                <a:gd name="T34" fmla="*/ 194 w 200"/>
                <a:gd name="T35" fmla="*/ 416 h 452"/>
                <a:gd name="T36" fmla="*/ 197 w 200"/>
                <a:gd name="T37" fmla="*/ 422 h 452"/>
                <a:gd name="T38" fmla="*/ 200 w 200"/>
                <a:gd name="T39" fmla="*/ 436 h 452"/>
                <a:gd name="T40" fmla="*/ 183 w 200"/>
                <a:gd name="T41" fmla="*/ 442 h 452"/>
                <a:gd name="T42" fmla="*/ 150 w 200"/>
                <a:gd name="T43" fmla="*/ 452 h 452"/>
                <a:gd name="T44" fmla="*/ 136 w 200"/>
                <a:gd name="T45" fmla="*/ 448 h 452"/>
                <a:gd name="T46" fmla="*/ 124 w 200"/>
                <a:gd name="T47" fmla="*/ 434 h 452"/>
                <a:gd name="T48" fmla="*/ 106 w 200"/>
                <a:gd name="T49" fmla="*/ 416 h 452"/>
                <a:gd name="T50" fmla="*/ 71 w 200"/>
                <a:gd name="T51" fmla="*/ 402 h 452"/>
                <a:gd name="T52" fmla="*/ 44 w 200"/>
                <a:gd name="T53" fmla="*/ 398 h 452"/>
                <a:gd name="T54" fmla="*/ 23 w 200"/>
                <a:gd name="T55" fmla="*/ 398 h 452"/>
                <a:gd name="T56" fmla="*/ 12 w 200"/>
                <a:gd name="T57" fmla="*/ 390 h 452"/>
                <a:gd name="T58" fmla="*/ 12 w 200"/>
                <a:gd name="T59" fmla="*/ 374 h 452"/>
                <a:gd name="T60" fmla="*/ 18 w 200"/>
                <a:gd name="T61" fmla="*/ 355 h 452"/>
                <a:gd name="T62" fmla="*/ 26 w 200"/>
                <a:gd name="T63" fmla="*/ 342 h 452"/>
                <a:gd name="T64" fmla="*/ 36 w 200"/>
                <a:gd name="T65" fmla="*/ 315 h 452"/>
                <a:gd name="T66" fmla="*/ 44 w 200"/>
                <a:gd name="T67" fmla="*/ 289 h 452"/>
                <a:gd name="T68" fmla="*/ 61 w 200"/>
                <a:gd name="T69" fmla="*/ 254 h 452"/>
                <a:gd name="T70" fmla="*/ 79 w 200"/>
                <a:gd name="T71" fmla="*/ 230 h 452"/>
                <a:gd name="T72" fmla="*/ 97 w 200"/>
                <a:gd name="T73" fmla="*/ 218 h 452"/>
                <a:gd name="T74" fmla="*/ 109 w 200"/>
                <a:gd name="T75" fmla="*/ 206 h 452"/>
                <a:gd name="T76" fmla="*/ 108 w 200"/>
                <a:gd name="T77" fmla="*/ 189 h 452"/>
                <a:gd name="T78" fmla="*/ 76 w 200"/>
                <a:gd name="T79" fmla="*/ 153 h 452"/>
                <a:gd name="T80" fmla="*/ 44 w 200"/>
                <a:gd name="T81" fmla="*/ 124 h 452"/>
                <a:gd name="T82" fmla="*/ 24 w 200"/>
                <a:gd name="T83" fmla="*/ 98 h 452"/>
                <a:gd name="T84" fmla="*/ 6 w 200"/>
                <a:gd name="T85" fmla="*/ 74 h 452"/>
                <a:gd name="T86" fmla="*/ 0 w 200"/>
                <a:gd name="T87" fmla="*/ 41 h 452"/>
                <a:gd name="T88" fmla="*/ 3 w 200"/>
                <a:gd name="T89" fmla="*/ 12 h 452"/>
                <a:gd name="T90" fmla="*/ 17 w 200"/>
                <a:gd name="T91" fmla="*/ 0 h 4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0"/>
                <a:gd name="T139" fmla="*/ 0 h 452"/>
                <a:gd name="T140" fmla="*/ 200 w 200"/>
                <a:gd name="T141" fmla="*/ 452 h 4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0" h="452">
                  <a:moveTo>
                    <a:pt x="17" y="0"/>
                  </a:moveTo>
                  <a:lnTo>
                    <a:pt x="43" y="5"/>
                  </a:lnTo>
                  <a:lnTo>
                    <a:pt x="65" y="23"/>
                  </a:lnTo>
                  <a:lnTo>
                    <a:pt x="83" y="53"/>
                  </a:lnTo>
                  <a:lnTo>
                    <a:pt x="112" y="104"/>
                  </a:lnTo>
                  <a:lnTo>
                    <a:pt x="153" y="185"/>
                  </a:lnTo>
                  <a:lnTo>
                    <a:pt x="159" y="206"/>
                  </a:lnTo>
                  <a:lnTo>
                    <a:pt x="153" y="225"/>
                  </a:lnTo>
                  <a:lnTo>
                    <a:pt x="141" y="242"/>
                  </a:lnTo>
                  <a:lnTo>
                    <a:pt x="96" y="283"/>
                  </a:lnTo>
                  <a:lnTo>
                    <a:pt x="70" y="316"/>
                  </a:lnTo>
                  <a:lnTo>
                    <a:pt x="59" y="343"/>
                  </a:lnTo>
                  <a:lnTo>
                    <a:pt x="59" y="349"/>
                  </a:lnTo>
                  <a:lnTo>
                    <a:pt x="67" y="366"/>
                  </a:lnTo>
                  <a:lnTo>
                    <a:pt x="88" y="380"/>
                  </a:lnTo>
                  <a:lnTo>
                    <a:pt x="120" y="390"/>
                  </a:lnTo>
                  <a:lnTo>
                    <a:pt x="155" y="402"/>
                  </a:lnTo>
                  <a:lnTo>
                    <a:pt x="194" y="416"/>
                  </a:lnTo>
                  <a:lnTo>
                    <a:pt x="197" y="422"/>
                  </a:lnTo>
                  <a:lnTo>
                    <a:pt x="200" y="436"/>
                  </a:lnTo>
                  <a:lnTo>
                    <a:pt x="183" y="442"/>
                  </a:lnTo>
                  <a:lnTo>
                    <a:pt x="150" y="452"/>
                  </a:lnTo>
                  <a:lnTo>
                    <a:pt x="136" y="448"/>
                  </a:lnTo>
                  <a:lnTo>
                    <a:pt x="124" y="434"/>
                  </a:lnTo>
                  <a:lnTo>
                    <a:pt x="106" y="416"/>
                  </a:lnTo>
                  <a:lnTo>
                    <a:pt x="71" y="402"/>
                  </a:lnTo>
                  <a:lnTo>
                    <a:pt x="44" y="398"/>
                  </a:lnTo>
                  <a:lnTo>
                    <a:pt x="23" y="398"/>
                  </a:lnTo>
                  <a:lnTo>
                    <a:pt x="12" y="390"/>
                  </a:lnTo>
                  <a:lnTo>
                    <a:pt x="12" y="374"/>
                  </a:lnTo>
                  <a:lnTo>
                    <a:pt x="18" y="355"/>
                  </a:lnTo>
                  <a:lnTo>
                    <a:pt x="26" y="342"/>
                  </a:lnTo>
                  <a:lnTo>
                    <a:pt x="36" y="315"/>
                  </a:lnTo>
                  <a:lnTo>
                    <a:pt x="44" y="289"/>
                  </a:lnTo>
                  <a:lnTo>
                    <a:pt x="61" y="254"/>
                  </a:lnTo>
                  <a:lnTo>
                    <a:pt x="79" y="230"/>
                  </a:lnTo>
                  <a:lnTo>
                    <a:pt x="97" y="218"/>
                  </a:lnTo>
                  <a:lnTo>
                    <a:pt x="109" y="206"/>
                  </a:lnTo>
                  <a:lnTo>
                    <a:pt x="108" y="189"/>
                  </a:lnTo>
                  <a:lnTo>
                    <a:pt x="76" y="153"/>
                  </a:lnTo>
                  <a:lnTo>
                    <a:pt x="44" y="124"/>
                  </a:lnTo>
                  <a:lnTo>
                    <a:pt x="24" y="98"/>
                  </a:lnTo>
                  <a:lnTo>
                    <a:pt x="6" y="74"/>
                  </a:lnTo>
                  <a:lnTo>
                    <a:pt x="0" y="41"/>
                  </a:lnTo>
                  <a:lnTo>
                    <a:pt x="3" y="1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Freeform 16"/>
            <p:cNvSpPr>
              <a:spLocks/>
            </p:cNvSpPr>
            <p:nvPr/>
          </p:nvSpPr>
          <p:spPr bwMode="invGray">
            <a:xfrm>
              <a:off x="3210" y="3487"/>
              <a:ext cx="219" cy="464"/>
            </a:xfrm>
            <a:custGeom>
              <a:avLst/>
              <a:gdLst>
                <a:gd name="T0" fmla="*/ 116 w 219"/>
                <a:gd name="T1" fmla="*/ 53 h 464"/>
                <a:gd name="T2" fmla="*/ 157 w 219"/>
                <a:gd name="T3" fmla="*/ 8 h 464"/>
                <a:gd name="T4" fmla="*/ 189 w 219"/>
                <a:gd name="T5" fmla="*/ 0 h 464"/>
                <a:gd name="T6" fmla="*/ 213 w 219"/>
                <a:gd name="T7" fmla="*/ 10 h 464"/>
                <a:gd name="T8" fmla="*/ 219 w 219"/>
                <a:gd name="T9" fmla="*/ 41 h 464"/>
                <a:gd name="T10" fmla="*/ 213 w 219"/>
                <a:gd name="T11" fmla="*/ 61 h 464"/>
                <a:gd name="T12" fmla="*/ 178 w 219"/>
                <a:gd name="T13" fmla="*/ 89 h 464"/>
                <a:gd name="T14" fmla="*/ 125 w 219"/>
                <a:gd name="T15" fmla="*/ 124 h 464"/>
                <a:gd name="T16" fmla="*/ 87 w 219"/>
                <a:gd name="T17" fmla="*/ 149 h 464"/>
                <a:gd name="T18" fmla="*/ 81 w 219"/>
                <a:gd name="T19" fmla="*/ 149 h 464"/>
                <a:gd name="T20" fmla="*/ 65 w 219"/>
                <a:gd name="T21" fmla="*/ 159 h 464"/>
                <a:gd name="T22" fmla="*/ 62 w 219"/>
                <a:gd name="T23" fmla="*/ 165 h 464"/>
                <a:gd name="T24" fmla="*/ 62 w 219"/>
                <a:gd name="T25" fmla="*/ 173 h 464"/>
                <a:gd name="T26" fmla="*/ 100 w 219"/>
                <a:gd name="T27" fmla="*/ 218 h 464"/>
                <a:gd name="T28" fmla="*/ 124 w 219"/>
                <a:gd name="T29" fmla="*/ 262 h 464"/>
                <a:gd name="T30" fmla="*/ 136 w 219"/>
                <a:gd name="T31" fmla="*/ 302 h 464"/>
                <a:gd name="T32" fmla="*/ 140 w 219"/>
                <a:gd name="T33" fmla="*/ 338 h 464"/>
                <a:gd name="T34" fmla="*/ 139 w 219"/>
                <a:gd name="T35" fmla="*/ 370 h 464"/>
                <a:gd name="T36" fmla="*/ 151 w 219"/>
                <a:gd name="T37" fmla="*/ 394 h 464"/>
                <a:gd name="T38" fmla="*/ 152 w 219"/>
                <a:gd name="T39" fmla="*/ 409 h 464"/>
                <a:gd name="T40" fmla="*/ 146 w 219"/>
                <a:gd name="T41" fmla="*/ 423 h 464"/>
                <a:gd name="T42" fmla="*/ 130 w 219"/>
                <a:gd name="T43" fmla="*/ 429 h 464"/>
                <a:gd name="T44" fmla="*/ 100 w 219"/>
                <a:gd name="T45" fmla="*/ 431 h 464"/>
                <a:gd name="T46" fmla="*/ 56 w 219"/>
                <a:gd name="T47" fmla="*/ 443 h 464"/>
                <a:gd name="T48" fmla="*/ 33 w 219"/>
                <a:gd name="T49" fmla="*/ 464 h 464"/>
                <a:gd name="T50" fmla="*/ 12 w 219"/>
                <a:gd name="T51" fmla="*/ 464 h 464"/>
                <a:gd name="T52" fmla="*/ 0 w 219"/>
                <a:gd name="T53" fmla="*/ 443 h 464"/>
                <a:gd name="T54" fmla="*/ 10 w 219"/>
                <a:gd name="T55" fmla="*/ 407 h 464"/>
                <a:gd name="T56" fmla="*/ 35 w 219"/>
                <a:gd name="T57" fmla="*/ 399 h 464"/>
                <a:gd name="T58" fmla="*/ 71 w 219"/>
                <a:gd name="T59" fmla="*/ 394 h 464"/>
                <a:gd name="T60" fmla="*/ 104 w 219"/>
                <a:gd name="T61" fmla="*/ 387 h 464"/>
                <a:gd name="T62" fmla="*/ 110 w 219"/>
                <a:gd name="T63" fmla="*/ 375 h 464"/>
                <a:gd name="T64" fmla="*/ 107 w 219"/>
                <a:gd name="T65" fmla="*/ 340 h 464"/>
                <a:gd name="T66" fmla="*/ 95 w 219"/>
                <a:gd name="T67" fmla="*/ 297 h 464"/>
                <a:gd name="T68" fmla="*/ 74 w 219"/>
                <a:gd name="T69" fmla="*/ 252 h 464"/>
                <a:gd name="T70" fmla="*/ 36 w 219"/>
                <a:gd name="T71" fmla="*/ 209 h 464"/>
                <a:gd name="T72" fmla="*/ 21 w 219"/>
                <a:gd name="T73" fmla="*/ 185 h 464"/>
                <a:gd name="T74" fmla="*/ 16 w 219"/>
                <a:gd name="T75" fmla="*/ 167 h 464"/>
                <a:gd name="T76" fmla="*/ 18 w 219"/>
                <a:gd name="T77" fmla="*/ 149 h 464"/>
                <a:gd name="T78" fmla="*/ 33 w 219"/>
                <a:gd name="T79" fmla="*/ 123 h 464"/>
                <a:gd name="T80" fmla="*/ 62 w 219"/>
                <a:gd name="T81" fmla="*/ 100 h 464"/>
                <a:gd name="T82" fmla="*/ 92 w 219"/>
                <a:gd name="T83" fmla="*/ 71 h 464"/>
                <a:gd name="T84" fmla="*/ 116 w 219"/>
                <a:gd name="T85" fmla="*/ 53 h 4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9"/>
                <a:gd name="T130" fmla="*/ 0 h 464"/>
                <a:gd name="T131" fmla="*/ 219 w 219"/>
                <a:gd name="T132" fmla="*/ 464 h 4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9" h="464">
                  <a:moveTo>
                    <a:pt x="116" y="53"/>
                  </a:moveTo>
                  <a:lnTo>
                    <a:pt x="157" y="8"/>
                  </a:lnTo>
                  <a:lnTo>
                    <a:pt x="189" y="0"/>
                  </a:lnTo>
                  <a:lnTo>
                    <a:pt x="213" y="10"/>
                  </a:lnTo>
                  <a:lnTo>
                    <a:pt x="219" y="41"/>
                  </a:lnTo>
                  <a:lnTo>
                    <a:pt x="213" y="61"/>
                  </a:lnTo>
                  <a:lnTo>
                    <a:pt x="178" y="89"/>
                  </a:lnTo>
                  <a:lnTo>
                    <a:pt x="125" y="124"/>
                  </a:lnTo>
                  <a:lnTo>
                    <a:pt x="87" y="149"/>
                  </a:lnTo>
                  <a:lnTo>
                    <a:pt x="81" y="149"/>
                  </a:lnTo>
                  <a:lnTo>
                    <a:pt x="65" y="159"/>
                  </a:lnTo>
                  <a:lnTo>
                    <a:pt x="62" y="165"/>
                  </a:lnTo>
                  <a:lnTo>
                    <a:pt x="62" y="173"/>
                  </a:lnTo>
                  <a:lnTo>
                    <a:pt x="100" y="218"/>
                  </a:lnTo>
                  <a:lnTo>
                    <a:pt x="124" y="262"/>
                  </a:lnTo>
                  <a:lnTo>
                    <a:pt x="136" y="302"/>
                  </a:lnTo>
                  <a:lnTo>
                    <a:pt x="140" y="338"/>
                  </a:lnTo>
                  <a:lnTo>
                    <a:pt x="139" y="370"/>
                  </a:lnTo>
                  <a:lnTo>
                    <a:pt x="151" y="394"/>
                  </a:lnTo>
                  <a:lnTo>
                    <a:pt x="152" y="409"/>
                  </a:lnTo>
                  <a:lnTo>
                    <a:pt x="146" y="423"/>
                  </a:lnTo>
                  <a:lnTo>
                    <a:pt x="130" y="429"/>
                  </a:lnTo>
                  <a:lnTo>
                    <a:pt x="100" y="431"/>
                  </a:lnTo>
                  <a:lnTo>
                    <a:pt x="56" y="443"/>
                  </a:lnTo>
                  <a:lnTo>
                    <a:pt x="33" y="464"/>
                  </a:lnTo>
                  <a:lnTo>
                    <a:pt x="12" y="464"/>
                  </a:lnTo>
                  <a:lnTo>
                    <a:pt x="0" y="443"/>
                  </a:lnTo>
                  <a:lnTo>
                    <a:pt x="10" y="407"/>
                  </a:lnTo>
                  <a:lnTo>
                    <a:pt x="35" y="399"/>
                  </a:lnTo>
                  <a:lnTo>
                    <a:pt x="71" y="394"/>
                  </a:lnTo>
                  <a:lnTo>
                    <a:pt x="104" y="387"/>
                  </a:lnTo>
                  <a:lnTo>
                    <a:pt x="110" y="375"/>
                  </a:lnTo>
                  <a:lnTo>
                    <a:pt x="107" y="340"/>
                  </a:lnTo>
                  <a:lnTo>
                    <a:pt x="95" y="297"/>
                  </a:lnTo>
                  <a:lnTo>
                    <a:pt x="74" y="252"/>
                  </a:lnTo>
                  <a:lnTo>
                    <a:pt x="36" y="209"/>
                  </a:lnTo>
                  <a:lnTo>
                    <a:pt x="21" y="185"/>
                  </a:lnTo>
                  <a:lnTo>
                    <a:pt x="16" y="167"/>
                  </a:lnTo>
                  <a:lnTo>
                    <a:pt x="18" y="149"/>
                  </a:lnTo>
                  <a:lnTo>
                    <a:pt x="33" y="123"/>
                  </a:lnTo>
                  <a:lnTo>
                    <a:pt x="62" y="100"/>
                  </a:lnTo>
                  <a:lnTo>
                    <a:pt x="92" y="71"/>
                  </a:lnTo>
                  <a:lnTo>
                    <a:pt x="116" y="5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28" name="Group 69"/>
          <p:cNvGrpSpPr>
            <a:grpSpLocks/>
          </p:cNvGrpSpPr>
          <p:nvPr/>
        </p:nvGrpSpPr>
        <p:grpSpPr bwMode="auto">
          <a:xfrm>
            <a:off x="3124200" y="3467100"/>
            <a:ext cx="533400" cy="914400"/>
            <a:chOff x="1775" y="2894"/>
            <a:chExt cx="653" cy="1146"/>
          </a:xfrm>
        </p:grpSpPr>
        <p:sp>
          <p:nvSpPr>
            <p:cNvPr id="26659" name="Freeform 70"/>
            <p:cNvSpPr>
              <a:spLocks/>
            </p:cNvSpPr>
            <p:nvPr/>
          </p:nvSpPr>
          <p:spPr bwMode="invGray">
            <a:xfrm>
              <a:off x="1775" y="2894"/>
              <a:ext cx="321" cy="240"/>
            </a:xfrm>
            <a:custGeom>
              <a:avLst/>
              <a:gdLst>
                <a:gd name="T0" fmla="*/ 200 w 321"/>
                <a:gd name="T1" fmla="*/ 75 h 240"/>
                <a:gd name="T2" fmla="*/ 169 w 321"/>
                <a:gd name="T3" fmla="*/ 40 h 240"/>
                <a:gd name="T4" fmla="*/ 138 w 321"/>
                <a:gd name="T5" fmla="*/ 20 h 240"/>
                <a:gd name="T6" fmla="*/ 110 w 321"/>
                <a:gd name="T7" fmla="*/ 6 h 240"/>
                <a:gd name="T8" fmla="*/ 79 w 321"/>
                <a:gd name="T9" fmla="*/ 0 h 240"/>
                <a:gd name="T10" fmla="*/ 43 w 321"/>
                <a:gd name="T11" fmla="*/ 8 h 240"/>
                <a:gd name="T12" fmla="*/ 23 w 321"/>
                <a:gd name="T13" fmla="*/ 20 h 240"/>
                <a:gd name="T14" fmla="*/ 11 w 321"/>
                <a:gd name="T15" fmla="*/ 38 h 240"/>
                <a:gd name="T16" fmla="*/ 2 w 321"/>
                <a:gd name="T17" fmla="*/ 58 h 240"/>
                <a:gd name="T18" fmla="*/ 0 w 321"/>
                <a:gd name="T19" fmla="*/ 87 h 240"/>
                <a:gd name="T20" fmla="*/ 5 w 321"/>
                <a:gd name="T21" fmla="*/ 114 h 240"/>
                <a:gd name="T22" fmla="*/ 14 w 321"/>
                <a:gd name="T23" fmla="*/ 140 h 240"/>
                <a:gd name="T24" fmla="*/ 29 w 321"/>
                <a:gd name="T25" fmla="*/ 164 h 240"/>
                <a:gd name="T26" fmla="*/ 49 w 321"/>
                <a:gd name="T27" fmla="*/ 187 h 240"/>
                <a:gd name="T28" fmla="*/ 72 w 321"/>
                <a:gd name="T29" fmla="*/ 210 h 240"/>
                <a:gd name="T30" fmla="*/ 102 w 321"/>
                <a:gd name="T31" fmla="*/ 225 h 240"/>
                <a:gd name="T32" fmla="*/ 131 w 321"/>
                <a:gd name="T33" fmla="*/ 236 h 240"/>
                <a:gd name="T34" fmla="*/ 163 w 321"/>
                <a:gd name="T35" fmla="*/ 240 h 240"/>
                <a:gd name="T36" fmla="*/ 194 w 321"/>
                <a:gd name="T37" fmla="*/ 236 h 240"/>
                <a:gd name="T38" fmla="*/ 218 w 321"/>
                <a:gd name="T39" fmla="*/ 225 h 240"/>
                <a:gd name="T40" fmla="*/ 232 w 321"/>
                <a:gd name="T41" fmla="*/ 207 h 240"/>
                <a:gd name="T42" fmla="*/ 238 w 321"/>
                <a:gd name="T43" fmla="*/ 183 h 240"/>
                <a:gd name="T44" fmla="*/ 238 w 321"/>
                <a:gd name="T45" fmla="*/ 161 h 240"/>
                <a:gd name="T46" fmla="*/ 232 w 321"/>
                <a:gd name="T47" fmla="*/ 134 h 240"/>
                <a:gd name="T48" fmla="*/ 226 w 321"/>
                <a:gd name="T49" fmla="*/ 114 h 240"/>
                <a:gd name="T50" fmla="*/ 218 w 321"/>
                <a:gd name="T51" fmla="*/ 99 h 240"/>
                <a:gd name="T52" fmla="*/ 275 w 321"/>
                <a:gd name="T53" fmla="*/ 105 h 240"/>
                <a:gd name="T54" fmla="*/ 309 w 321"/>
                <a:gd name="T55" fmla="*/ 110 h 240"/>
                <a:gd name="T56" fmla="*/ 321 w 321"/>
                <a:gd name="T57" fmla="*/ 97 h 240"/>
                <a:gd name="T58" fmla="*/ 321 w 321"/>
                <a:gd name="T59" fmla="*/ 82 h 240"/>
                <a:gd name="T60" fmla="*/ 315 w 321"/>
                <a:gd name="T61" fmla="*/ 73 h 240"/>
                <a:gd name="T62" fmla="*/ 297 w 321"/>
                <a:gd name="T63" fmla="*/ 69 h 240"/>
                <a:gd name="T64" fmla="*/ 271 w 321"/>
                <a:gd name="T65" fmla="*/ 69 h 240"/>
                <a:gd name="T66" fmla="*/ 232 w 321"/>
                <a:gd name="T67" fmla="*/ 73 h 240"/>
                <a:gd name="T68" fmla="*/ 200 w 321"/>
                <a:gd name="T69" fmla="*/ 75 h 2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1"/>
                <a:gd name="T106" fmla="*/ 0 h 240"/>
                <a:gd name="T107" fmla="*/ 321 w 321"/>
                <a:gd name="T108" fmla="*/ 240 h 2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1" h="240">
                  <a:moveTo>
                    <a:pt x="200" y="75"/>
                  </a:moveTo>
                  <a:lnTo>
                    <a:pt x="169" y="40"/>
                  </a:lnTo>
                  <a:lnTo>
                    <a:pt x="138" y="20"/>
                  </a:lnTo>
                  <a:lnTo>
                    <a:pt x="110" y="6"/>
                  </a:lnTo>
                  <a:lnTo>
                    <a:pt x="79" y="0"/>
                  </a:lnTo>
                  <a:lnTo>
                    <a:pt x="43" y="8"/>
                  </a:lnTo>
                  <a:lnTo>
                    <a:pt x="23" y="20"/>
                  </a:lnTo>
                  <a:lnTo>
                    <a:pt x="11" y="38"/>
                  </a:lnTo>
                  <a:lnTo>
                    <a:pt x="2" y="58"/>
                  </a:lnTo>
                  <a:lnTo>
                    <a:pt x="0" y="87"/>
                  </a:lnTo>
                  <a:lnTo>
                    <a:pt x="5" y="114"/>
                  </a:lnTo>
                  <a:lnTo>
                    <a:pt x="14" y="140"/>
                  </a:lnTo>
                  <a:lnTo>
                    <a:pt x="29" y="164"/>
                  </a:lnTo>
                  <a:lnTo>
                    <a:pt x="49" y="187"/>
                  </a:lnTo>
                  <a:lnTo>
                    <a:pt x="72" y="210"/>
                  </a:lnTo>
                  <a:lnTo>
                    <a:pt x="102" y="225"/>
                  </a:lnTo>
                  <a:lnTo>
                    <a:pt x="131" y="236"/>
                  </a:lnTo>
                  <a:lnTo>
                    <a:pt x="163" y="240"/>
                  </a:lnTo>
                  <a:lnTo>
                    <a:pt x="194" y="236"/>
                  </a:lnTo>
                  <a:lnTo>
                    <a:pt x="218" y="225"/>
                  </a:lnTo>
                  <a:lnTo>
                    <a:pt x="232" y="207"/>
                  </a:lnTo>
                  <a:lnTo>
                    <a:pt x="238" y="183"/>
                  </a:lnTo>
                  <a:lnTo>
                    <a:pt x="238" y="161"/>
                  </a:lnTo>
                  <a:lnTo>
                    <a:pt x="232" y="134"/>
                  </a:lnTo>
                  <a:lnTo>
                    <a:pt x="226" y="114"/>
                  </a:lnTo>
                  <a:lnTo>
                    <a:pt x="218" y="99"/>
                  </a:lnTo>
                  <a:lnTo>
                    <a:pt x="275" y="105"/>
                  </a:lnTo>
                  <a:lnTo>
                    <a:pt x="309" y="110"/>
                  </a:lnTo>
                  <a:lnTo>
                    <a:pt x="321" y="97"/>
                  </a:lnTo>
                  <a:lnTo>
                    <a:pt x="321" y="82"/>
                  </a:lnTo>
                  <a:lnTo>
                    <a:pt x="315" y="73"/>
                  </a:lnTo>
                  <a:lnTo>
                    <a:pt x="297" y="69"/>
                  </a:lnTo>
                  <a:lnTo>
                    <a:pt x="271" y="69"/>
                  </a:lnTo>
                  <a:lnTo>
                    <a:pt x="232" y="73"/>
                  </a:lnTo>
                  <a:lnTo>
                    <a:pt x="200" y="7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Freeform 71"/>
            <p:cNvSpPr>
              <a:spLocks/>
            </p:cNvSpPr>
            <p:nvPr/>
          </p:nvSpPr>
          <p:spPr bwMode="invGray">
            <a:xfrm>
              <a:off x="1865" y="3165"/>
              <a:ext cx="241" cy="425"/>
            </a:xfrm>
            <a:custGeom>
              <a:avLst/>
              <a:gdLst>
                <a:gd name="T0" fmla="*/ 65 w 241"/>
                <a:gd name="T1" fmla="*/ 6 h 425"/>
                <a:gd name="T2" fmla="*/ 98 w 241"/>
                <a:gd name="T3" fmla="*/ 0 h 425"/>
                <a:gd name="T4" fmla="*/ 120 w 241"/>
                <a:gd name="T5" fmla="*/ 0 h 425"/>
                <a:gd name="T6" fmla="*/ 155 w 241"/>
                <a:gd name="T7" fmla="*/ 10 h 425"/>
                <a:gd name="T8" fmla="*/ 182 w 241"/>
                <a:gd name="T9" fmla="*/ 36 h 425"/>
                <a:gd name="T10" fmla="*/ 208 w 241"/>
                <a:gd name="T11" fmla="*/ 77 h 425"/>
                <a:gd name="T12" fmla="*/ 224 w 241"/>
                <a:gd name="T13" fmla="*/ 118 h 425"/>
                <a:gd name="T14" fmla="*/ 235 w 241"/>
                <a:gd name="T15" fmla="*/ 154 h 425"/>
                <a:gd name="T16" fmla="*/ 241 w 241"/>
                <a:gd name="T17" fmla="*/ 197 h 425"/>
                <a:gd name="T18" fmla="*/ 241 w 241"/>
                <a:gd name="T19" fmla="*/ 239 h 425"/>
                <a:gd name="T20" fmla="*/ 237 w 241"/>
                <a:gd name="T21" fmla="*/ 275 h 425"/>
                <a:gd name="T22" fmla="*/ 224 w 241"/>
                <a:gd name="T23" fmla="*/ 308 h 425"/>
                <a:gd name="T24" fmla="*/ 212 w 241"/>
                <a:gd name="T25" fmla="*/ 349 h 425"/>
                <a:gd name="T26" fmla="*/ 196 w 241"/>
                <a:gd name="T27" fmla="*/ 385 h 425"/>
                <a:gd name="T28" fmla="*/ 173 w 241"/>
                <a:gd name="T29" fmla="*/ 403 h 425"/>
                <a:gd name="T30" fmla="*/ 150 w 241"/>
                <a:gd name="T31" fmla="*/ 413 h 425"/>
                <a:gd name="T32" fmla="*/ 124 w 241"/>
                <a:gd name="T33" fmla="*/ 422 h 425"/>
                <a:gd name="T34" fmla="*/ 96 w 241"/>
                <a:gd name="T35" fmla="*/ 423 h 425"/>
                <a:gd name="T36" fmla="*/ 90 w 241"/>
                <a:gd name="T37" fmla="*/ 425 h 425"/>
                <a:gd name="T38" fmla="*/ 67 w 241"/>
                <a:gd name="T39" fmla="*/ 416 h 425"/>
                <a:gd name="T40" fmla="*/ 49 w 241"/>
                <a:gd name="T41" fmla="*/ 401 h 425"/>
                <a:gd name="T42" fmla="*/ 43 w 241"/>
                <a:gd name="T43" fmla="*/ 379 h 425"/>
                <a:gd name="T44" fmla="*/ 45 w 241"/>
                <a:gd name="T45" fmla="*/ 352 h 425"/>
                <a:gd name="T46" fmla="*/ 57 w 241"/>
                <a:gd name="T47" fmla="*/ 332 h 425"/>
                <a:gd name="T48" fmla="*/ 64 w 241"/>
                <a:gd name="T49" fmla="*/ 302 h 425"/>
                <a:gd name="T50" fmla="*/ 70 w 241"/>
                <a:gd name="T51" fmla="*/ 275 h 425"/>
                <a:gd name="T52" fmla="*/ 71 w 241"/>
                <a:gd name="T53" fmla="*/ 249 h 425"/>
                <a:gd name="T54" fmla="*/ 65 w 241"/>
                <a:gd name="T55" fmla="*/ 210 h 425"/>
                <a:gd name="T56" fmla="*/ 53 w 241"/>
                <a:gd name="T57" fmla="*/ 183 h 425"/>
                <a:gd name="T58" fmla="*/ 33 w 241"/>
                <a:gd name="T59" fmla="*/ 160 h 425"/>
                <a:gd name="T60" fmla="*/ 17 w 241"/>
                <a:gd name="T61" fmla="*/ 139 h 425"/>
                <a:gd name="T62" fmla="*/ 6 w 241"/>
                <a:gd name="T63" fmla="*/ 115 h 425"/>
                <a:gd name="T64" fmla="*/ 0 w 241"/>
                <a:gd name="T65" fmla="*/ 79 h 425"/>
                <a:gd name="T66" fmla="*/ 10 w 241"/>
                <a:gd name="T67" fmla="*/ 47 h 425"/>
                <a:gd name="T68" fmla="*/ 29 w 241"/>
                <a:gd name="T69" fmla="*/ 30 h 425"/>
                <a:gd name="T70" fmla="*/ 41 w 241"/>
                <a:gd name="T71" fmla="*/ 21 h 425"/>
                <a:gd name="T72" fmla="*/ 53 w 241"/>
                <a:gd name="T73" fmla="*/ 14 h 425"/>
                <a:gd name="T74" fmla="*/ 65 w 241"/>
                <a:gd name="T75" fmla="*/ 6 h 42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1"/>
                <a:gd name="T115" fmla="*/ 0 h 425"/>
                <a:gd name="T116" fmla="*/ 241 w 241"/>
                <a:gd name="T117" fmla="*/ 425 h 42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1" h="425">
                  <a:moveTo>
                    <a:pt x="65" y="6"/>
                  </a:moveTo>
                  <a:lnTo>
                    <a:pt x="98" y="0"/>
                  </a:lnTo>
                  <a:lnTo>
                    <a:pt x="120" y="0"/>
                  </a:lnTo>
                  <a:lnTo>
                    <a:pt x="155" y="10"/>
                  </a:lnTo>
                  <a:lnTo>
                    <a:pt x="182" y="36"/>
                  </a:lnTo>
                  <a:lnTo>
                    <a:pt x="208" y="77"/>
                  </a:lnTo>
                  <a:lnTo>
                    <a:pt x="224" y="118"/>
                  </a:lnTo>
                  <a:lnTo>
                    <a:pt x="235" y="154"/>
                  </a:lnTo>
                  <a:lnTo>
                    <a:pt x="241" y="197"/>
                  </a:lnTo>
                  <a:lnTo>
                    <a:pt x="241" y="239"/>
                  </a:lnTo>
                  <a:lnTo>
                    <a:pt x="237" y="275"/>
                  </a:lnTo>
                  <a:lnTo>
                    <a:pt x="224" y="308"/>
                  </a:lnTo>
                  <a:lnTo>
                    <a:pt x="212" y="349"/>
                  </a:lnTo>
                  <a:lnTo>
                    <a:pt x="196" y="385"/>
                  </a:lnTo>
                  <a:lnTo>
                    <a:pt x="173" y="403"/>
                  </a:lnTo>
                  <a:lnTo>
                    <a:pt x="150" y="413"/>
                  </a:lnTo>
                  <a:lnTo>
                    <a:pt x="124" y="422"/>
                  </a:lnTo>
                  <a:lnTo>
                    <a:pt x="96" y="423"/>
                  </a:lnTo>
                  <a:lnTo>
                    <a:pt x="90" y="425"/>
                  </a:lnTo>
                  <a:lnTo>
                    <a:pt x="67" y="416"/>
                  </a:lnTo>
                  <a:lnTo>
                    <a:pt x="49" y="401"/>
                  </a:lnTo>
                  <a:lnTo>
                    <a:pt x="43" y="379"/>
                  </a:lnTo>
                  <a:lnTo>
                    <a:pt x="45" y="352"/>
                  </a:lnTo>
                  <a:lnTo>
                    <a:pt x="57" y="332"/>
                  </a:lnTo>
                  <a:lnTo>
                    <a:pt x="64" y="302"/>
                  </a:lnTo>
                  <a:lnTo>
                    <a:pt x="70" y="275"/>
                  </a:lnTo>
                  <a:lnTo>
                    <a:pt x="71" y="249"/>
                  </a:lnTo>
                  <a:lnTo>
                    <a:pt x="65" y="210"/>
                  </a:lnTo>
                  <a:lnTo>
                    <a:pt x="53" y="183"/>
                  </a:lnTo>
                  <a:lnTo>
                    <a:pt x="33" y="160"/>
                  </a:lnTo>
                  <a:lnTo>
                    <a:pt x="17" y="139"/>
                  </a:lnTo>
                  <a:lnTo>
                    <a:pt x="6" y="115"/>
                  </a:lnTo>
                  <a:lnTo>
                    <a:pt x="0" y="79"/>
                  </a:lnTo>
                  <a:lnTo>
                    <a:pt x="10" y="47"/>
                  </a:lnTo>
                  <a:lnTo>
                    <a:pt x="29" y="30"/>
                  </a:lnTo>
                  <a:lnTo>
                    <a:pt x="41" y="21"/>
                  </a:lnTo>
                  <a:lnTo>
                    <a:pt x="53" y="14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Freeform 72"/>
            <p:cNvSpPr>
              <a:spLocks/>
            </p:cNvSpPr>
            <p:nvPr/>
          </p:nvSpPr>
          <p:spPr bwMode="invGray">
            <a:xfrm>
              <a:off x="1847" y="3530"/>
              <a:ext cx="205" cy="510"/>
            </a:xfrm>
            <a:custGeom>
              <a:avLst/>
              <a:gdLst>
                <a:gd name="T0" fmla="*/ 85 w 205"/>
                <a:gd name="T1" fmla="*/ 5 h 510"/>
                <a:gd name="T2" fmla="*/ 118 w 205"/>
                <a:gd name="T3" fmla="*/ 0 h 510"/>
                <a:gd name="T4" fmla="*/ 124 w 205"/>
                <a:gd name="T5" fmla="*/ 5 h 510"/>
                <a:gd name="T6" fmla="*/ 144 w 205"/>
                <a:gd name="T7" fmla="*/ 12 h 510"/>
                <a:gd name="T8" fmla="*/ 160 w 205"/>
                <a:gd name="T9" fmla="*/ 29 h 510"/>
                <a:gd name="T10" fmla="*/ 180 w 205"/>
                <a:gd name="T11" fmla="*/ 88 h 510"/>
                <a:gd name="T12" fmla="*/ 197 w 205"/>
                <a:gd name="T13" fmla="*/ 147 h 510"/>
                <a:gd name="T14" fmla="*/ 205 w 205"/>
                <a:gd name="T15" fmla="*/ 218 h 510"/>
                <a:gd name="T16" fmla="*/ 205 w 205"/>
                <a:gd name="T17" fmla="*/ 259 h 510"/>
                <a:gd name="T18" fmla="*/ 197 w 205"/>
                <a:gd name="T19" fmla="*/ 277 h 510"/>
                <a:gd name="T20" fmla="*/ 178 w 205"/>
                <a:gd name="T21" fmla="*/ 289 h 510"/>
                <a:gd name="T22" fmla="*/ 130 w 205"/>
                <a:gd name="T23" fmla="*/ 313 h 510"/>
                <a:gd name="T24" fmla="*/ 89 w 205"/>
                <a:gd name="T25" fmla="*/ 339 h 510"/>
                <a:gd name="T26" fmla="*/ 59 w 205"/>
                <a:gd name="T27" fmla="*/ 368 h 510"/>
                <a:gd name="T28" fmla="*/ 59 w 205"/>
                <a:gd name="T29" fmla="*/ 385 h 510"/>
                <a:gd name="T30" fmla="*/ 71 w 205"/>
                <a:gd name="T31" fmla="*/ 398 h 510"/>
                <a:gd name="T32" fmla="*/ 109 w 205"/>
                <a:gd name="T33" fmla="*/ 430 h 510"/>
                <a:gd name="T34" fmla="*/ 166 w 205"/>
                <a:gd name="T35" fmla="*/ 465 h 510"/>
                <a:gd name="T36" fmla="*/ 177 w 205"/>
                <a:gd name="T37" fmla="*/ 480 h 510"/>
                <a:gd name="T38" fmla="*/ 172 w 205"/>
                <a:gd name="T39" fmla="*/ 492 h 510"/>
                <a:gd name="T40" fmla="*/ 159 w 205"/>
                <a:gd name="T41" fmla="*/ 504 h 510"/>
                <a:gd name="T42" fmla="*/ 100 w 205"/>
                <a:gd name="T43" fmla="*/ 510 h 510"/>
                <a:gd name="T44" fmla="*/ 89 w 205"/>
                <a:gd name="T45" fmla="*/ 495 h 510"/>
                <a:gd name="T46" fmla="*/ 73 w 205"/>
                <a:gd name="T47" fmla="*/ 463 h 510"/>
                <a:gd name="T48" fmla="*/ 47 w 205"/>
                <a:gd name="T49" fmla="*/ 437 h 510"/>
                <a:gd name="T50" fmla="*/ 23 w 205"/>
                <a:gd name="T51" fmla="*/ 423 h 510"/>
                <a:gd name="T52" fmla="*/ 5 w 205"/>
                <a:gd name="T53" fmla="*/ 406 h 510"/>
                <a:gd name="T54" fmla="*/ 0 w 205"/>
                <a:gd name="T55" fmla="*/ 386 h 510"/>
                <a:gd name="T56" fmla="*/ 6 w 205"/>
                <a:gd name="T57" fmla="*/ 370 h 510"/>
                <a:gd name="T58" fmla="*/ 20 w 205"/>
                <a:gd name="T59" fmla="*/ 352 h 510"/>
                <a:gd name="T60" fmla="*/ 38 w 205"/>
                <a:gd name="T61" fmla="*/ 339 h 510"/>
                <a:gd name="T62" fmla="*/ 59 w 205"/>
                <a:gd name="T63" fmla="*/ 313 h 510"/>
                <a:gd name="T64" fmla="*/ 79 w 205"/>
                <a:gd name="T65" fmla="*/ 285 h 510"/>
                <a:gd name="T66" fmla="*/ 103 w 205"/>
                <a:gd name="T67" fmla="*/ 259 h 510"/>
                <a:gd name="T68" fmla="*/ 132 w 205"/>
                <a:gd name="T69" fmla="*/ 247 h 510"/>
                <a:gd name="T70" fmla="*/ 144 w 205"/>
                <a:gd name="T71" fmla="*/ 235 h 510"/>
                <a:gd name="T72" fmla="*/ 148 w 205"/>
                <a:gd name="T73" fmla="*/ 221 h 510"/>
                <a:gd name="T74" fmla="*/ 146 w 205"/>
                <a:gd name="T75" fmla="*/ 189 h 510"/>
                <a:gd name="T76" fmla="*/ 118 w 205"/>
                <a:gd name="T77" fmla="*/ 141 h 510"/>
                <a:gd name="T78" fmla="*/ 94 w 205"/>
                <a:gd name="T79" fmla="*/ 98 h 510"/>
                <a:gd name="T80" fmla="*/ 77 w 205"/>
                <a:gd name="T81" fmla="*/ 71 h 510"/>
                <a:gd name="T82" fmla="*/ 73 w 205"/>
                <a:gd name="T83" fmla="*/ 50 h 510"/>
                <a:gd name="T84" fmla="*/ 77 w 205"/>
                <a:gd name="T85" fmla="*/ 21 h 510"/>
                <a:gd name="T86" fmla="*/ 95 w 205"/>
                <a:gd name="T87" fmla="*/ 6 h 510"/>
                <a:gd name="T88" fmla="*/ 85 w 205"/>
                <a:gd name="T89" fmla="*/ 5 h 5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5"/>
                <a:gd name="T136" fmla="*/ 0 h 510"/>
                <a:gd name="T137" fmla="*/ 205 w 205"/>
                <a:gd name="T138" fmla="*/ 510 h 51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5" h="510">
                  <a:moveTo>
                    <a:pt x="85" y="5"/>
                  </a:moveTo>
                  <a:lnTo>
                    <a:pt x="118" y="0"/>
                  </a:lnTo>
                  <a:lnTo>
                    <a:pt x="124" y="5"/>
                  </a:lnTo>
                  <a:lnTo>
                    <a:pt x="144" y="12"/>
                  </a:lnTo>
                  <a:lnTo>
                    <a:pt x="160" y="29"/>
                  </a:lnTo>
                  <a:lnTo>
                    <a:pt x="180" y="88"/>
                  </a:lnTo>
                  <a:lnTo>
                    <a:pt x="197" y="147"/>
                  </a:lnTo>
                  <a:lnTo>
                    <a:pt x="205" y="218"/>
                  </a:lnTo>
                  <a:lnTo>
                    <a:pt x="205" y="259"/>
                  </a:lnTo>
                  <a:lnTo>
                    <a:pt x="197" y="277"/>
                  </a:lnTo>
                  <a:lnTo>
                    <a:pt x="178" y="289"/>
                  </a:lnTo>
                  <a:lnTo>
                    <a:pt x="130" y="313"/>
                  </a:lnTo>
                  <a:lnTo>
                    <a:pt x="89" y="339"/>
                  </a:lnTo>
                  <a:lnTo>
                    <a:pt x="59" y="368"/>
                  </a:lnTo>
                  <a:lnTo>
                    <a:pt x="59" y="385"/>
                  </a:lnTo>
                  <a:lnTo>
                    <a:pt x="71" y="398"/>
                  </a:lnTo>
                  <a:lnTo>
                    <a:pt x="109" y="430"/>
                  </a:lnTo>
                  <a:lnTo>
                    <a:pt x="166" y="465"/>
                  </a:lnTo>
                  <a:lnTo>
                    <a:pt x="177" y="480"/>
                  </a:lnTo>
                  <a:lnTo>
                    <a:pt x="172" y="492"/>
                  </a:lnTo>
                  <a:lnTo>
                    <a:pt x="159" y="504"/>
                  </a:lnTo>
                  <a:lnTo>
                    <a:pt x="100" y="510"/>
                  </a:lnTo>
                  <a:lnTo>
                    <a:pt x="89" y="495"/>
                  </a:lnTo>
                  <a:lnTo>
                    <a:pt x="73" y="463"/>
                  </a:lnTo>
                  <a:lnTo>
                    <a:pt x="47" y="437"/>
                  </a:lnTo>
                  <a:lnTo>
                    <a:pt x="23" y="423"/>
                  </a:lnTo>
                  <a:lnTo>
                    <a:pt x="5" y="406"/>
                  </a:lnTo>
                  <a:lnTo>
                    <a:pt x="0" y="386"/>
                  </a:lnTo>
                  <a:lnTo>
                    <a:pt x="6" y="370"/>
                  </a:lnTo>
                  <a:lnTo>
                    <a:pt x="20" y="352"/>
                  </a:lnTo>
                  <a:lnTo>
                    <a:pt x="38" y="339"/>
                  </a:lnTo>
                  <a:lnTo>
                    <a:pt x="59" y="313"/>
                  </a:lnTo>
                  <a:lnTo>
                    <a:pt x="79" y="285"/>
                  </a:lnTo>
                  <a:lnTo>
                    <a:pt x="103" y="259"/>
                  </a:lnTo>
                  <a:lnTo>
                    <a:pt x="132" y="247"/>
                  </a:lnTo>
                  <a:lnTo>
                    <a:pt x="144" y="235"/>
                  </a:lnTo>
                  <a:lnTo>
                    <a:pt x="148" y="221"/>
                  </a:lnTo>
                  <a:lnTo>
                    <a:pt x="146" y="189"/>
                  </a:lnTo>
                  <a:lnTo>
                    <a:pt x="118" y="141"/>
                  </a:lnTo>
                  <a:lnTo>
                    <a:pt x="94" y="98"/>
                  </a:lnTo>
                  <a:lnTo>
                    <a:pt x="77" y="71"/>
                  </a:lnTo>
                  <a:lnTo>
                    <a:pt x="73" y="50"/>
                  </a:lnTo>
                  <a:lnTo>
                    <a:pt x="77" y="21"/>
                  </a:lnTo>
                  <a:lnTo>
                    <a:pt x="95" y="6"/>
                  </a:lnTo>
                  <a:lnTo>
                    <a:pt x="85" y="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Freeform 73"/>
            <p:cNvSpPr>
              <a:spLocks/>
            </p:cNvSpPr>
            <p:nvPr/>
          </p:nvSpPr>
          <p:spPr bwMode="invGray">
            <a:xfrm>
              <a:off x="1965" y="3508"/>
              <a:ext cx="309" cy="459"/>
            </a:xfrm>
            <a:custGeom>
              <a:avLst/>
              <a:gdLst>
                <a:gd name="T0" fmla="*/ 40 w 309"/>
                <a:gd name="T1" fmla="*/ 6 h 459"/>
                <a:gd name="T2" fmla="*/ 78 w 309"/>
                <a:gd name="T3" fmla="*/ 22 h 459"/>
                <a:gd name="T4" fmla="*/ 111 w 309"/>
                <a:gd name="T5" fmla="*/ 52 h 459"/>
                <a:gd name="T6" fmla="*/ 147 w 309"/>
                <a:gd name="T7" fmla="*/ 97 h 459"/>
                <a:gd name="T8" fmla="*/ 179 w 309"/>
                <a:gd name="T9" fmla="*/ 146 h 459"/>
                <a:gd name="T10" fmla="*/ 198 w 309"/>
                <a:gd name="T11" fmla="*/ 185 h 459"/>
                <a:gd name="T12" fmla="*/ 208 w 309"/>
                <a:gd name="T13" fmla="*/ 215 h 459"/>
                <a:gd name="T14" fmla="*/ 208 w 309"/>
                <a:gd name="T15" fmla="*/ 241 h 459"/>
                <a:gd name="T16" fmla="*/ 196 w 309"/>
                <a:gd name="T17" fmla="*/ 294 h 459"/>
                <a:gd name="T18" fmla="*/ 179 w 309"/>
                <a:gd name="T19" fmla="*/ 350 h 459"/>
                <a:gd name="T20" fmla="*/ 170 w 309"/>
                <a:gd name="T21" fmla="*/ 385 h 459"/>
                <a:gd name="T22" fmla="*/ 170 w 309"/>
                <a:gd name="T23" fmla="*/ 400 h 459"/>
                <a:gd name="T24" fmla="*/ 179 w 309"/>
                <a:gd name="T25" fmla="*/ 409 h 459"/>
                <a:gd name="T26" fmla="*/ 212 w 309"/>
                <a:gd name="T27" fmla="*/ 414 h 459"/>
                <a:gd name="T28" fmla="*/ 275 w 309"/>
                <a:gd name="T29" fmla="*/ 409 h 459"/>
                <a:gd name="T30" fmla="*/ 302 w 309"/>
                <a:gd name="T31" fmla="*/ 414 h 459"/>
                <a:gd name="T32" fmla="*/ 309 w 309"/>
                <a:gd name="T33" fmla="*/ 424 h 459"/>
                <a:gd name="T34" fmla="*/ 303 w 309"/>
                <a:gd name="T35" fmla="*/ 436 h 459"/>
                <a:gd name="T36" fmla="*/ 261 w 309"/>
                <a:gd name="T37" fmla="*/ 459 h 459"/>
                <a:gd name="T38" fmla="*/ 241 w 309"/>
                <a:gd name="T39" fmla="*/ 459 h 459"/>
                <a:gd name="T40" fmla="*/ 218 w 309"/>
                <a:gd name="T41" fmla="*/ 450 h 459"/>
                <a:gd name="T42" fmla="*/ 178 w 309"/>
                <a:gd name="T43" fmla="*/ 442 h 459"/>
                <a:gd name="T44" fmla="*/ 143 w 309"/>
                <a:gd name="T45" fmla="*/ 444 h 459"/>
                <a:gd name="T46" fmla="*/ 123 w 309"/>
                <a:gd name="T47" fmla="*/ 440 h 459"/>
                <a:gd name="T48" fmla="*/ 111 w 309"/>
                <a:gd name="T49" fmla="*/ 426 h 459"/>
                <a:gd name="T50" fmla="*/ 105 w 309"/>
                <a:gd name="T51" fmla="*/ 412 h 459"/>
                <a:gd name="T52" fmla="*/ 111 w 309"/>
                <a:gd name="T53" fmla="*/ 394 h 459"/>
                <a:gd name="T54" fmla="*/ 129 w 309"/>
                <a:gd name="T55" fmla="*/ 377 h 459"/>
                <a:gd name="T56" fmla="*/ 137 w 309"/>
                <a:gd name="T57" fmla="*/ 361 h 459"/>
                <a:gd name="T58" fmla="*/ 147 w 309"/>
                <a:gd name="T59" fmla="*/ 335 h 459"/>
                <a:gd name="T60" fmla="*/ 152 w 309"/>
                <a:gd name="T61" fmla="*/ 305 h 459"/>
                <a:gd name="T62" fmla="*/ 153 w 309"/>
                <a:gd name="T63" fmla="*/ 276 h 459"/>
                <a:gd name="T64" fmla="*/ 161 w 309"/>
                <a:gd name="T65" fmla="*/ 253 h 459"/>
                <a:gd name="T66" fmla="*/ 159 w 309"/>
                <a:gd name="T67" fmla="*/ 233 h 459"/>
                <a:gd name="T68" fmla="*/ 152 w 309"/>
                <a:gd name="T69" fmla="*/ 211 h 459"/>
                <a:gd name="T70" fmla="*/ 131 w 309"/>
                <a:gd name="T71" fmla="*/ 180 h 459"/>
                <a:gd name="T72" fmla="*/ 93 w 309"/>
                <a:gd name="T73" fmla="*/ 144 h 459"/>
                <a:gd name="T74" fmla="*/ 61 w 309"/>
                <a:gd name="T75" fmla="*/ 109 h 459"/>
                <a:gd name="T76" fmla="*/ 34 w 309"/>
                <a:gd name="T77" fmla="*/ 82 h 459"/>
                <a:gd name="T78" fmla="*/ 7 w 309"/>
                <a:gd name="T79" fmla="*/ 55 h 459"/>
                <a:gd name="T80" fmla="*/ 0 w 309"/>
                <a:gd name="T81" fmla="*/ 22 h 459"/>
                <a:gd name="T82" fmla="*/ 11 w 309"/>
                <a:gd name="T83" fmla="*/ 0 h 459"/>
                <a:gd name="T84" fmla="*/ 40 w 309"/>
                <a:gd name="T85" fmla="*/ 6 h 4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9"/>
                <a:gd name="T130" fmla="*/ 0 h 459"/>
                <a:gd name="T131" fmla="*/ 309 w 309"/>
                <a:gd name="T132" fmla="*/ 459 h 4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9" h="459">
                  <a:moveTo>
                    <a:pt x="40" y="6"/>
                  </a:moveTo>
                  <a:lnTo>
                    <a:pt x="78" y="22"/>
                  </a:lnTo>
                  <a:lnTo>
                    <a:pt x="111" y="52"/>
                  </a:lnTo>
                  <a:lnTo>
                    <a:pt x="147" y="97"/>
                  </a:lnTo>
                  <a:lnTo>
                    <a:pt x="179" y="146"/>
                  </a:lnTo>
                  <a:lnTo>
                    <a:pt x="198" y="185"/>
                  </a:lnTo>
                  <a:lnTo>
                    <a:pt x="208" y="215"/>
                  </a:lnTo>
                  <a:lnTo>
                    <a:pt x="208" y="241"/>
                  </a:lnTo>
                  <a:lnTo>
                    <a:pt x="196" y="294"/>
                  </a:lnTo>
                  <a:lnTo>
                    <a:pt x="179" y="350"/>
                  </a:lnTo>
                  <a:lnTo>
                    <a:pt x="170" y="385"/>
                  </a:lnTo>
                  <a:lnTo>
                    <a:pt x="170" y="400"/>
                  </a:lnTo>
                  <a:lnTo>
                    <a:pt x="179" y="409"/>
                  </a:lnTo>
                  <a:lnTo>
                    <a:pt x="212" y="414"/>
                  </a:lnTo>
                  <a:lnTo>
                    <a:pt x="275" y="409"/>
                  </a:lnTo>
                  <a:lnTo>
                    <a:pt x="302" y="414"/>
                  </a:lnTo>
                  <a:lnTo>
                    <a:pt x="309" y="424"/>
                  </a:lnTo>
                  <a:lnTo>
                    <a:pt x="303" y="436"/>
                  </a:lnTo>
                  <a:lnTo>
                    <a:pt x="261" y="459"/>
                  </a:lnTo>
                  <a:lnTo>
                    <a:pt x="241" y="459"/>
                  </a:lnTo>
                  <a:lnTo>
                    <a:pt x="218" y="450"/>
                  </a:lnTo>
                  <a:lnTo>
                    <a:pt x="178" y="442"/>
                  </a:lnTo>
                  <a:lnTo>
                    <a:pt x="143" y="444"/>
                  </a:lnTo>
                  <a:lnTo>
                    <a:pt x="123" y="440"/>
                  </a:lnTo>
                  <a:lnTo>
                    <a:pt x="111" y="426"/>
                  </a:lnTo>
                  <a:lnTo>
                    <a:pt x="105" y="412"/>
                  </a:lnTo>
                  <a:lnTo>
                    <a:pt x="111" y="394"/>
                  </a:lnTo>
                  <a:lnTo>
                    <a:pt x="129" y="377"/>
                  </a:lnTo>
                  <a:lnTo>
                    <a:pt x="137" y="361"/>
                  </a:lnTo>
                  <a:lnTo>
                    <a:pt x="147" y="335"/>
                  </a:lnTo>
                  <a:lnTo>
                    <a:pt x="152" y="305"/>
                  </a:lnTo>
                  <a:lnTo>
                    <a:pt x="153" y="276"/>
                  </a:lnTo>
                  <a:lnTo>
                    <a:pt x="161" y="253"/>
                  </a:lnTo>
                  <a:lnTo>
                    <a:pt x="159" y="233"/>
                  </a:lnTo>
                  <a:lnTo>
                    <a:pt x="152" y="211"/>
                  </a:lnTo>
                  <a:lnTo>
                    <a:pt x="131" y="180"/>
                  </a:lnTo>
                  <a:lnTo>
                    <a:pt x="93" y="144"/>
                  </a:lnTo>
                  <a:lnTo>
                    <a:pt x="61" y="109"/>
                  </a:lnTo>
                  <a:lnTo>
                    <a:pt x="34" y="82"/>
                  </a:lnTo>
                  <a:lnTo>
                    <a:pt x="7" y="55"/>
                  </a:lnTo>
                  <a:lnTo>
                    <a:pt x="0" y="22"/>
                  </a:lnTo>
                  <a:lnTo>
                    <a:pt x="11" y="0"/>
                  </a:lnTo>
                  <a:lnTo>
                    <a:pt x="40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Freeform 74"/>
            <p:cNvSpPr>
              <a:spLocks/>
            </p:cNvSpPr>
            <p:nvPr/>
          </p:nvSpPr>
          <p:spPr bwMode="invGray">
            <a:xfrm>
              <a:off x="1879" y="3225"/>
              <a:ext cx="549" cy="238"/>
            </a:xfrm>
            <a:custGeom>
              <a:avLst/>
              <a:gdLst>
                <a:gd name="T0" fmla="*/ 65 w 549"/>
                <a:gd name="T1" fmla="*/ 27 h 238"/>
                <a:gd name="T2" fmla="*/ 39 w 549"/>
                <a:gd name="T3" fmla="*/ 0 h 238"/>
                <a:gd name="T4" fmla="*/ 3 w 549"/>
                <a:gd name="T5" fmla="*/ 5 h 238"/>
                <a:gd name="T6" fmla="*/ 0 w 549"/>
                <a:gd name="T7" fmla="*/ 52 h 238"/>
                <a:gd name="T8" fmla="*/ 57 w 549"/>
                <a:gd name="T9" fmla="*/ 120 h 238"/>
                <a:gd name="T10" fmla="*/ 130 w 549"/>
                <a:gd name="T11" fmla="*/ 178 h 238"/>
                <a:gd name="T12" fmla="*/ 187 w 549"/>
                <a:gd name="T13" fmla="*/ 212 h 238"/>
                <a:gd name="T14" fmla="*/ 251 w 549"/>
                <a:gd name="T15" fmla="*/ 237 h 238"/>
                <a:gd name="T16" fmla="*/ 322 w 549"/>
                <a:gd name="T17" fmla="*/ 238 h 238"/>
                <a:gd name="T18" fmla="*/ 390 w 549"/>
                <a:gd name="T19" fmla="*/ 224 h 238"/>
                <a:gd name="T20" fmla="*/ 440 w 549"/>
                <a:gd name="T21" fmla="*/ 206 h 238"/>
                <a:gd name="T22" fmla="*/ 460 w 549"/>
                <a:gd name="T23" fmla="*/ 206 h 238"/>
                <a:gd name="T24" fmla="*/ 487 w 549"/>
                <a:gd name="T25" fmla="*/ 226 h 238"/>
                <a:gd name="T26" fmla="*/ 513 w 549"/>
                <a:gd name="T27" fmla="*/ 234 h 238"/>
                <a:gd name="T28" fmla="*/ 531 w 549"/>
                <a:gd name="T29" fmla="*/ 231 h 238"/>
                <a:gd name="T30" fmla="*/ 543 w 549"/>
                <a:gd name="T31" fmla="*/ 218 h 238"/>
                <a:gd name="T32" fmla="*/ 535 w 549"/>
                <a:gd name="T33" fmla="*/ 206 h 238"/>
                <a:gd name="T34" fmla="*/ 520 w 549"/>
                <a:gd name="T35" fmla="*/ 206 h 238"/>
                <a:gd name="T36" fmla="*/ 502 w 549"/>
                <a:gd name="T37" fmla="*/ 206 h 238"/>
                <a:gd name="T38" fmla="*/ 478 w 549"/>
                <a:gd name="T39" fmla="*/ 194 h 238"/>
                <a:gd name="T40" fmla="*/ 482 w 549"/>
                <a:gd name="T41" fmla="*/ 182 h 238"/>
                <a:gd name="T42" fmla="*/ 511 w 549"/>
                <a:gd name="T43" fmla="*/ 182 h 238"/>
                <a:gd name="T44" fmla="*/ 537 w 549"/>
                <a:gd name="T45" fmla="*/ 179 h 238"/>
                <a:gd name="T46" fmla="*/ 549 w 549"/>
                <a:gd name="T47" fmla="*/ 167 h 238"/>
                <a:gd name="T48" fmla="*/ 543 w 549"/>
                <a:gd name="T49" fmla="*/ 153 h 238"/>
                <a:gd name="T50" fmla="*/ 526 w 549"/>
                <a:gd name="T51" fmla="*/ 149 h 238"/>
                <a:gd name="T52" fmla="*/ 511 w 549"/>
                <a:gd name="T53" fmla="*/ 155 h 238"/>
                <a:gd name="T54" fmla="*/ 487 w 549"/>
                <a:gd name="T55" fmla="*/ 159 h 238"/>
                <a:gd name="T56" fmla="*/ 472 w 549"/>
                <a:gd name="T57" fmla="*/ 164 h 238"/>
                <a:gd name="T58" fmla="*/ 460 w 549"/>
                <a:gd name="T59" fmla="*/ 159 h 238"/>
                <a:gd name="T60" fmla="*/ 448 w 549"/>
                <a:gd name="T61" fmla="*/ 144 h 238"/>
                <a:gd name="T62" fmla="*/ 440 w 549"/>
                <a:gd name="T63" fmla="*/ 125 h 238"/>
                <a:gd name="T64" fmla="*/ 434 w 549"/>
                <a:gd name="T65" fmla="*/ 120 h 238"/>
                <a:gd name="T66" fmla="*/ 416 w 549"/>
                <a:gd name="T67" fmla="*/ 126 h 238"/>
                <a:gd name="T68" fmla="*/ 416 w 549"/>
                <a:gd name="T69" fmla="*/ 137 h 238"/>
                <a:gd name="T70" fmla="*/ 425 w 549"/>
                <a:gd name="T71" fmla="*/ 149 h 238"/>
                <a:gd name="T72" fmla="*/ 441 w 549"/>
                <a:gd name="T73" fmla="*/ 167 h 238"/>
                <a:gd name="T74" fmla="*/ 437 w 549"/>
                <a:gd name="T75" fmla="*/ 178 h 238"/>
                <a:gd name="T76" fmla="*/ 423 w 549"/>
                <a:gd name="T77" fmla="*/ 185 h 238"/>
                <a:gd name="T78" fmla="*/ 375 w 549"/>
                <a:gd name="T79" fmla="*/ 200 h 238"/>
                <a:gd name="T80" fmla="*/ 310 w 549"/>
                <a:gd name="T81" fmla="*/ 204 h 238"/>
                <a:gd name="T82" fmla="*/ 260 w 549"/>
                <a:gd name="T83" fmla="*/ 196 h 238"/>
                <a:gd name="T84" fmla="*/ 213 w 549"/>
                <a:gd name="T85" fmla="*/ 178 h 238"/>
                <a:gd name="T86" fmla="*/ 165 w 549"/>
                <a:gd name="T87" fmla="*/ 132 h 238"/>
                <a:gd name="T88" fmla="*/ 106 w 549"/>
                <a:gd name="T89" fmla="*/ 73 h 238"/>
                <a:gd name="T90" fmla="*/ 65 w 549"/>
                <a:gd name="T91" fmla="*/ 27 h 23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49"/>
                <a:gd name="T139" fmla="*/ 0 h 238"/>
                <a:gd name="T140" fmla="*/ 549 w 549"/>
                <a:gd name="T141" fmla="*/ 238 h 23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49" h="238">
                  <a:moveTo>
                    <a:pt x="65" y="27"/>
                  </a:moveTo>
                  <a:lnTo>
                    <a:pt x="39" y="0"/>
                  </a:lnTo>
                  <a:lnTo>
                    <a:pt x="3" y="5"/>
                  </a:lnTo>
                  <a:lnTo>
                    <a:pt x="0" y="52"/>
                  </a:lnTo>
                  <a:lnTo>
                    <a:pt x="57" y="120"/>
                  </a:lnTo>
                  <a:lnTo>
                    <a:pt x="130" y="178"/>
                  </a:lnTo>
                  <a:lnTo>
                    <a:pt x="187" y="212"/>
                  </a:lnTo>
                  <a:lnTo>
                    <a:pt x="251" y="237"/>
                  </a:lnTo>
                  <a:lnTo>
                    <a:pt x="322" y="238"/>
                  </a:lnTo>
                  <a:lnTo>
                    <a:pt x="390" y="224"/>
                  </a:lnTo>
                  <a:lnTo>
                    <a:pt x="440" y="206"/>
                  </a:lnTo>
                  <a:lnTo>
                    <a:pt x="460" y="206"/>
                  </a:lnTo>
                  <a:lnTo>
                    <a:pt x="487" y="226"/>
                  </a:lnTo>
                  <a:lnTo>
                    <a:pt x="513" y="234"/>
                  </a:lnTo>
                  <a:lnTo>
                    <a:pt x="531" y="231"/>
                  </a:lnTo>
                  <a:lnTo>
                    <a:pt x="543" y="218"/>
                  </a:lnTo>
                  <a:lnTo>
                    <a:pt x="535" y="206"/>
                  </a:lnTo>
                  <a:lnTo>
                    <a:pt x="520" y="206"/>
                  </a:lnTo>
                  <a:lnTo>
                    <a:pt x="502" y="206"/>
                  </a:lnTo>
                  <a:lnTo>
                    <a:pt x="478" y="194"/>
                  </a:lnTo>
                  <a:lnTo>
                    <a:pt x="482" y="182"/>
                  </a:lnTo>
                  <a:lnTo>
                    <a:pt x="511" y="182"/>
                  </a:lnTo>
                  <a:lnTo>
                    <a:pt x="537" y="179"/>
                  </a:lnTo>
                  <a:lnTo>
                    <a:pt x="549" y="167"/>
                  </a:lnTo>
                  <a:lnTo>
                    <a:pt x="543" y="153"/>
                  </a:lnTo>
                  <a:lnTo>
                    <a:pt x="526" y="149"/>
                  </a:lnTo>
                  <a:lnTo>
                    <a:pt x="511" y="155"/>
                  </a:lnTo>
                  <a:lnTo>
                    <a:pt x="487" y="159"/>
                  </a:lnTo>
                  <a:lnTo>
                    <a:pt x="472" y="164"/>
                  </a:lnTo>
                  <a:lnTo>
                    <a:pt x="460" y="159"/>
                  </a:lnTo>
                  <a:lnTo>
                    <a:pt x="448" y="144"/>
                  </a:lnTo>
                  <a:lnTo>
                    <a:pt x="440" y="125"/>
                  </a:lnTo>
                  <a:lnTo>
                    <a:pt x="434" y="120"/>
                  </a:lnTo>
                  <a:lnTo>
                    <a:pt x="416" y="126"/>
                  </a:lnTo>
                  <a:lnTo>
                    <a:pt x="416" y="137"/>
                  </a:lnTo>
                  <a:lnTo>
                    <a:pt x="425" y="149"/>
                  </a:lnTo>
                  <a:lnTo>
                    <a:pt x="441" y="167"/>
                  </a:lnTo>
                  <a:lnTo>
                    <a:pt x="437" y="178"/>
                  </a:lnTo>
                  <a:lnTo>
                    <a:pt x="423" y="185"/>
                  </a:lnTo>
                  <a:lnTo>
                    <a:pt x="375" y="200"/>
                  </a:lnTo>
                  <a:lnTo>
                    <a:pt x="310" y="204"/>
                  </a:lnTo>
                  <a:lnTo>
                    <a:pt x="260" y="196"/>
                  </a:lnTo>
                  <a:lnTo>
                    <a:pt x="213" y="178"/>
                  </a:lnTo>
                  <a:lnTo>
                    <a:pt x="165" y="132"/>
                  </a:lnTo>
                  <a:lnTo>
                    <a:pt x="106" y="73"/>
                  </a:lnTo>
                  <a:lnTo>
                    <a:pt x="65" y="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29" name="Group 75"/>
          <p:cNvGrpSpPr>
            <a:grpSpLocks/>
          </p:cNvGrpSpPr>
          <p:nvPr/>
        </p:nvGrpSpPr>
        <p:grpSpPr bwMode="auto">
          <a:xfrm>
            <a:off x="5257800" y="3390900"/>
            <a:ext cx="609600" cy="838200"/>
            <a:chOff x="3090" y="2945"/>
            <a:chExt cx="827" cy="1006"/>
          </a:xfrm>
        </p:grpSpPr>
        <p:sp>
          <p:nvSpPr>
            <p:cNvPr id="26653" name="Freeform 76"/>
            <p:cNvSpPr>
              <a:spLocks/>
            </p:cNvSpPr>
            <p:nvPr/>
          </p:nvSpPr>
          <p:spPr bwMode="invGray">
            <a:xfrm>
              <a:off x="3386" y="2945"/>
              <a:ext cx="330" cy="231"/>
            </a:xfrm>
            <a:custGeom>
              <a:avLst/>
              <a:gdLst>
                <a:gd name="T0" fmla="*/ 118 w 330"/>
                <a:gd name="T1" fmla="*/ 112 h 231"/>
                <a:gd name="T2" fmla="*/ 136 w 330"/>
                <a:gd name="T3" fmla="*/ 71 h 231"/>
                <a:gd name="T4" fmla="*/ 161 w 330"/>
                <a:gd name="T5" fmla="*/ 42 h 231"/>
                <a:gd name="T6" fmla="*/ 194 w 330"/>
                <a:gd name="T7" fmla="*/ 18 h 231"/>
                <a:gd name="T8" fmla="*/ 224 w 330"/>
                <a:gd name="T9" fmla="*/ 4 h 231"/>
                <a:gd name="T10" fmla="*/ 254 w 330"/>
                <a:gd name="T11" fmla="*/ 0 h 231"/>
                <a:gd name="T12" fmla="*/ 285 w 330"/>
                <a:gd name="T13" fmla="*/ 3 h 231"/>
                <a:gd name="T14" fmla="*/ 306 w 330"/>
                <a:gd name="T15" fmla="*/ 12 h 231"/>
                <a:gd name="T16" fmla="*/ 320 w 330"/>
                <a:gd name="T17" fmla="*/ 29 h 231"/>
                <a:gd name="T18" fmla="*/ 327 w 330"/>
                <a:gd name="T19" fmla="*/ 47 h 231"/>
                <a:gd name="T20" fmla="*/ 330 w 330"/>
                <a:gd name="T21" fmla="*/ 73 h 231"/>
                <a:gd name="T22" fmla="*/ 327 w 330"/>
                <a:gd name="T23" fmla="*/ 104 h 231"/>
                <a:gd name="T24" fmla="*/ 318 w 330"/>
                <a:gd name="T25" fmla="*/ 136 h 231"/>
                <a:gd name="T26" fmla="*/ 303 w 330"/>
                <a:gd name="T27" fmla="*/ 162 h 231"/>
                <a:gd name="T28" fmla="*/ 279 w 330"/>
                <a:gd name="T29" fmla="*/ 189 h 231"/>
                <a:gd name="T30" fmla="*/ 254 w 330"/>
                <a:gd name="T31" fmla="*/ 208 h 231"/>
                <a:gd name="T32" fmla="*/ 224 w 330"/>
                <a:gd name="T33" fmla="*/ 221 h 231"/>
                <a:gd name="T34" fmla="*/ 197 w 330"/>
                <a:gd name="T35" fmla="*/ 231 h 231"/>
                <a:gd name="T36" fmla="*/ 162 w 330"/>
                <a:gd name="T37" fmla="*/ 231 h 231"/>
                <a:gd name="T38" fmla="*/ 142 w 330"/>
                <a:gd name="T39" fmla="*/ 228 h 231"/>
                <a:gd name="T40" fmla="*/ 124 w 330"/>
                <a:gd name="T41" fmla="*/ 219 h 231"/>
                <a:gd name="T42" fmla="*/ 112 w 330"/>
                <a:gd name="T43" fmla="*/ 202 h 231"/>
                <a:gd name="T44" fmla="*/ 106 w 330"/>
                <a:gd name="T45" fmla="*/ 184 h 231"/>
                <a:gd name="T46" fmla="*/ 103 w 330"/>
                <a:gd name="T47" fmla="*/ 162 h 231"/>
                <a:gd name="T48" fmla="*/ 108 w 330"/>
                <a:gd name="T49" fmla="*/ 144 h 231"/>
                <a:gd name="T50" fmla="*/ 65 w 330"/>
                <a:gd name="T51" fmla="*/ 156 h 231"/>
                <a:gd name="T52" fmla="*/ 29 w 330"/>
                <a:gd name="T53" fmla="*/ 166 h 231"/>
                <a:gd name="T54" fmla="*/ 10 w 330"/>
                <a:gd name="T55" fmla="*/ 166 h 231"/>
                <a:gd name="T56" fmla="*/ 0 w 330"/>
                <a:gd name="T57" fmla="*/ 156 h 231"/>
                <a:gd name="T58" fmla="*/ 0 w 330"/>
                <a:gd name="T59" fmla="*/ 144 h 231"/>
                <a:gd name="T60" fmla="*/ 6 w 330"/>
                <a:gd name="T61" fmla="*/ 130 h 231"/>
                <a:gd name="T62" fmla="*/ 20 w 330"/>
                <a:gd name="T63" fmla="*/ 124 h 231"/>
                <a:gd name="T64" fmla="*/ 51 w 330"/>
                <a:gd name="T65" fmla="*/ 122 h 231"/>
                <a:gd name="T66" fmla="*/ 88 w 330"/>
                <a:gd name="T67" fmla="*/ 119 h 231"/>
                <a:gd name="T68" fmla="*/ 118 w 330"/>
                <a:gd name="T69" fmla="*/ 112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"/>
                <a:gd name="T106" fmla="*/ 0 h 231"/>
                <a:gd name="T107" fmla="*/ 330 w 330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" h="231">
                  <a:moveTo>
                    <a:pt x="118" y="112"/>
                  </a:moveTo>
                  <a:lnTo>
                    <a:pt x="136" y="71"/>
                  </a:lnTo>
                  <a:lnTo>
                    <a:pt x="161" y="42"/>
                  </a:lnTo>
                  <a:lnTo>
                    <a:pt x="194" y="18"/>
                  </a:lnTo>
                  <a:lnTo>
                    <a:pt x="224" y="4"/>
                  </a:lnTo>
                  <a:lnTo>
                    <a:pt x="254" y="0"/>
                  </a:lnTo>
                  <a:lnTo>
                    <a:pt x="285" y="3"/>
                  </a:lnTo>
                  <a:lnTo>
                    <a:pt x="306" y="12"/>
                  </a:lnTo>
                  <a:lnTo>
                    <a:pt x="320" y="29"/>
                  </a:lnTo>
                  <a:lnTo>
                    <a:pt x="327" y="47"/>
                  </a:lnTo>
                  <a:lnTo>
                    <a:pt x="330" y="73"/>
                  </a:lnTo>
                  <a:lnTo>
                    <a:pt x="327" y="104"/>
                  </a:lnTo>
                  <a:lnTo>
                    <a:pt x="318" y="136"/>
                  </a:lnTo>
                  <a:lnTo>
                    <a:pt x="303" y="162"/>
                  </a:lnTo>
                  <a:lnTo>
                    <a:pt x="279" y="189"/>
                  </a:lnTo>
                  <a:lnTo>
                    <a:pt x="254" y="208"/>
                  </a:lnTo>
                  <a:lnTo>
                    <a:pt x="224" y="221"/>
                  </a:lnTo>
                  <a:lnTo>
                    <a:pt x="197" y="231"/>
                  </a:lnTo>
                  <a:lnTo>
                    <a:pt x="162" y="231"/>
                  </a:lnTo>
                  <a:lnTo>
                    <a:pt x="142" y="228"/>
                  </a:lnTo>
                  <a:lnTo>
                    <a:pt x="124" y="219"/>
                  </a:lnTo>
                  <a:lnTo>
                    <a:pt x="112" y="202"/>
                  </a:lnTo>
                  <a:lnTo>
                    <a:pt x="106" y="184"/>
                  </a:lnTo>
                  <a:lnTo>
                    <a:pt x="103" y="162"/>
                  </a:lnTo>
                  <a:lnTo>
                    <a:pt x="108" y="144"/>
                  </a:lnTo>
                  <a:lnTo>
                    <a:pt x="65" y="156"/>
                  </a:lnTo>
                  <a:lnTo>
                    <a:pt x="29" y="166"/>
                  </a:lnTo>
                  <a:lnTo>
                    <a:pt x="10" y="166"/>
                  </a:lnTo>
                  <a:lnTo>
                    <a:pt x="0" y="156"/>
                  </a:lnTo>
                  <a:lnTo>
                    <a:pt x="0" y="144"/>
                  </a:lnTo>
                  <a:lnTo>
                    <a:pt x="6" y="130"/>
                  </a:lnTo>
                  <a:lnTo>
                    <a:pt x="20" y="124"/>
                  </a:lnTo>
                  <a:lnTo>
                    <a:pt x="51" y="122"/>
                  </a:lnTo>
                  <a:lnTo>
                    <a:pt x="88" y="119"/>
                  </a:lnTo>
                  <a:lnTo>
                    <a:pt x="118" y="1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Freeform 77"/>
            <p:cNvSpPr>
              <a:spLocks/>
            </p:cNvSpPr>
            <p:nvPr/>
          </p:nvSpPr>
          <p:spPr bwMode="invGray">
            <a:xfrm>
              <a:off x="3329" y="3204"/>
              <a:ext cx="254" cy="366"/>
            </a:xfrm>
            <a:custGeom>
              <a:avLst/>
              <a:gdLst>
                <a:gd name="T0" fmla="*/ 69 w 254"/>
                <a:gd name="T1" fmla="*/ 62 h 366"/>
                <a:gd name="T2" fmla="*/ 93 w 254"/>
                <a:gd name="T3" fmla="*/ 24 h 366"/>
                <a:gd name="T4" fmla="*/ 120 w 254"/>
                <a:gd name="T5" fmla="*/ 3 h 366"/>
                <a:gd name="T6" fmla="*/ 152 w 254"/>
                <a:gd name="T7" fmla="*/ 0 h 366"/>
                <a:gd name="T8" fmla="*/ 187 w 254"/>
                <a:gd name="T9" fmla="*/ 1 h 366"/>
                <a:gd name="T10" fmla="*/ 216 w 254"/>
                <a:gd name="T11" fmla="*/ 9 h 366"/>
                <a:gd name="T12" fmla="*/ 236 w 254"/>
                <a:gd name="T13" fmla="*/ 26 h 366"/>
                <a:gd name="T14" fmla="*/ 248 w 254"/>
                <a:gd name="T15" fmla="*/ 46 h 366"/>
                <a:gd name="T16" fmla="*/ 254 w 254"/>
                <a:gd name="T17" fmla="*/ 70 h 366"/>
                <a:gd name="T18" fmla="*/ 249 w 254"/>
                <a:gd name="T19" fmla="*/ 94 h 366"/>
                <a:gd name="T20" fmla="*/ 242 w 254"/>
                <a:gd name="T21" fmla="*/ 121 h 366"/>
                <a:gd name="T22" fmla="*/ 225 w 254"/>
                <a:gd name="T23" fmla="*/ 151 h 366"/>
                <a:gd name="T24" fmla="*/ 204 w 254"/>
                <a:gd name="T25" fmla="*/ 177 h 366"/>
                <a:gd name="T26" fmla="*/ 181 w 254"/>
                <a:gd name="T27" fmla="*/ 198 h 366"/>
                <a:gd name="T28" fmla="*/ 166 w 254"/>
                <a:gd name="T29" fmla="*/ 222 h 366"/>
                <a:gd name="T30" fmla="*/ 163 w 254"/>
                <a:gd name="T31" fmla="*/ 245 h 366"/>
                <a:gd name="T32" fmla="*/ 169 w 254"/>
                <a:gd name="T33" fmla="*/ 271 h 366"/>
                <a:gd name="T34" fmla="*/ 175 w 254"/>
                <a:gd name="T35" fmla="*/ 296 h 366"/>
                <a:gd name="T36" fmla="*/ 172 w 254"/>
                <a:gd name="T37" fmla="*/ 304 h 366"/>
                <a:gd name="T38" fmla="*/ 177 w 254"/>
                <a:gd name="T39" fmla="*/ 319 h 366"/>
                <a:gd name="T40" fmla="*/ 169 w 254"/>
                <a:gd name="T41" fmla="*/ 337 h 366"/>
                <a:gd name="T42" fmla="*/ 152 w 254"/>
                <a:gd name="T43" fmla="*/ 354 h 366"/>
                <a:gd name="T44" fmla="*/ 128 w 254"/>
                <a:gd name="T45" fmla="*/ 364 h 366"/>
                <a:gd name="T46" fmla="*/ 98 w 254"/>
                <a:gd name="T47" fmla="*/ 366 h 366"/>
                <a:gd name="T48" fmla="*/ 67 w 254"/>
                <a:gd name="T49" fmla="*/ 360 h 366"/>
                <a:gd name="T50" fmla="*/ 43 w 254"/>
                <a:gd name="T51" fmla="*/ 343 h 366"/>
                <a:gd name="T52" fmla="*/ 24 w 254"/>
                <a:gd name="T53" fmla="*/ 325 h 366"/>
                <a:gd name="T54" fmla="*/ 12 w 254"/>
                <a:gd name="T55" fmla="*/ 299 h 366"/>
                <a:gd name="T56" fmla="*/ 4 w 254"/>
                <a:gd name="T57" fmla="*/ 272 h 366"/>
                <a:gd name="T58" fmla="*/ 0 w 254"/>
                <a:gd name="T59" fmla="*/ 240 h 366"/>
                <a:gd name="T60" fmla="*/ 4 w 254"/>
                <a:gd name="T61" fmla="*/ 207 h 366"/>
                <a:gd name="T62" fmla="*/ 9 w 254"/>
                <a:gd name="T63" fmla="*/ 169 h 366"/>
                <a:gd name="T64" fmla="*/ 22 w 254"/>
                <a:gd name="T65" fmla="*/ 135 h 366"/>
                <a:gd name="T66" fmla="*/ 39 w 254"/>
                <a:gd name="T67" fmla="*/ 109 h 366"/>
                <a:gd name="T68" fmla="*/ 57 w 254"/>
                <a:gd name="T69" fmla="*/ 78 h 366"/>
                <a:gd name="T70" fmla="*/ 69 w 254"/>
                <a:gd name="T71" fmla="*/ 62 h 3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66"/>
                <a:gd name="T110" fmla="*/ 254 w 254"/>
                <a:gd name="T111" fmla="*/ 366 h 3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66">
                  <a:moveTo>
                    <a:pt x="69" y="62"/>
                  </a:moveTo>
                  <a:lnTo>
                    <a:pt x="93" y="24"/>
                  </a:lnTo>
                  <a:lnTo>
                    <a:pt x="120" y="3"/>
                  </a:lnTo>
                  <a:lnTo>
                    <a:pt x="152" y="0"/>
                  </a:lnTo>
                  <a:lnTo>
                    <a:pt x="187" y="1"/>
                  </a:lnTo>
                  <a:lnTo>
                    <a:pt x="216" y="9"/>
                  </a:lnTo>
                  <a:lnTo>
                    <a:pt x="236" y="26"/>
                  </a:lnTo>
                  <a:lnTo>
                    <a:pt x="248" y="46"/>
                  </a:lnTo>
                  <a:lnTo>
                    <a:pt x="254" y="70"/>
                  </a:lnTo>
                  <a:lnTo>
                    <a:pt x="249" y="94"/>
                  </a:lnTo>
                  <a:lnTo>
                    <a:pt x="242" y="121"/>
                  </a:lnTo>
                  <a:lnTo>
                    <a:pt x="225" y="151"/>
                  </a:lnTo>
                  <a:lnTo>
                    <a:pt x="204" y="177"/>
                  </a:lnTo>
                  <a:lnTo>
                    <a:pt x="181" y="198"/>
                  </a:lnTo>
                  <a:lnTo>
                    <a:pt x="166" y="222"/>
                  </a:lnTo>
                  <a:lnTo>
                    <a:pt x="163" y="245"/>
                  </a:lnTo>
                  <a:lnTo>
                    <a:pt x="169" y="271"/>
                  </a:lnTo>
                  <a:lnTo>
                    <a:pt x="175" y="296"/>
                  </a:lnTo>
                  <a:lnTo>
                    <a:pt x="172" y="304"/>
                  </a:lnTo>
                  <a:lnTo>
                    <a:pt x="177" y="319"/>
                  </a:lnTo>
                  <a:lnTo>
                    <a:pt x="169" y="337"/>
                  </a:lnTo>
                  <a:lnTo>
                    <a:pt x="152" y="354"/>
                  </a:lnTo>
                  <a:lnTo>
                    <a:pt x="128" y="364"/>
                  </a:lnTo>
                  <a:lnTo>
                    <a:pt x="98" y="366"/>
                  </a:lnTo>
                  <a:lnTo>
                    <a:pt x="67" y="360"/>
                  </a:lnTo>
                  <a:lnTo>
                    <a:pt x="43" y="343"/>
                  </a:lnTo>
                  <a:lnTo>
                    <a:pt x="24" y="325"/>
                  </a:lnTo>
                  <a:lnTo>
                    <a:pt x="12" y="299"/>
                  </a:lnTo>
                  <a:lnTo>
                    <a:pt x="4" y="272"/>
                  </a:lnTo>
                  <a:lnTo>
                    <a:pt x="0" y="240"/>
                  </a:lnTo>
                  <a:lnTo>
                    <a:pt x="4" y="207"/>
                  </a:lnTo>
                  <a:lnTo>
                    <a:pt x="9" y="169"/>
                  </a:lnTo>
                  <a:lnTo>
                    <a:pt x="22" y="135"/>
                  </a:lnTo>
                  <a:lnTo>
                    <a:pt x="39" y="109"/>
                  </a:lnTo>
                  <a:lnTo>
                    <a:pt x="57" y="78"/>
                  </a:lnTo>
                  <a:lnTo>
                    <a:pt x="69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Freeform 78"/>
            <p:cNvSpPr>
              <a:spLocks/>
            </p:cNvSpPr>
            <p:nvPr/>
          </p:nvSpPr>
          <p:spPr bwMode="invGray">
            <a:xfrm>
              <a:off x="3090" y="3037"/>
              <a:ext cx="390" cy="235"/>
            </a:xfrm>
            <a:custGeom>
              <a:avLst/>
              <a:gdLst>
                <a:gd name="T0" fmla="*/ 295 w 390"/>
                <a:gd name="T1" fmla="*/ 186 h 235"/>
                <a:gd name="T2" fmla="*/ 354 w 390"/>
                <a:gd name="T3" fmla="*/ 174 h 235"/>
                <a:gd name="T4" fmla="*/ 390 w 390"/>
                <a:gd name="T5" fmla="*/ 174 h 235"/>
                <a:gd name="T6" fmla="*/ 390 w 390"/>
                <a:gd name="T7" fmla="*/ 199 h 235"/>
                <a:gd name="T8" fmla="*/ 378 w 390"/>
                <a:gd name="T9" fmla="*/ 225 h 235"/>
                <a:gd name="T10" fmla="*/ 349 w 390"/>
                <a:gd name="T11" fmla="*/ 231 h 235"/>
                <a:gd name="T12" fmla="*/ 327 w 390"/>
                <a:gd name="T13" fmla="*/ 235 h 235"/>
                <a:gd name="T14" fmla="*/ 254 w 390"/>
                <a:gd name="T15" fmla="*/ 235 h 235"/>
                <a:gd name="T16" fmla="*/ 192 w 390"/>
                <a:gd name="T17" fmla="*/ 231 h 235"/>
                <a:gd name="T18" fmla="*/ 156 w 390"/>
                <a:gd name="T19" fmla="*/ 218 h 235"/>
                <a:gd name="T20" fmla="*/ 147 w 390"/>
                <a:gd name="T21" fmla="*/ 209 h 235"/>
                <a:gd name="T22" fmla="*/ 136 w 390"/>
                <a:gd name="T23" fmla="*/ 173 h 235"/>
                <a:gd name="T24" fmla="*/ 120 w 390"/>
                <a:gd name="T25" fmla="*/ 127 h 235"/>
                <a:gd name="T26" fmla="*/ 95 w 390"/>
                <a:gd name="T27" fmla="*/ 93 h 235"/>
                <a:gd name="T28" fmla="*/ 73 w 390"/>
                <a:gd name="T29" fmla="*/ 81 h 235"/>
                <a:gd name="T30" fmla="*/ 51 w 390"/>
                <a:gd name="T31" fmla="*/ 82 h 235"/>
                <a:gd name="T32" fmla="*/ 44 w 390"/>
                <a:gd name="T33" fmla="*/ 85 h 235"/>
                <a:gd name="T34" fmla="*/ 26 w 390"/>
                <a:gd name="T35" fmla="*/ 97 h 235"/>
                <a:gd name="T36" fmla="*/ 10 w 390"/>
                <a:gd name="T37" fmla="*/ 100 h 235"/>
                <a:gd name="T38" fmla="*/ 0 w 390"/>
                <a:gd name="T39" fmla="*/ 91 h 235"/>
                <a:gd name="T40" fmla="*/ 6 w 390"/>
                <a:gd name="T41" fmla="*/ 81 h 235"/>
                <a:gd name="T42" fmla="*/ 20 w 390"/>
                <a:gd name="T43" fmla="*/ 70 h 235"/>
                <a:gd name="T44" fmla="*/ 47 w 390"/>
                <a:gd name="T45" fmla="*/ 64 h 235"/>
                <a:gd name="T46" fmla="*/ 55 w 390"/>
                <a:gd name="T47" fmla="*/ 61 h 235"/>
                <a:gd name="T48" fmla="*/ 53 w 390"/>
                <a:gd name="T49" fmla="*/ 49 h 235"/>
                <a:gd name="T50" fmla="*/ 18 w 390"/>
                <a:gd name="T51" fmla="*/ 42 h 235"/>
                <a:gd name="T52" fmla="*/ 8 w 390"/>
                <a:gd name="T53" fmla="*/ 32 h 235"/>
                <a:gd name="T54" fmla="*/ 6 w 390"/>
                <a:gd name="T55" fmla="*/ 18 h 235"/>
                <a:gd name="T56" fmla="*/ 23 w 390"/>
                <a:gd name="T57" fmla="*/ 8 h 235"/>
                <a:gd name="T58" fmla="*/ 38 w 390"/>
                <a:gd name="T59" fmla="*/ 16 h 235"/>
                <a:gd name="T60" fmla="*/ 71 w 390"/>
                <a:gd name="T61" fmla="*/ 38 h 235"/>
                <a:gd name="T62" fmla="*/ 83 w 390"/>
                <a:gd name="T63" fmla="*/ 40 h 235"/>
                <a:gd name="T64" fmla="*/ 101 w 390"/>
                <a:gd name="T65" fmla="*/ 36 h 235"/>
                <a:gd name="T66" fmla="*/ 115 w 390"/>
                <a:gd name="T67" fmla="*/ 12 h 235"/>
                <a:gd name="T68" fmla="*/ 134 w 390"/>
                <a:gd name="T69" fmla="*/ 0 h 235"/>
                <a:gd name="T70" fmla="*/ 147 w 390"/>
                <a:gd name="T71" fmla="*/ 3 h 235"/>
                <a:gd name="T72" fmla="*/ 148 w 390"/>
                <a:gd name="T73" fmla="*/ 14 h 235"/>
                <a:gd name="T74" fmla="*/ 140 w 390"/>
                <a:gd name="T75" fmla="*/ 26 h 235"/>
                <a:gd name="T76" fmla="*/ 118 w 390"/>
                <a:gd name="T77" fmla="*/ 42 h 235"/>
                <a:gd name="T78" fmla="*/ 106 w 390"/>
                <a:gd name="T79" fmla="*/ 62 h 235"/>
                <a:gd name="T80" fmla="*/ 114 w 390"/>
                <a:gd name="T81" fmla="*/ 76 h 235"/>
                <a:gd name="T82" fmla="*/ 138 w 390"/>
                <a:gd name="T83" fmla="*/ 100 h 235"/>
                <a:gd name="T84" fmla="*/ 150 w 390"/>
                <a:gd name="T85" fmla="*/ 120 h 235"/>
                <a:gd name="T86" fmla="*/ 162 w 390"/>
                <a:gd name="T87" fmla="*/ 141 h 235"/>
                <a:gd name="T88" fmla="*/ 174 w 390"/>
                <a:gd name="T89" fmla="*/ 167 h 235"/>
                <a:gd name="T90" fmla="*/ 183 w 390"/>
                <a:gd name="T91" fmla="*/ 179 h 235"/>
                <a:gd name="T92" fmla="*/ 205 w 390"/>
                <a:gd name="T93" fmla="*/ 186 h 235"/>
                <a:gd name="T94" fmla="*/ 237 w 390"/>
                <a:gd name="T95" fmla="*/ 191 h 235"/>
                <a:gd name="T96" fmla="*/ 274 w 390"/>
                <a:gd name="T97" fmla="*/ 188 h 235"/>
                <a:gd name="T98" fmla="*/ 295 w 390"/>
                <a:gd name="T99" fmla="*/ 186 h 2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0"/>
                <a:gd name="T151" fmla="*/ 0 h 235"/>
                <a:gd name="T152" fmla="*/ 390 w 390"/>
                <a:gd name="T153" fmla="*/ 235 h 23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0" h="235">
                  <a:moveTo>
                    <a:pt x="295" y="186"/>
                  </a:moveTo>
                  <a:lnTo>
                    <a:pt x="354" y="174"/>
                  </a:lnTo>
                  <a:lnTo>
                    <a:pt x="390" y="174"/>
                  </a:lnTo>
                  <a:lnTo>
                    <a:pt x="390" y="199"/>
                  </a:lnTo>
                  <a:lnTo>
                    <a:pt x="378" y="225"/>
                  </a:lnTo>
                  <a:lnTo>
                    <a:pt x="349" y="231"/>
                  </a:lnTo>
                  <a:lnTo>
                    <a:pt x="327" y="235"/>
                  </a:lnTo>
                  <a:lnTo>
                    <a:pt x="254" y="235"/>
                  </a:lnTo>
                  <a:lnTo>
                    <a:pt x="192" y="231"/>
                  </a:lnTo>
                  <a:lnTo>
                    <a:pt x="156" y="218"/>
                  </a:lnTo>
                  <a:lnTo>
                    <a:pt x="147" y="209"/>
                  </a:lnTo>
                  <a:lnTo>
                    <a:pt x="136" y="173"/>
                  </a:lnTo>
                  <a:lnTo>
                    <a:pt x="120" y="127"/>
                  </a:lnTo>
                  <a:lnTo>
                    <a:pt x="95" y="93"/>
                  </a:lnTo>
                  <a:lnTo>
                    <a:pt x="73" y="81"/>
                  </a:lnTo>
                  <a:lnTo>
                    <a:pt x="51" y="82"/>
                  </a:lnTo>
                  <a:lnTo>
                    <a:pt x="44" y="85"/>
                  </a:lnTo>
                  <a:lnTo>
                    <a:pt x="26" y="97"/>
                  </a:lnTo>
                  <a:lnTo>
                    <a:pt x="10" y="100"/>
                  </a:lnTo>
                  <a:lnTo>
                    <a:pt x="0" y="91"/>
                  </a:lnTo>
                  <a:lnTo>
                    <a:pt x="6" y="81"/>
                  </a:lnTo>
                  <a:lnTo>
                    <a:pt x="20" y="70"/>
                  </a:lnTo>
                  <a:lnTo>
                    <a:pt x="47" y="64"/>
                  </a:lnTo>
                  <a:lnTo>
                    <a:pt x="55" y="61"/>
                  </a:lnTo>
                  <a:lnTo>
                    <a:pt x="53" y="49"/>
                  </a:lnTo>
                  <a:lnTo>
                    <a:pt x="18" y="42"/>
                  </a:lnTo>
                  <a:lnTo>
                    <a:pt x="8" y="32"/>
                  </a:lnTo>
                  <a:lnTo>
                    <a:pt x="6" y="18"/>
                  </a:lnTo>
                  <a:lnTo>
                    <a:pt x="23" y="8"/>
                  </a:lnTo>
                  <a:lnTo>
                    <a:pt x="38" y="16"/>
                  </a:lnTo>
                  <a:lnTo>
                    <a:pt x="71" y="38"/>
                  </a:lnTo>
                  <a:lnTo>
                    <a:pt x="83" y="40"/>
                  </a:lnTo>
                  <a:lnTo>
                    <a:pt x="101" y="36"/>
                  </a:lnTo>
                  <a:lnTo>
                    <a:pt x="115" y="12"/>
                  </a:lnTo>
                  <a:lnTo>
                    <a:pt x="134" y="0"/>
                  </a:lnTo>
                  <a:lnTo>
                    <a:pt x="147" y="3"/>
                  </a:lnTo>
                  <a:lnTo>
                    <a:pt x="148" y="14"/>
                  </a:lnTo>
                  <a:lnTo>
                    <a:pt x="140" y="26"/>
                  </a:lnTo>
                  <a:lnTo>
                    <a:pt x="118" y="42"/>
                  </a:lnTo>
                  <a:lnTo>
                    <a:pt x="106" y="62"/>
                  </a:lnTo>
                  <a:lnTo>
                    <a:pt x="114" y="76"/>
                  </a:lnTo>
                  <a:lnTo>
                    <a:pt x="138" y="100"/>
                  </a:lnTo>
                  <a:lnTo>
                    <a:pt x="150" y="120"/>
                  </a:lnTo>
                  <a:lnTo>
                    <a:pt x="162" y="141"/>
                  </a:lnTo>
                  <a:lnTo>
                    <a:pt x="174" y="167"/>
                  </a:lnTo>
                  <a:lnTo>
                    <a:pt x="183" y="179"/>
                  </a:lnTo>
                  <a:lnTo>
                    <a:pt x="205" y="186"/>
                  </a:lnTo>
                  <a:lnTo>
                    <a:pt x="237" y="191"/>
                  </a:lnTo>
                  <a:lnTo>
                    <a:pt x="274" y="188"/>
                  </a:lnTo>
                  <a:lnTo>
                    <a:pt x="295" y="18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Freeform 79"/>
            <p:cNvSpPr>
              <a:spLocks/>
            </p:cNvSpPr>
            <p:nvPr/>
          </p:nvSpPr>
          <p:spPr bwMode="invGray">
            <a:xfrm>
              <a:off x="3524" y="3238"/>
              <a:ext cx="393" cy="327"/>
            </a:xfrm>
            <a:custGeom>
              <a:avLst/>
              <a:gdLst>
                <a:gd name="T0" fmla="*/ 17 w 393"/>
                <a:gd name="T1" fmla="*/ 0 h 327"/>
                <a:gd name="T2" fmla="*/ 45 w 393"/>
                <a:gd name="T3" fmla="*/ 14 h 327"/>
                <a:gd name="T4" fmla="*/ 64 w 393"/>
                <a:gd name="T5" fmla="*/ 38 h 327"/>
                <a:gd name="T6" fmla="*/ 88 w 393"/>
                <a:gd name="T7" fmla="*/ 82 h 327"/>
                <a:gd name="T8" fmla="*/ 112 w 393"/>
                <a:gd name="T9" fmla="*/ 129 h 327"/>
                <a:gd name="T10" fmla="*/ 136 w 393"/>
                <a:gd name="T11" fmla="*/ 161 h 327"/>
                <a:gd name="T12" fmla="*/ 157 w 393"/>
                <a:gd name="T13" fmla="*/ 176 h 327"/>
                <a:gd name="T14" fmla="*/ 176 w 393"/>
                <a:gd name="T15" fmla="*/ 187 h 327"/>
                <a:gd name="T16" fmla="*/ 233 w 393"/>
                <a:gd name="T17" fmla="*/ 196 h 327"/>
                <a:gd name="T18" fmla="*/ 289 w 393"/>
                <a:gd name="T19" fmla="*/ 196 h 327"/>
                <a:gd name="T20" fmla="*/ 322 w 393"/>
                <a:gd name="T21" fmla="*/ 193 h 327"/>
                <a:gd name="T22" fmla="*/ 344 w 393"/>
                <a:gd name="T23" fmla="*/ 182 h 327"/>
                <a:gd name="T24" fmla="*/ 360 w 393"/>
                <a:gd name="T25" fmla="*/ 166 h 327"/>
                <a:gd name="T26" fmla="*/ 378 w 393"/>
                <a:gd name="T27" fmla="*/ 164 h 327"/>
                <a:gd name="T28" fmla="*/ 393 w 393"/>
                <a:gd name="T29" fmla="*/ 172 h 327"/>
                <a:gd name="T30" fmla="*/ 391 w 393"/>
                <a:gd name="T31" fmla="*/ 190 h 327"/>
                <a:gd name="T32" fmla="*/ 372 w 393"/>
                <a:gd name="T33" fmla="*/ 202 h 327"/>
                <a:gd name="T34" fmla="*/ 336 w 393"/>
                <a:gd name="T35" fmla="*/ 211 h 327"/>
                <a:gd name="T36" fmla="*/ 324 w 393"/>
                <a:gd name="T37" fmla="*/ 220 h 327"/>
                <a:gd name="T38" fmla="*/ 324 w 393"/>
                <a:gd name="T39" fmla="*/ 233 h 327"/>
                <a:gd name="T40" fmla="*/ 336 w 393"/>
                <a:gd name="T41" fmla="*/ 245 h 327"/>
                <a:gd name="T42" fmla="*/ 372 w 393"/>
                <a:gd name="T43" fmla="*/ 261 h 327"/>
                <a:gd name="T44" fmla="*/ 378 w 393"/>
                <a:gd name="T45" fmla="*/ 272 h 327"/>
                <a:gd name="T46" fmla="*/ 381 w 393"/>
                <a:gd name="T47" fmla="*/ 286 h 327"/>
                <a:gd name="T48" fmla="*/ 365 w 393"/>
                <a:gd name="T49" fmla="*/ 294 h 327"/>
                <a:gd name="T50" fmla="*/ 352 w 393"/>
                <a:gd name="T51" fmla="*/ 288 h 327"/>
                <a:gd name="T52" fmla="*/ 332 w 393"/>
                <a:gd name="T53" fmla="*/ 273 h 327"/>
                <a:gd name="T54" fmla="*/ 313 w 393"/>
                <a:gd name="T55" fmla="*/ 254 h 327"/>
                <a:gd name="T56" fmla="*/ 300 w 393"/>
                <a:gd name="T57" fmla="*/ 243 h 327"/>
                <a:gd name="T58" fmla="*/ 294 w 393"/>
                <a:gd name="T59" fmla="*/ 249 h 327"/>
                <a:gd name="T60" fmla="*/ 294 w 393"/>
                <a:gd name="T61" fmla="*/ 255 h 327"/>
                <a:gd name="T62" fmla="*/ 312 w 393"/>
                <a:gd name="T63" fmla="*/ 286 h 327"/>
                <a:gd name="T64" fmla="*/ 318 w 393"/>
                <a:gd name="T65" fmla="*/ 310 h 327"/>
                <a:gd name="T66" fmla="*/ 310 w 393"/>
                <a:gd name="T67" fmla="*/ 325 h 327"/>
                <a:gd name="T68" fmla="*/ 300 w 393"/>
                <a:gd name="T69" fmla="*/ 327 h 327"/>
                <a:gd name="T70" fmla="*/ 289 w 393"/>
                <a:gd name="T71" fmla="*/ 316 h 327"/>
                <a:gd name="T72" fmla="*/ 283 w 393"/>
                <a:gd name="T73" fmla="*/ 300 h 327"/>
                <a:gd name="T74" fmla="*/ 275 w 393"/>
                <a:gd name="T75" fmla="*/ 276 h 327"/>
                <a:gd name="T76" fmla="*/ 271 w 393"/>
                <a:gd name="T77" fmla="*/ 247 h 327"/>
                <a:gd name="T78" fmla="*/ 263 w 393"/>
                <a:gd name="T79" fmla="*/ 231 h 327"/>
                <a:gd name="T80" fmla="*/ 242 w 393"/>
                <a:gd name="T81" fmla="*/ 225 h 327"/>
                <a:gd name="T82" fmla="*/ 200 w 393"/>
                <a:gd name="T83" fmla="*/ 220 h 327"/>
                <a:gd name="T84" fmla="*/ 157 w 393"/>
                <a:gd name="T85" fmla="*/ 214 h 327"/>
                <a:gd name="T86" fmla="*/ 130 w 393"/>
                <a:gd name="T87" fmla="*/ 207 h 327"/>
                <a:gd name="T88" fmla="*/ 112 w 393"/>
                <a:gd name="T89" fmla="*/ 194 h 327"/>
                <a:gd name="T90" fmla="*/ 88 w 393"/>
                <a:gd name="T91" fmla="*/ 164 h 327"/>
                <a:gd name="T92" fmla="*/ 62 w 393"/>
                <a:gd name="T93" fmla="*/ 131 h 327"/>
                <a:gd name="T94" fmla="*/ 39 w 393"/>
                <a:gd name="T95" fmla="*/ 103 h 327"/>
                <a:gd name="T96" fmla="*/ 17 w 393"/>
                <a:gd name="T97" fmla="*/ 76 h 327"/>
                <a:gd name="T98" fmla="*/ 0 w 393"/>
                <a:gd name="T99" fmla="*/ 44 h 327"/>
                <a:gd name="T100" fmla="*/ 0 w 393"/>
                <a:gd name="T101" fmla="*/ 20 h 327"/>
                <a:gd name="T102" fmla="*/ 9 w 393"/>
                <a:gd name="T103" fmla="*/ 8 h 327"/>
                <a:gd name="T104" fmla="*/ 17 w 393"/>
                <a:gd name="T105" fmla="*/ 0 h 3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3"/>
                <a:gd name="T160" fmla="*/ 0 h 327"/>
                <a:gd name="T161" fmla="*/ 393 w 393"/>
                <a:gd name="T162" fmla="*/ 327 h 3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3" h="327">
                  <a:moveTo>
                    <a:pt x="17" y="0"/>
                  </a:moveTo>
                  <a:lnTo>
                    <a:pt x="45" y="14"/>
                  </a:lnTo>
                  <a:lnTo>
                    <a:pt x="64" y="38"/>
                  </a:lnTo>
                  <a:lnTo>
                    <a:pt x="88" y="82"/>
                  </a:lnTo>
                  <a:lnTo>
                    <a:pt x="112" y="129"/>
                  </a:lnTo>
                  <a:lnTo>
                    <a:pt x="136" y="161"/>
                  </a:lnTo>
                  <a:lnTo>
                    <a:pt x="157" y="176"/>
                  </a:lnTo>
                  <a:lnTo>
                    <a:pt x="176" y="187"/>
                  </a:lnTo>
                  <a:lnTo>
                    <a:pt x="233" y="196"/>
                  </a:lnTo>
                  <a:lnTo>
                    <a:pt x="289" y="196"/>
                  </a:lnTo>
                  <a:lnTo>
                    <a:pt x="322" y="193"/>
                  </a:lnTo>
                  <a:lnTo>
                    <a:pt x="344" y="182"/>
                  </a:lnTo>
                  <a:lnTo>
                    <a:pt x="360" y="166"/>
                  </a:lnTo>
                  <a:lnTo>
                    <a:pt x="378" y="164"/>
                  </a:lnTo>
                  <a:lnTo>
                    <a:pt x="393" y="172"/>
                  </a:lnTo>
                  <a:lnTo>
                    <a:pt x="391" y="190"/>
                  </a:lnTo>
                  <a:lnTo>
                    <a:pt x="372" y="202"/>
                  </a:lnTo>
                  <a:lnTo>
                    <a:pt x="336" y="211"/>
                  </a:lnTo>
                  <a:lnTo>
                    <a:pt x="324" y="220"/>
                  </a:lnTo>
                  <a:lnTo>
                    <a:pt x="324" y="233"/>
                  </a:lnTo>
                  <a:lnTo>
                    <a:pt x="336" y="245"/>
                  </a:lnTo>
                  <a:lnTo>
                    <a:pt x="372" y="261"/>
                  </a:lnTo>
                  <a:lnTo>
                    <a:pt x="378" y="272"/>
                  </a:lnTo>
                  <a:lnTo>
                    <a:pt x="381" y="286"/>
                  </a:lnTo>
                  <a:lnTo>
                    <a:pt x="365" y="294"/>
                  </a:lnTo>
                  <a:lnTo>
                    <a:pt x="352" y="288"/>
                  </a:lnTo>
                  <a:lnTo>
                    <a:pt x="332" y="273"/>
                  </a:lnTo>
                  <a:lnTo>
                    <a:pt x="313" y="254"/>
                  </a:lnTo>
                  <a:lnTo>
                    <a:pt x="300" y="243"/>
                  </a:lnTo>
                  <a:lnTo>
                    <a:pt x="294" y="249"/>
                  </a:lnTo>
                  <a:lnTo>
                    <a:pt x="294" y="255"/>
                  </a:lnTo>
                  <a:lnTo>
                    <a:pt x="312" y="286"/>
                  </a:lnTo>
                  <a:lnTo>
                    <a:pt x="318" y="310"/>
                  </a:lnTo>
                  <a:lnTo>
                    <a:pt x="310" y="325"/>
                  </a:lnTo>
                  <a:lnTo>
                    <a:pt x="300" y="327"/>
                  </a:lnTo>
                  <a:lnTo>
                    <a:pt x="289" y="316"/>
                  </a:lnTo>
                  <a:lnTo>
                    <a:pt x="283" y="300"/>
                  </a:lnTo>
                  <a:lnTo>
                    <a:pt x="275" y="276"/>
                  </a:lnTo>
                  <a:lnTo>
                    <a:pt x="271" y="247"/>
                  </a:lnTo>
                  <a:lnTo>
                    <a:pt x="263" y="231"/>
                  </a:lnTo>
                  <a:lnTo>
                    <a:pt x="242" y="225"/>
                  </a:lnTo>
                  <a:lnTo>
                    <a:pt x="200" y="220"/>
                  </a:lnTo>
                  <a:lnTo>
                    <a:pt x="157" y="214"/>
                  </a:lnTo>
                  <a:lnTo>
                    <a:pt x="130" y="207"/>
                  </a:lnTo>
                  <a:lnTo>
                    <a:pt x="112" y="194"/>
                  </a:lnTo>
                  <a:lnTo>
                    <a:pt x="88" y="164"/>
                  </a:lnTo>
                  <a:lnTo>
                    <a:pt x="62" y="131"/>
                  </a:lnTo>
                  <a:lnTo>
                    <a:pt x="39" y="103"/>
                  </a:lnTo>
                  <a:lnTo>
                    <a:pt x="17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9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Freeform 80"/>
            <p:cNvSpPr>
              <a:spLocks/>
            </p:cNvSpPr>
            <p:nvPr/>
          </p:nvSpPr>
          <p:spPr bwMode="invGray">
            <a:xfrm>
              <a:off x="3421" y="3494"/>
              <a:ext cx="200" cy="452"/>
            </a:xfrm>
            <a:custGeom>
              <a:avLst/>
              <a:gdLst>
                <a:gd name="T0" fmla="*/ 17 w 200"/>
                <a:gd name="T1" fmla="*/ 0 h 452"/>
                <a:gd name="T2" fmla="*/ 43 w 200"/>
                <a:gd name="T3" fmla="*/ 5 h 452"/>
                <a:gd name="T4" fmla="*/ 65 w 200"/>
                <a:gd name="T5" fmla="*/ 23 h 452"/>
                <a:gd name="T6" fmla="*/ 83 w 200"/>
                <a:gd name="T7" fmla="*/ 53 h 452"/>
                <a:gd name="T8" fmla="*/ 112 w 200"/>
                <a:gd name="T9" fmla="*/ 104 h 452"/>
                <a:gd name="T10" fmla="*/ 153 w 200"/>
                <a:gd name="T11" fmla="*/ 185 h 452"/>
                <a:gd name="T12" fmla="*/ 159 w 200"/>
                <a:gd name="T13" fmla="*/ 206 h 452"/>
                <a:gd name="T14" fmla="*/ 153 w 200"/>
                <a:gd name="T15" fmla="*/ 225 h 452"/>
                <a:gd name="T16" fmla="*/ 141 w 200"/>
                <a:gd name="T17" fmla="*/ 242 h 452"/>
                <a:gd name="T18" fmla="*/ 96 w 200"/>
                <a:gd name="T19" fmla="*/ 283 h 452"/>
                <a:gd name="T20" fmla="*/ 70 w 200"/>
                <a:gd name="T21" fmla="*/ 316 h 452"/>
                <a:gd name="T22" fmla="*/ 59 w 200"/>
                <a:gd name="T23" fmla="*/ 343 h 452"/>
                <a:gd name="T24" fmla="*/ 59 w 200"/>
                <a:gd name="T25" fmla="*/ 349 h 452"/>
                <a:gd name="T26" fmla="*/ 67 w 200"/>
                <a:gd name="T27" fmla="*/ 366 h 452"/>
                <a:gd name="T28" fmla="*/ 88 w 200"/>
                <a:gd name="T29" fmla="*/ 380 h 452"/>
                <a:gd name="T30" fmla="*/ 120 w 200"/>
                <a:gd name="T31" fmla="*/ 390 h 452"/>
                <a:gd name="T32" fmla="*/ 155 w 200"/>
                <a:gd name="T33" fmla="*/ 402 h 452"/>
                <a:gd name="T34" fmla="*/ 194 w 200"/>
                <a:gd name="T35" fmla="*/ 416 h 452"/>
                <a:gd name="T36" fmla="*/ 197 w 200"/>
                <a:gd name="T37" fmla="*/ 422 h 452"/>
                <a:gd name="T38" fmla="*/ 200 w 200"/>
                <a:gd name="T39" fmla="*/ 436 h 452"/>
                <a:gd name="T40" fmla="*/ 183 w 200"/>
                <a:gd name="T41" fmla="*/ 442 h 452"/>
                <a:gd name="T42" fmla="*/ 150 w 200"/>
                <a:gd name="T43" fmla="*/ 452 h 452"/>
                <a:gd name="T44" fmla="*/ 136 w 200"/>
                <a:gd name="T45" fmla="*/ 448 h 452"/>
                <a:gd name="T46" fmla="*/ 124 w 200"/>
                <a:gd name="T47" fmla="*/ 434 h 452"/>
                <a:gd name="T48" fmla="*/ 106 w 200"/>
                <a:gd name="T49" fmla="*/ 416 h 452"/>
                <a:gd name="T50" fmla="*/ 71 w 200"/>
                <a:gd name="T51" fmla="*/ 402 h 452"/>
                <a:gd name="T52" fmla="*/ 44 w 200"/>
                <a:gd name="T53" fmla="*/ 398 h 452"/>
                <a:gd name="T54" fmla="*/ 23 w 200"/>
                <a:gd name="T55" fmla="*/ 398 h 452"/>
                <a:gd name="T56" fmla="*/ 12 w 200"/>
                <a:gd name="T57" fmla="*/ 390 h 452"/>
                <a:gd name="T58" fmla="*/ 12 w 200"/>
                <a:gd name="T59" fmla="*/ 374 h 452"/>
                <a:gd name="T60" fmla="*/ 18 w 200"/>
                <a:gd name="T61" fmla="*/ 355 h 452"/>
                <a:gd name="T62" fmla="*/ 26 w 200"/>
                <a:gd name="T63" fmla="*/ 342 h 452"/>
                <a:gd name="T64" fmla="*/ 36 w 200"/>
                <a:gd name="T65" fmla="*/ 315 h 452"/>
                <a:gd name="T66" fmla="*/ 44 w 200"/>
                <a:gd name="T67" fmla="*/ 289 h 452"/>
                <a:gd name="T68" fmla="*/ 61 w 200"/>
                <a:gd name="T69" fmla="*/ 254 h 452"/>
                <a:gd name="T70" fmla="*/ 79 w 200"/>
                <a:gd name="T71" fmla="*/ 230 h 452"/>
                <a:gd name="T72" fmla="*/ 97 w 200"/>
                <a:gd name="T73" fmla="*/ 218 h 452"/>
                <a:gd name="T74" fmla="*/ 109 w 200"/>
                <a:gd name="T75" fmla="*/ 206 h 452"/>
                <a:gd name="T76" fmla="*/ 108 w 200"/>
                <a:gd name="T77" fmla="*/ 189 h 452"/>
                <a:gd name="T78" fmla="*/ 76 w 200"/>
                <a:gd name="T79" fmla="*/ 153 h 452"/>
                <a:gd name="T80" fmla="*/ 44 w 200"/>
                <a:gd name="T81" fmla="*/ 124 h 452"/>
                <a:gd name="T82" fmla="*/ 24 w 200"/>
                <a:gd name="T83" fmla="*/ 98 h 452"/>
                <a:gd name="T84" fmla="*/ 6 w 200"/>
                <a:gd name="T85" fmla="*/ 74 h 452"/>
                <a:gd name="T86" fmla="*/ 0 w 200"/>
                <a:gd name="T87" fmla="*/ 41 h 452"/>
                <a:gd name="T88" fmla="*/ 3 w 200"/>
                <a:gd name="T89" fmla="*/ 12 h 452"/>
                <a:gd name="T90" fmla="*/ 17 w 200"/>
                <a:gd name="T91" fmla="*/ 0 h 4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0"/>
                <a:gd name="T139" fmla="*/ 0 h 452"/>
                <a:gd name="T140" fmla="*/ 200 w 200"/>
                <a:gd name="T141" fmla="*/ 452 h 4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0" h="452">
                  <a:moveTo>
                    <a:pt x="17" y="0"/>
                  </a:moveTo>
                  <a:lnTo>
                    <a:pt x="43" y="5"/>
                  </a:lnTo>
                  <a:lnTo>
                    <a:pt x="65" y="23"/>
                  </a:lnTo>
                  <a:lnTo>
                    <a:pt x="83" y="53"/>
                  </a:lnTo>
                  <a:lnTo>
                    <a:pt x="112" y="104"/>
                  </a:lnTo>
                  <a:lnTo>
                    <a:pt x="153" y="185"/>
                  </a:lnTo>
                  <a:lnTo>
                    <a:pt x="159" y="206"/>
                  </a:lnTo>
                  <a:lnTo>
                    <a:pt x="153" y="225"/>
                  </a:lnTo>
                  <a:lnTo>
                    <a:pt x="141" y="242"/>
                  </a:lnTo>
                  <a:lnTo>
                    <a:pt x="96" y="283"/>
                  </a:lnTo>
                  <a:lnTo>
                    <a:pt x="70" y="316"/>
                  </a:lnTo>
                  <a:lnTo>
                    <a:pt x="59" y="343"/>
                  </a:lnTo>
                  <a:lnTo>
                    <a:pt x="59" y="349"/>
                  </a:lnTo>
                  <a:lnTo>
                    <a:pt x="67" y="366"/>
                  </a:lnTo>
                  <a:lnTo>
                    <a:pt x="88" y="380"/>
                  </a:lnTo>
                  <a:lnTo>
                    <a:pt x="120" y="390"/>
                  </a:lnTo>
                  <a:lnTo>
                    <a:pt x="155" y="402"/>
                  </a:lnTo>
                  <a:lnTo>
                    <a:pt x="194" y="416"/>
                  </a:lnTo>
                  <a:lnTo>
                    <a:pt x="197" y="422"/>
                  </a:lnTo>
                  <a:lnTo>
                    <a:pt x="200" y="436"/>
                  </a:lnTo>
                  <a:lnTo>
                    <a:pt x="183" y="442"/>
                  </a:lnTo>
                  <a:lnTo>
                    <a:pt x="150" y="452"/>
                  </a:lnTo>
                  <a:lnTo>
                    <a:pt x="136" y="448"/>
                  </a:lnTo>
                  <a:lnTo>
                    <a:pt x="124" y="434"/>
                  </a:lnTo>
                  <a:lnTo>
                    <a:pt x="106" y="416"/>
                  </a:lnTo>
                  <a:lnTo>
                    <a:pt x="71" y="402"/>
                  </a:lnTo>
                  <a:lnTo>
                    <a:pt x="44" y="398"/>
                  </a:lnTo>
                  <a:lnTo>
                    <a:pt x="23" y="398"/>
                  </a:lnTo>
                  <a:lnTo>
                    <a:pt x="12" y="390"/>
                  </a:lnTo>
                  <a:lnTo>
                    <a:pt x="12" y="374"/>
                  </a:lnTo>
                  <a:lnTo>
                    <a:pt x="18" y="355"/>
                  </a:lnTo>
                  <a:lnTo>
                    <a:pt x="26" y="342"/>
                  </a:lnTo>
                  <a:lnTo>
                    <a:pt x="36" y="315"/>
                  </a:lnTo>
                  <a:lnTo>
                    <a:pt x="44" y="289"/>
                  </a:lnTo>
                  <a:lnTo>
                    <a:pt x="61" y="254"/>
                  </a:lnTo>
                  <a:lnTo>
                    <a:pt x="79" y="230"/>
                  </a:lnTo>
                  <a:lnTo>
                    <a:pt x="97" y="218"/>
                  </a:lnTo>
                  <a:lnTo>
                    <a:pt x="109" y="206"/>
                  </a:lnTo>
                  <a:lnTo>
                    <a:pt x="108" y="189"/>
                  </a:lnTo>
                  <a:lnTo>
                    <a:pt x="76" y="153"/>
                  </a:lnTo>
                  <a:lnTo>
                    <a:pt x="44" y="124"/>
                  </a:lnTo>
                  <a:lnTo>
                    <a:pt x="24" y="98"/>
                  </a:lnTo>
                  <a:lnTo>
                    <a:pt x="6" y="74"/>
                  </a:lnTo>
                  <a:lnTo>
                    <a:pt x="0" y="41"/>
                  </a:lnTo>
                  <a:lnTo>
                    <a:pt x="3" y="1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Freeform 81"/>
            <p:cNvSpPr>
              <a:spLocks/>
            </p:cNvSpPr>
            <p:nvPr/>
          </p:nvSpPr>
          <p:spPr bwMode="invGray">
            <a:xfrm>
              <a:off x="3210" y="3487"/>
              <a:ext cx="219" cy="464"/>
            </a:xfrm>
            <a:custGeom>
              <a:avLst/>
              <a:gdLst>
                <a:gd name="T0" fmla="*/ 116 w 219"/>
                <a:gd name="T1" fmla="*/ 53 h 464"/>
                <a:gd name="T2" fmla="*/ 157 w 219"/>
                <a:gd name="T3" fmla="*/ 8 h 464"/>
                <a:gd name="T4" fmla="*/ 189 w 219"/>
                <a:gd name="T5" fmla="*/ 0 h 464"/>
                <a:gd name="T6" fmla="*/ 213 w 219"/>
                <a:gd name="T7" fmla="*/ 10 h 464"/>
                <a:gd name="T8" fmla="*/ 219 w 219"/>
                <a:gd name="T9" fmla="*/ 41 h 464"/>
                <a:gd name="T10" fmla="*/ 213 w 219"/>
                <a:gd name="T11" fmla="*/ 61 h 464"/>
                <a:gd name="T12" fmla="*/ 178 w 219"/>
                <a:gd name="T13" fmla="*/ 89 h 464"/>
                <a:gd name="T14" fmla="*/ 125 w 219"/>
                <a:gd name="T15" fmla="*/ 124 h 464"/>
                <a:gd name="T16" fmla="*/ 87 w 219"/>
                <a:gd name="T17" fmla="*/ 149 h 464"/>
                <a:gd name="T18" fmla="*/ 81 w 219"/>
                <a:gd name="T19" fmla="*/ 149 h 464"/>
                <a:gd name="T20" fmla="*/ 65 w 219"/>
                <a:gd name="T21" fmla="*/ 159 h 464"/>
                <a:gd name="T22" fmla="*/ 62 w 219"/>
                <a:gd name="T23" fmla="*/ 165 h 464"/>
                <a:gd name="T24" fmla="*/ 62 w 219"/>
                <a:gd name="T25" fmla="*/ 173 h 464"/>
                <a:gd name="T26" fmla="*/ 100 w 219"/>
                <a:gd name="T27" fmla="*/ 218 h 464"/>
                <a:gd name="T28" fmla="*/ 124 w 219"/>
                <a:gd name="T29" fmla="*/ 262 h 464"/>
                <a:gd name="T30" fmla="*/ 136 w 219"/>
                <a:gd name="T31" fmla="*/ 302 h 464"/>
                <a:gd name="T32" fmla="*/ 140 w 219"/>
                <a:gd name="T33" fmla="*/ 338 h 464"/>
                <a:gd name="T34" fmla="*/ 139 w 219"/>
                <a:gd name="T35" fmla="*/ 370 h 464"/>
                <a:gd name="T36" fmla="*/ 151 w 219"/>
                <a:gd name="T37" fmla="*/ 394 h 464"/>
                <a:gd name="T38" fmla="*/ 152 w 219"/>
                <a:gd name="T39" fmla="*/ 409 h 464"/>
                <a:gd name="T40" fmla="*/ 146 w 219"/>
                <a:gd name="T41" fmla="*/ 423 h 464"/>
                <a:gd name="T42" fmla="*/ 130 w 219"/>
                <a:gd name="T43" fmla="*/ 429 h 464"/>
                <a:gd name="T44" fmla="*/ 100 w 219"/>
                <a:gd name="T45" fmla="*/ 431 h 464"/>
                <a:gd name="T46" fmla="*/ 56 w 219"/>
                <a:gd name="T47" fmla="*/ 443 h 464"/>
                <a:gd name="T48" fmla="*/ 33 w 219"/>
                <a:gd name="T49" fmla="*/ 464 h 464"/>
                <a:gd name="T50" fmla="*/ 12 w 219"/>
                <a:gd name="T51" fmla="*/ 464 h 464"/>
                <a:gd name="T52" fmla="*/ 0 w 219"/>
                <a:gd name="T53" fmla="*/ 443 h 464"/>
                <a:gd name="T54" fmla="*/ 10 w 219"/>
                <a:gd name="T55" fmla="*/ 407 h 464"/>
                <a:gd name="T56" fmla="*/ 35 w 219"/>
                <a:gd name="T57" fmla="*/ 399 h 464"/>
                <a:gd name="T58" fmla="*/ 71 w 219"/>
                <a:gd name="T59" fmla="*/ 394 h 464"/>
                <a:gd name="T60" fmla="*/ 104 w 219"/>
                <a:gd name="T61" fmla="*/ 387 h 464"/>
                <a:gd name="T62" fmla="*/ 110 w 219"/>
                <a:gd name="T63" fmla="*/ 375 h 464"/>
                <a:gd name="T64" fmla="*/ 107 w 219"/>
                <a:gd name="T65" fmla="*/ 340 h 464"/>
                <a:gd name="T66" fmla="*/ 95 w 219"/>
                <a:gd name="T67" fmla="*/ 297 h 464"/>
                <a:gd name="T68" fmla="*/ 74 w 219"/>
                <a:gd name="T69" fmla="*/ 252 h 464"/>
                <a:gd name="T70" fmla="*/ 36 w 219"/>
                <a:gd name="T71" fmla="*/ 209 h 464"/>
                <a:gd name="T72" fmla="*/ 21 w 219"/>
                <a:gd name="T73" fmla="*/ 185 h 464"/>
                <a:gd name="T74" fmla="*/ 16 w 219"/>
                <a:gd name="T75" fmla="*/ 167 h 464"/>
                <a:gd name="T76" fmla="*/ 18 w 219"/>
                <a:gd name="T77" fmla="*/ 149 h 464"/>
                <a:gd name="T78" fmla="*/ 33 w 219"/>
                <a:gd name="T79" fmla="*/ 123 h 464"/>
                <a:gd name="T80" fmla="*/ 62 w 219"/>
                <a:gd name="T81" fmla="*/ 100 h 464"/>
                <a:gd name="T82" fmla="*/ 92 w 219"/>
                <a:gd name="T83" fmla="*/ 71 h 464"/>
                <a:gd name="T84" fmla="*/ 116 w 219"/>
                <a:gd name="T85" fmla="*/ 53 h 4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9"/>
                <a:gd name="T130" fmla="*/ 0 h 464"/>
                <a:gd name="T131" fmla="*/ 219 w 219"/>
                <a:gd name="T132" fmla="*/ 464 h 4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9" h="464">
                  <a:moveTo>
                    <a:pt x="116" y="53"/>
                  </a:moveTo>
                  <a:lnTo>
                    <a:pt x="157" y="8"/>
                  </a:lnTo>
                  <a:lnTo>
                    <a:pt x="189" y="0"/>
                  </a:lnTo>
                  <a:lnTo>
                    <a:pt x="213" y="10"/>
                  </a:lnTo>
                  <a:lnTo>
                    <a:pt x="219" y="41"/>
                  </a:lnTo>
                  <a:lnTo>
                    <a:pt x="213" y="61"/>
                  </a:lnTo>
                  <a:lnTo>
                    <a:pt x="178" y="89"/>
                  </a:lnTo>
                  <a:lnTo>
                    <a:pt x="125" y="124"/>
                  </a:lnTo>
                  <a:lnTo>
                    <a:pt x="87" y="149"/>
                  </a:lnTo>
                  <a:lnTo>
                    <a:pt x="81" y="149"/>
                  </a:lnTo>
                  <a:lnTo>
                    <a:pt x="65" y="159"/>
                  </a:lnTo>
                  <a:lnTo>
                    <a:pt x="62" y="165"/>
                  </a:lnTo>
                  <a:lnTo>
                    <a:pt x="62" y="173"/>
                  </a:lnTo>
                  <a:lnTo>
                    <a:pt x="100" y="218"/>
                  </a:lnTo>
                  <a:lnTo>
                    <a:pt x="124" y="262"/>
                  </a:lnTo>
                  <a:lnTo>
                    <a:pt x="136" y="302"/>
                  </a:lnTo>
                  <a:lnTo>
                    <a:pt x="140" y="338"/>
                  </a:lnTo>
                  <a:lnTo>
                    <a:pt x="139" y="370"/>
                  </a:lnTo>
                  <a:lnTo>
                    <a:pt x="151" y="394"/>
                  </a:lnTo>
                  <a:lnTo>
                    <a:pt x="152" y="409"/>
                  </a:lnTo>
                  <a:lnTo>
                    <a:pt x="146" y="423"/>
                  </a:lnTo>
                  <a:lnTo>
                    <a:pt x="130" y="429"/>
                  </a:lnTo>
                  <a:lnTo>
                    <a:pt x="100" y="431"/>
                  </a:lnTo>
                  <a:lnTo>
                    <a:pt x="56" y="443"/>
                  </a:lnTo>
                  <a:lnTo>
                    <a:pt x="33" y="464"/>
                  </a:lnTo>
                  <a:lnTo>
                    <a:pt x="12" y="464"/>
                  </a:lnTo>
                  <a:lnTo>
                    <a:pt x="0" y="443"/>
                  </a:lnTo>
                  <a:lnTo>
                    <a:pt x="10" y="407"/>
                  </a:lnTo>
                  <a:lnTo>
                    <a:pt x="35" y="399"/>
                  </a:lnTo>
                  <a:lnTo>
                    <a:pt x="71" y="394"/>
                  </a:lnTo>
                  <a:lnTo>
                    <a:pt x="104" y="387"/>
                  </a:lnTo>
                  <a:lnTo>
                    <a:pt x="110" y="375"/>
                  </a:lnTo>
                  <a:lnTo>
                    <a:pt x="107" y="340"/>
                  </a:lnTo>
                  <a:lnTo>
                    <a:pt x="95" y="297"/>
                  </a:lnTo>
                  <a:lnTo>
                    <a:pt x="74" y="252"/>
                  </a:lnTo>
                  <a:lnTo>
                    <a:pt x="36" y="209"/>
                  </a:lnTo>
                  <a:lnTo>
                    <a:pt x="21" y="185"/>
                  </a:lnTo>
                  <a:lnTo>
                    <a:pt x="16" y="167"/>
                  </a:lnTo>
                  <a:lnTo>
                    <a:pt x="18" y="149"/>
                  </a:lnTo>
                  <a:lnTo>
                    <a:pt x="33" y="123"/>
                  </a:lnTo>
                  <a:lnTo>
                    <a:pt x="62" y="100"/>
                  </a:lnTo>
                  <a:lnTo>
                    <a:pt x="92" y="71"/>
                  </a:lnTo>
                  <a:lnTo>
                    <a:pt x="116" y="5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0" name="Group 82"/>
          <p:cNvGrpSpPr>
            <a:grpSpLocks/>
          </p:cNvGrpSpPr>
          <p:nvPr/>
        </p:nvGrpSpPr>
        <p:grpSpPr bwMode="auto">
          <a:xfrm>
            <a:off x="3200400" y="1638300"/>
            <a:ext cx="533400" cy="914400"/>
            <a:chOff x="1775" y="2894"/>
            <a:chExt cx="653" cy="1146"/>
          </a:xfrm>
        </p:grpSpPr>
        <p:sp>
          <p:nvSpPr>
            <p:cNvPr id="26648" name="Freeform 83"/>
            <p:cNvSpPr>
              <a:spLocks/>
            </p:cNvSpPr>
            <p:nvPr/>
          </p:nvSpPr>
          <p:spPr bwMode="invGray">
            <a:xfrm>
              <a:off x="1775" y="2894"/>
              <a:ext cx="321" cy="240"/>
            </a:xfrm>
            <a:custGeom>
              <a:avLst/>
              <a:gdLst>
                <a:gd name="T0" fmla="*/ 200 w 321"/>
                <a:gd name="T1" fmla="*/ 75 h 240"/>
                <a:gd name="T2" fmla="*/ 169 w 321"/>
                <a:gd name="T3" fmla="*/ 40 h 240"/>
                <a:gd name="T4" fmla="*/ 138 w 321"/>
                <a:gd name="T5" fmla="*/ 20 h 240"/>
                <a:gd name="T6" fmla="*/ 110 w 321"/>
                <a:gd name="T7" fmla="*/ 6 h 240"/>
                <a:gd name="T8" fmla="*/ 79 w 321"/>
                <a:gd name="T9" fmla="*/ 0 h 240"/>
                <a:gd name="T10" fmla="*/ 43 w 321"/>
                <a:gd name="T11" fmla="*/ 8 h 240"/>
                <a:gd name="T12" fmla="*/ 23 w 321"/>
                <a:gd name="T13" fmla="*/ 20 h 240"/>
                <a:gd name="T14" fmla="*/ 11 w 321"/>
                <a:gd name="T15" fmla="*/ 38 h 240"/>
                <a:gd name="T16" fmla="*/ 2 w 321"/>
                <a:gd name="T17" fmla="*/ 58 h 240"/>
                <a:gd name="T18" fmla="*/ 0 w 321"/>
                <a:gd name="T19" fmla="*/ 87 h 240"/>
                <a:gd name="T20" fmla="*/ 5 w 321"/>
                <a:gd name="T21" fmla="*/ 114 h 240"/>
                <a:gd name="T22" fmla="*/ 14 w 321"/>
                <a:gd name="T23" fmla="*/ 140 h 240"/>
                <a:gd name="T24" fmla="*/ 29 w 321"/>
                <a:gd name="T25" fmla="*/ 164 h 240"/>
                <a:gd name="T26" fmla="*/ 49 w 321"/>
                <a:gd name="T27" fmla="*/ 187 h 240"/>
                <a:gd name="T28" fmla="*/ 72 w 321"/>
                <a:gd name="T29" fmla="*/ 210 h 240"/>
                <a:gd name="T30" fmla="*/ 102 w 321"/>
                <a:gd name="T31" fmla="*/ 225 h 240"/>
                <a:gd name="T32" fmla="*/ 131 w 321"/>
                <a:gd name="T33" fmla="*/ 236 h 240"/>
                <a:gd name="T34" fmla="*/ 163 w 321"/>
                <a:gd name="T35" fmla="*/ 240 h 240"/>
                <a:gd name="T36" fmla="*/ 194 w 321"/>
                <a:gd name="T37" fmla="*/ 236 h 240"/>
                <a:gd name="T38" fmla="*/ 218 w 321"/>
                <a:gd name="T39" fmla="*/ 225 h 240"/>
                <a:gd name="T40" fmla="*/ 232 w 321"/>
                <a:gd name="T41" fmla="*/ 207 h 240"/>
                <a:gd name="T42" fmla="*/ 238 w 321"/>
                <a:gd name="T43" fmla="*/ 183 h 240"/>
                <a:gd name="T44" fmla="*/ 238 w 321"/>
                <a:gd name="T45" fmla="*/ 161 h 240"/>
                <a:gd name="T46" fmla="*/ 232 w 321"/>
                <a:gd name="T47" fmla="*/ 134 h 240"/>
                <a:gd name="T48" fmla="*/ 226 w 321"/>
                <a:gd name="T49" fmla="*/ 114 h 240"/>
                <a:gd name="T50" fmla="*/ 218 w 321"/>
                <a:gd name="T51" fmla="*/ 99 h 240"/>
                <a:gd name="T52" fmla="*/ 275 w 321"/>
                <a:gd name="T53" fmla="*/ 105 h 240"/>
                <a:gd name="T54" fmla="*/ 309 w 321"/>
                <a:gd name="T55" fmla="*/ 110 h 240"/>
                <a:gd name="T56" fmla="*/ 321 w 321"/>
                <a:gd name="T57" fmla="*/ 97 h 240"/>
                <a:gd name="T58" fmla="*/ 321 w 321"/>
                <a:gd name="T59" fmla="*/ 82 h 240"/>
                <a:gd name="T60" fmla="*/ 315 w 321"/>
                <a:gd name="T61" fmla="*/ 73 h 240"/>
                <a:gd name="T62" fmla="*/ 297 w 321"/>
                <a:gd name="T63" fmla="*/ 69 h 240"/>
                <a:gd name="T64" fmla="*/ 271 w 321"/>
                <a:gd name="T65" fmla="*/ 69 h 240"/>
                <a:gd name="T66" fmla="*/ 232 w 321"/>
                <a:gd name="T67" fmla="*/ 73 h 240"/>
                <a:gd name="T68" fmla="*/ 200 w 321"/>
                <a:gd name="T69" fmla="*/ 75 h 2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1"/>
                <a:gd name="T106" fmla="*/ 0 h 240"/>
                <a:gd name="T107" fmla="*/ 321 w 321"/>
                <a:gd name="T108" fmla="*/ 240 h 2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1" h="240">
                  <a:moveTo>
                    <a:pt x="200" y="75"/>
                  </a:moveTo>
                  <a:lnTo>
                    <a:pt x="169" y="40"/>
                  </a:lnTo>
                  <a:lnTo>
                    <a:pt x="138" y="20"/>
                  </a:lnTo>
                  <a:lnTo>
                    <a:pt x="110" y="6"/>
                  </a:lnTo>
                  <a:lnTo>
                    <a:pt x="79" y="0"/>
                  </a:lnTo>
                  <a:lnTo>
                    <a:pt x="43" y="8"/>
                  </a:lnTo>
                  <a:lnTo>
                    <a:pt x="23" y="20"/>
                  </a:lnTo>
                  <a:lnTo>
                    <a:pt x="11" y="38"/>
                  </a:lnTo>
                  <a:lnTo>
                    <a:pt x="2" y="58"/>
                  </a:lnTo>
                  <a:lnTo>
                    <a:pt x="0" y="87"/>
                  </a:lnTo>
                  <a:lnTo>
                    <a:pt x="5" y="114"/>
                  </a:lnTo>
                  <a:lnTo>
                    <a:pt x="14" y="140"/>
                  </a:lnTo>
                  <a:lnTo>
                    <a:pt x="29" y="164"/>
                  </a:lnTo>
                  <a:lnTo>
                    <a:pt x="49" y="187"/>
                  </a:lnTo>
                  <a:lnTo>
                    <a:pt x="72" y="210"/>
                  </a:lnTo>
                  <a:lnTo>
                    <a:pt x="102" y="225"/>
                  </a:lnTo>
                  <a:lnTo>
                    <a:pt x="131" y="236"/>
                  </a:lnTo>
                  <a:lnTo>
                    <a:pt x="163" y="240"/>
                  </a:lnTo>
                  <a:lnTo>
                    <a:pt x="194" y="236"/>
                  </a:lnTo>
                  <a:lnTo>
                    <a:pt x="218" y="225"/>
                  </a:lnTo>
                  <a:lnTo>
                    <a:pt x="232" y="207"/>
                  </a:lnTo>
                  <a:lnTo>
                    <a:pt x="238" y="183"/>
                  </a:lnTo>
                  <a:lnTo>
                    <a:pt x="238" y="161"/>
                  </a:lnTo>
                  <a:lnTo>
                    <a:pt x="232" y="134"/>
                  </a:lnTo>
                  <a:lnTo>
                    <a:pt x="226" y="114"/>
                  </a:lnTo>
                  <a:lnTo>
                    <a:pt x="218" y="99"/>
                  </a:lnTo>
                  <a:lnTo>
                    <a:pt x="275" y="105"/>
                  </a:lnTo>
                  <a:lnTo>
                    <a:pt x="309" y="110"/>
                  </a:lnTo>
                  <a:lnTo>
                    <a:pt x="321" y="97"/>
                  </a:lnTo>
                  <a:lnTo>
                    <a:pt x="321" y="82"/>
                  </a:lnTo>
                  <a:lnTo>
                    <a:pt x="315" y="73"/>
                  </a:lnTo>
                  <a:lnTo>
                    <a:pt x="297" y="69"/>
                  </a:lnTo>
                  <a:lnTo>
                    <a:pt x="271" y="69"/>
                  </a:lnTo>
                  <a:lnTo>
                    <a:pt x="232" y="73"/>
                  </a:lnTo>
                  <a:lnTo>
                    <a:pt x="200" y="7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Freeform 84"/>
            <p:cNvSpPr>
              <a:spLocks/>
            </p:cNvSpPr>
            <p:nvPr/>
          </p:nvSpPr>
          <p:spPr bwMode="invGray">
            <a:xfrm>
              <a:off x="1865" y="3165"/>
              <a:ext cx="241" cy="425"/>
            </a:xfrm>
            <a:custGeom>
              <a:avLst/>
              <a:gdLst>
                <a:gd name="T0" fmla="*/ 65 w 241"/>
                <a:gd name="T1" fmla="*/ 6 h 425"/>
                <a:gd name="T2" fmla="*/ 98 w 241"/>
                <a:gd name="T3" fmla="*/ 0 h 425"/>
                <a:gd name="T4" fmla="*/ 120 w 241"/>
                <a:gd name="T5" fmla="*/ 0 h 425"/>
                <a:gd name="T6" fmla="*/ 155 w 241"/>
                <a:gd name="T7" fmla="*/ 10 h 425"/>
                <a:gd name="T8" fmla="*/ 182 w 241"/>
                <a:gd name="T9" fmla="*/ 36 h 425"/>
                <a:gd name="T10" fmla="*/ 208 w 241"/>
                <a:gd name="T11" fmla="*/ 77 h 425"/>
                <a:gd name="T12" fmla="*/ 224 w 241"/>
                <a:gd name="T13" fmla="*/ 118 h 425"/>
                <a:gd name="T14" fmla="*/ 235 w 241"/>
                <a:gd name="T15" fmla="*/ 154 h 425"/>
                <a:gd name="T16" fmla="*/ 241 w 241"/>
                <a:gd name="T17" fmla="*/ 197 h 425"/>
                <a:gd name="T18" fmla="*/ 241 w 241"/>
                <a:gd name="T19" fmla="*/ 239 h 425"/>
                <a:gd name="T20" fmla="*/ 237 w 241"/>
                <a:gd name="T21" fmla="*/ 275 h 425"/>
                <a:gd name="T22" fmla="*/ 224 w 241"/>
                <a:gd name="T23" fmla="*/ 308 h 425"/>
                <a:gd name="T24" fmla="*/ 212 w 241"/>
                <a:gd name="T25" fmla="*/ 349 h 425"/>
                <a:gd name="T26" fmla="*/ 196 w 241"/>
                <a:gd name="T27" fmla="*/ 385 h 425"/>
                <a:gd name="T28" fmla="*/ 173 w 241"/>
                <a:gd name="T29" fmla="*/ 403 h 425"/>
                <a:gd name="T30" fmla="*/ 150 w 241"/>
                <a:gd name="T31" fmla="*/ 413 h 425"/>
                <a:gd name="T32" fmla="*/ 124 w 241"/>
                <a:gd name="T33" fmla="*/ 422 h 425"/>
                <a:gd name="T34" fmla="*/ 96 w 241"/>
                <a:gd name="T35" fmla="*/ 423 h 425"/>
                <a:gd name="T36" fmla="*/ 90 w 241"/>
                <a:gd name="T37" fmla="*/ 425 h 425"/>
                <a:gd name="T38" fmla="*/ 67 w 241"/>
                <a:gd name="T39" fmla="*/ 416 h 425"/>
                <a:gd name="T40" fmla="*/ 49 w 241"/>
                <a:gd name="T41" fmla="*/ 401 h 425"/>
                <a:gd name="T42" fmla="*/ 43 w 241"/>
                <a:gd name="T43" fmla="*/ 379 h 425"/>
                <a:gd name="T44" fmla="*/ 45 w 241"/>
                <a:gd name="T45" fmla="*/ 352 h 425"/>
                <a:gd name="T46" fmla="*/ 57 w 241"/>
                <a:gd name="T47" fmla="*/ 332 h 425"/>
                <a:gd name="T48" fmla="*/ 64 w 241"/>
                <a:gd name="T49" fmla="*/ 302 h 425"/>
                <a:gd name="T50" fmla="*/ 70 w 241"/>
                <a:gd name="T51" fmla="*/ 275 h 425"/>
                <a:gd name="T52" fmla="*/ 71 w 241"/>
                <a:gd name="T53" fmla="*/ 249 h 425"/>
                <a:gd name="T54" fmla="*/ 65 w 241"/>
                <a:gd name="T55" fmla="*/ 210 h 425"/>
                <a:gd name="T56" fmla="*/ 53 w 241"/>
                <a:gd name="T57" fmla="*/ 183 h 425"/>
                <a:gd name="T58" fmla="*/ 33 w 241"/>
                <a:gd name="T59" fmla="*/ 160 h 425"/>
                <a:gd name="T60" fmla="*/ 17 w 241"/>
                <a:gd name="T61" fmla="*/ 139 h 425"/>
                <a:gd name="T62" fmla="*/ 6 w 241"/>
                <a:gd name="T63" fmla="*/ 115 h 425"/>
                <a:gd name="T64" fmla="*/ 0 w 241"/>
                <a:gd name="T65" fmla="*/ 79 h 425"/>
                <a:gd name="T66" fmla="*/ 10 w 241"/>
                <a:gd name="T67" fmla="*/ 47 h 425"/>
                <a:gd name="T68" fmla="*/ 29 w 241"/>
                <a:gd name="T69" fmla="*/ 30 h 425"/>
                <a:gd name="T70" fmla="*/ 41 w 241"/>
                <a:gd name="T71" fmla="*/ 21 h 425"/>
                <a:gd name="T72" fmla="*/ 53 w 241"/>
                <a:gd name="T73" fmla="*/ 14 h 425"/>
                <a:gd name="T74" fmla="*/ 65 w 241"/>
                <a:gd name="T75" fmla="*/ 6 h 42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1"/>
                <a:gd name="T115" fmla="*/ 0 h 425"/>
                <a:gd name="T116" fmla="*/ 241 w 241"/>
                <a:gd name="T117" fmla="*/ 425 h 42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1" h="425">
                  <a:moveTo>
                    <a:pt x="65" y="6"/>
                  </a:moveTo>
                  <a:lnTo>
                    <a:pt x="98" y="0"/>
                  </a:lnTo>
                  <a:lnTo>
                    <a:pt x="120" y="0"/>
                  </a:lnTo>
                  <a:lnTo>
                    <a:pt x="155" y="10"/>
                  </a:lnTo>
                  <a:lnTo>
                    <a:pt x="182" y="36"/>
                  </a:lnTo>
                  <a:lnTo>
                    <a:pt x="208" y="77"/>
                  </a:lnTo>
                  <a:lnTo>
                    <a:pt x="224" y="118"/>
                  </a:lnTo>
                  <a:lnTo>
                    <a:pt x="235" y="154"/>
                  </a:lnTo>
                  <a:lnTo>
                    <a:pt x="241" y="197"/>
                  </a:lnTo>
                  <a:lnTo>
                    <a:pt x="241" y="239"/>
                  </a:lnTo>
                  <a:lnTo>
                    <a:pt x="237" y="275"/>
                  </a:lnTo>
                  <a:lnTo>
                    <a:pt x="224" y="308"/>
                  </a:lnTo>
                  <a:lnTo>
                    <a:pt x="212" y="349"/>
                  </a:lnTo>
                  <a:lnTo>
                    <a:pt x="196" y="385"/>
                  </a:lnTo>
                  <a:lnTo>
                    <a:pt x="173" y="403"/>
                  </a:lnTo>
                  <a:lnTo>
                    <a:pt x="150" y="413"/>
                  </a:lnTo>
                  <a:lnTo>
                    <a:pt x="124" y="422"/>
                  </a:lnTo>
                  <a:lnTo>
                    <a:pt x="96" y="423"/>
                  </a:lnTo>
                  <a:lnTo>
                    <a:pt x="90" y="425"/>
                  </a:lnTo>
                  <a:lnTo>
                    <a:pt x="67" y="416"/>
                  </a:lnTo>
                  <a:lnTo>
                    <a:pt x="49" y="401"/>
                  </a:lnTo>
                  <a:lnTo>
                    <a:pt x="43" y="379"/>
                  </a:lnTo>
                  <a:lnTo>
                    <a:pt x="45" y="352"/>
                  </a:lnTo>
                  <a:lnTo>
                    <a:pt x="57" y="332"/>
                  </a:lnTo>
                  <a:lnTo>
                    <a:pt x="64" y="302"/>
                  </a:lnTo>
                  <a:lnTo>
                    <a:pt x="70" y="275"/>
                  </a:lnTo>
                  <a:lnTo>
                    <a:pt x="71" y="249"/>
                  </a:lnTo>
                  <a:lnTo>
                    <a:pt x="65" y="210"/>
                  </a:lnTo>
                  <a:lnTo>
                    <a:pt x="53" y="183"/>
                  </a:lnTo>
                  <a:lnTo>
                    <a:pt x="33" y="160"/>
                  </a:lnTo>
                  <a:lnTo>
                    <a:pt x="17" y="139"/>
                  </a:lnTo>
                  <a:lnTo>
                    <a:pt x="6" y="115"/>
                  </a:lnTo>
                  <a:lnTo>
                    <a:pt x="0" y="79"/>
                  </a:lnTo>
                  <a:lnTo>
                    <a:pt x="10" y="47"/>
                  </a:lnTo>
                  <a:lnTo>
                    <a:pt x="29" y="30"/>
                  </a:lnTo>
                  <a:lnTo>
                    <a:pt x="41" y="21"/>
                  </a:lnTo>
                  <a:lnTo>
                    <a:pt x="53" y="14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Freeform 85"/>
            <p:cNvSpPr>
              <a:spLocks/>
            </p:cNvSpPr>
            <p:nvPr/>
          </p:nvSpPr>
          <p:spPr bwMode="invGray">
            <a:xfrm>
              <a:off x="1847" y="3530"/>
              <a:ext cx="205" cy="510"/>
            </a:xfrm>
            <a:custGeom>
              <a:avLst/>
              <a:gdLst>
                <a:gd name="T0" fmla="*/ 85 w 205"/>
                <a:gd name="T1" fmla="*/ 5 h 510"/>
                <a:gd name="T2" fmla="*/ 118 w 205"/>
                <a:gd name="T3" fmla="*/ 0 h 510"/>
                <a:gd name="T4" fmla="*/ 124 w 205"/>
                <a:gd name="T5" fmla="*/ 5 h 510"/>
                <a:gd name="T6" fmla="*/ 144 w 205"/>
                <a:gd name="T7" fmla="*/ 12 h 510"/>
                <a:gd name="T8" fmla="*/ 160 w 205"/>
                <a:gd name="T9" fmla="*/ 29 h 510"/>
                <a:gd name="T10" fmla="*/ 180 w 205"/>
                <a:gd name="T11" fmla="*/ 88 h 510"/>
                <a:gd name="T12" fmla="*/ 197 w 205"/>
                <a:gd name="T13" fmla="*/ 147 h 510"/>
                <a:gd name="T14" fmla="*/ 205 w 205"/>
                <a:gd name="T15" fmla="*/ 218 h 510"/>
                <a:gd name="T16" fmla="*/ 205 w 205"/>
                <a:gd name="T17" fmla="*/ 259 h 510"/>
                <a:gd name="T18" fmla="*/ 197 w 205"/>
                <a:gd name="T19" fmla="*/ 277 h 510"/>
                <a:gd name="T20" fmla="*/ 178 w 205"/>
                <a:gd name="T21" fmla="*/ 289 h 510"/>
                <a:gd name="T22" fmla="*/ 130 w 205"/>
                <a:gd name="T23" fmla="*/ 313 h 510"/>
                <a:gd name="T24" fmla="*/ 89 w 205"/>
                <a:gd name="T25" fmla="*/ 339 h 510"/>
                <a:gd name="T26" fmla="*/ 59 w 205"/>
                <a:gd name="T27" fmla="*/ 368 h 510"/>
                <a:gd name="T28" fmla="*/ 59 w 205"/>
                <a:gd name="T29" fmla="*/ 385 h 510"/>
                <a:gd name="T30" fmla="*/ 71 w 205"/>
                <a:gd name="T31" fmla="*/ 398 h 510"/>
                <a:gd name="T32" fmla="*/ 109 w 205"/>
                <a:gd name="T33" fmla="*/ 430 h 510"/>
                <a:gd name="T34" fmla="*/ 166 w 205"/>
                <a:gd name="T35" fmla="*/ 465 h 510"/>
                <a:gd name="T36" fmla="*/ 177 w 205"/>
                <a:gd name="T37" fmla="*/ 480 h 510"/>
                <a:gd name="T38" fmla="*/ 172 w 205"/>
                <a:gd name="T39" fmla="*/ 492 h 510"/>
                <a:gd name="T40" fmla="*/ 159 w 205"/>
                <a:gd name="T41" fmla="*/ 504 h 510"/>
                <a:gd name="T42" fmla="*/ 100 w 205"/>
                <a:gd name="T43" fmla="*/ 510 h 510"/>
                <a:gd name="T44" fmla="*/ 89 w 205"/>
                <a:gd name="T45" fmla="*/ 495 h 510"/>
                <a:gd name="T46" fmla="*/ 73 w 205"/>
                <a:gd name="T47" fmla="*/ 463 h 510"/>
                <a:gd name="T48" fmla="*/ 47 w 205"/>
                <a:gd name="T49" fmla="*/ 437 h 510"/>
                <a:gd name="T50" fmla="*/ 23 w 205"/>
                <a:gd name="T51" fmla="*/ 423 h 510"/>
                <a:gd name="T52" fmla="*/ 5 w 205"/>
                <a:gd name="T53" fmla="*/ 406 h 510"/>
                <a:gd name="T54" fmla="*/ 0 w 205"/>
                <a:gd name="T55" fmla="*/ 386 h 510"/>
                <a:gd name="T56" fmla="*/ 6 w 205"/>
                <a:gd name="T57" fmla="*/ 370 h 510"/>
                <a:gd name="T58" fmla="*/ 20 w 205"/>
                <a:gd name="T59" fmla="*/ 352 h 510"/>
                <a:gd name="T60" fmla="*/ 38 w 205"/>
                <a:gd name="T61" fmla="*/ 339 h 510"/>
                <a:gd name="T62" fmla="*/ 59 w 205"/>
                <a:gd name="T63" fmla="*/ 313 h 510"/>
                <a:gd name="T64" fmla="*/ 79 w 205"/>
                <a:gd name="T65" fmla="*/ 285 h 510"/>
                <a:gd name="T66" fmla="*/ 103 w 205"/>
                <a:gd name="T67" fmla="*/ 259 h 510"/>
                <a:gd name="T68" fmla="*/ 132 w 205"/>
                <a:gd name="T69" fmla="*/ 247 h 510"/>
                <a:gd name="T70" fmla="*/ 144 w 205"/>
                <a:gd name="T71" fmla="*/ 235 h 510"/>
                <a:gd name="T72" fmla="*/ 148 w 205"/>
                <a:gd name="T73" fmla="*/ 221 h 510"/>
                <a:gd name="T74" fmla="*/ 146 w 205"/>
                <a:gd name="T75" fmla="*/ 189 h 510"/>
                <a:gd name="T76" fmla="*/ 118 w 205"/>
                <a:gd name="T77" fmla="*/ 141 h 510"/>
                <a:gd name="T78" fmla="*/ 94 w 205"/>
                <a:gd name="T79" fmla="*/ 98 h 510"/>
                <a:gd name="T80" fmla="*/ 77 w 205"/>
                <a:gd name="T81" fmla="*/ 71 h 510"/>
                <a:gd name="T82" fmla="*/ 73 w 205"/>
                <a:gd name="T83" fmla="*/ 50 h 510"/>
                <a:gd name="T84" fmla="*/ 77 w 205"/>
                <a:gd name="T85" fmla="*/ 21 h 510"/>
                <a:gd name="T86" fmla="*/ 95 w 205"/>
                <a:gd name="T87" fmla="*/ 6 h 510"/>
                <a:gd name="T88" fmla="*/ 85 w 205"/>
                <a:gd name="T89" fmla="*/ 5 h 5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5"/>
                <a:gd name="T136" fmla="*/ 0 h 510"/>
                <a:gd name="T137" fmla="*/ 205 w 205"/>
                <a:gd name="T138" fmla="*/ 510 h 51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5" h="510">
                  <a:moveTo>
                    <a:pt x="85" y="5"/>
                  </a:moveTo>
                  <a:lnTo>
                    <a:pt x="118" y="0"/>
                  </a:lnTo>
                  <a:lnTo>
                    <a:pt x="124" y="5"/>
                  </a:lnTo>
                  <a:lnTo>
                    <a:pt x="144" y="12"/>
                  </a:lnTo>
                  <a:lnTo>
                    <a:pt x="160" y="29"/>
                  </a:lnTo>
                  <a:lnTo>
                    <a:pt x="180" y="88"/>
                  </a:lnTo>
                  <a:lnTo>
                    <a:pt x="197" y="147"/>
                  </a:lnTo>
                  <a:lnTo>
                    <a:pt x="205" y="218"/>
                  </a:lnTo>
                  <a:lnTo>
                    <a:pt x="205" y="259"/>
                  </a:lnTo>
                  <a:lnTo>
                    <a:pt x="197" y="277"/>
                  </a:lnTo>
                  <a:lnTo>
                    <a:pt x="178" y="289"/>
                  </a:lnTo>
                  <a:lnTo>
                    <a:pt x="130" y="313"/>
                  </a:lnTo>
                  <a:lnTo>
                    <a:pt x="89" y="339"/>
                  </a:lnTo>
                  <a:lnTo>
                    <a:pt x="59" y="368"/>
                  </a:lnTo>
                  <a:lnTo>
                    <a:pt x="59" y="385"/>
                  </a:lnTo>
                  <a:lnTo>
                    <a:pt x="71" y="398"/>
                  </a:lnTo>
                  <a:lnTo>
                    <a:pt x="109" y="430"/>
                  </a:lnTo>
                  <a:lnTo>
                    <a:pt x="166" y="465"/>
                  </a:lnTo>
                  <a:lnTo>
                    <a:pt x="177" y="480"/>
                  </a:lnTo>
                  <a:lnTo>
                    <a:pt x="172" y="492"/>
                  </a:lnTo>
                  <a:lnTo>
                    <a:pt x="159" y="504"/>
                  </a:lnTo>
                  <a:lnTo>
                    <a:pt x="100" y="510"/>
                  </a:lnTo>
                  <a:lnTo>
                    <a:pt x="89" y="495"/>
                  </a:lnTo>
                  <a:lnTo>
                    <a:pt x="73" y="463"/>
                  </a:lnTo>
                  <a:lnTo>
                    <a:pt x="47" y="437"/>
                  </a:lnTo>
                  <a:lnTo>
                    <a:pt x="23" y="423"/>
                  </a:lnTo>
                  <a:lnTo>
                    <a:pt x="5" y="406"/>
                  </a:lnTo>
                  <a:lnTo>
                    <a:pt x="0" y="386"/>
                  </a:lnTo>
                  <a:lnTo>
                    <a:pt x="6" y="370"/>
                  </a:lnTo>
                  <a:lnTo>
                    <a:pt x="20" y="352"/>
                  </a:lnTo>
                  <a:lnTo>
                    <a:pt x="38" y="339"/>
                  </a:lnTo>
                  <a:lnTo>
                    <a:pt x="59" y="313"/>
                  </a:lnTo>
                  <a:lnTo>
                    <a:pt x="79" y="285"/>
                  </a:lnTo>
                  <a:lnTo>
                    <a:pt x="103" y="259"/>
                  </a:lnTo>
                  <a:lnTo>
                    <a:pt x="132" y="247"/>
                  </a:lnTo>
                  <a:lnTo>
                    <a:pt x="144" y="235"/>
                  </a:lnTo>
                  <a:lnTo>
                    <a:pt x="148" y="221"/>
                  </a:lnTo>
                  <a:lnTo>
                    <a:pt x="146" y="189"/>
                  </a:lnTo>
                  <a:lnTo>
                    <a:pt x="118" y="141"/>
                  </a:lnTo>
                  <a:lnTo>
                    <a:pt x="94" y="98"/>
                  </a:lnTo>
                  <a:lnTo>
                    <a:pt x="77" y="71"/>
                  </a:lnTo>
                  <a:lnTo>
                    <a:pt x="73" y="50"/>
                  </a:lnTo>
                  <a:lnTo>
                    <a:pt x="77" y="21"/>
                  </a:lnTo>
                  <a:lnTo>
                    <a:pt x="95" y="6"/>
                  </a:lnTo>
                  <a:lnTo>
                    <a:pt x="85" y="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Freeform 86"/>
            <p:cNvSpPr>
              <a:spLocks/>
            </p:cNvSpPr>
            <p:nvPr/>
          </p:nvSpPr>
          <p:spPr bwMode="invGray">
            <a:xfrm>
              <a:off x="1965" y="3508"/>
              <a:ext cx="309" cy="459"/>
            </a:xfrm>
            <a:custGeom>
              <a:avLst/>
              <a:gdLst>
                <a:gd name="T0" fmla="*/ 40 w 309"/>
                <a:gd name="T1" fmla="*/ 6 h 459"/>
                <a:gd name="T2" fmla="*/ 78 w 309"/>
                <a:gd name="T3" fmla="*/ 22 h 459"/>
                <a:gd name="T4" fmla="*/ 111 w 309"/>
                <a:gd name="T5" fmla="*/ 52 h 459"/>
                <a:gd name="T6" fmla="*/ 147 w 309"/>
                <a:gd name="T7" fmla="*/ 97 h 459"/>
                <a:gd name="T8" fmla="*/ 179 w 309"/>
                <a:gd name="T9" fmla="*/ 146 h 459"/>
                <a:gd name="T10" fmla="*/ 198 w 309"/>
                <a:gd name="T11" fmla="*/ 185 h 459"/>
                <a:gd name="T12" fmla="*/ 208 w 309"/>
                <a:gd name="T13" fmla="*/ 215 h 459"/>
                <a:gd name="T14" fmla="*/ 208 w 309"/>
                <a:gd name="T15" fmla="*/ 241 h 459"/>
                <a:gd name="T16" fmla="*/ 196 w 309"/>
                <a:gd name="T17" fmla="*/ 294 h 459"/>
                <a:gd name="T18" fmla="*/ 179 w 309"/>
                <a:gd name="T19" fmla="*/ 350 h 459"/>
                <a:gd name="T20" fmla="*/ 170 w 309"/>
                <a:gd name="T21" fmla="*/ 385 h 459"/>
                <a:gd name="T22" fmla="*/ 170 w 309"/>
                <a:gd name="T23" fmla="*/ 400 h 459"/>
                <a:gd name="T24" fmla="*/ 179 w 309"/>
                <a:gd name="T25" fmla="*/ 409 h 459"/>
                <a:gd name="T26" fmla="*/ 212 w 309"/>
                <a:gd name="T27" fmla="*/ 414 h 459"/>
                <a:gd name="T28" fmla="*/ 275 w 309"/>
                <a:gd name="T29" fmla="*/ 409 h 459"/>
                <a:gd name="T30" fmla="*/ 302 w 309"/>
                <a:gd name="T31" fmla="*/ 414 h 459"/>
                <a:gd name="T32" fmla="*/ 309 w 309"/>
                <a:gd name="T33" fmla="*/ 424 h 459"/>
                <a:gd name="T34" fmla="*/ 303 w 309"/>
                <a:gd name="T35" fmla="*/ 436 h 459"/>
                <a:gd name="T36" fmla="*/ 261 w 309"/>
                <a:gd name="T37" fmla="*/ 459 h 459"/>
                <a:gd name="T38" fmla="*/ 241 w 309"/>
                <a:gd name="T39" fmla="*/ 459 h 459"/>
                <a:gd name="T40" fmla="*/ 218 w 309"/>
                <a:gd name="T41" fmla="*/ 450 h 459"/>
                <a:gd name="T42" fmla="*/ 178 w 309"/>
                <a:gd name="T43" fmla="*/ 442 h 459"/>
                <a:gd name="T44" fmla="*/ 143 w 309"/>
                <a:gd name="T45" fmla="*/ 444 h 459"/>
                <a:gd name="T46" fmla="*/ 123 w 309"/>
                <a:gd name="T47" fmla="*/ 440 h 459"/>
                <a:gd name="T48" fmla="*/ 111 w 309"/>
                <a:gd name="T49" fmla="*/ 426 h 459"/>
                <a:gd name="T50" fmla="*/ 105 w 309"/>
                <a:gd name="T51" fmla="*/ 412 h 459"/>
                <a:gd name="T52" fmla="*/ 111 w 309"/>
                <a:gd name="T53" fmla="*/ 394 h 459"/>
                <a:gd name="T54" fmla="*/ 129 w 309"/>
                <a:gd name="T55" fmla="*/ 377 h 459"/>
                <a:gd name="T56" fmla="*/ 137 w 309"/>
                <a:gd name="T57" fmla="*/ 361 h 459"/>
                <a:gd name="T58" fmla="*/ 147 w 309"/>
                <a:gd name="T59" fmla="*/ 335 h 459"/>
                <a:gd name="T60" fmla="*/ 152 w 309"/>
                <a:gd name="T61" fmla="*/ 305 h 459"/>
                <a:gd name="T62" fmla="*/ 153 w 309"/>
                <a:gd name="T63" fmla="*/ 276 h 459"/>
                <a:gd name="T64" fmla="*/ 161 w 309"/>
                <a:gd name="T65" fmla="*/ 253 h 459"/>
                <a:gd name="T66" fmla="*/ 159 w 309"/>
                <a:gd name="T67" fmla="*/ 233 h 459"/>
                <a:gd name="T68" fmla="*/ 152 w 309"/>
                <a:gd name="T69" fmla="*/ 211 h 459"/>
                <a:gd name="T70" fmla="*/ 131 w 309"/>
                <a:gd name="T71" fmla="*/ 180 h 459"/>
                <a:gd name="T72" fmla="*/ 93 w 309"/>
                <a:gd name="T73" fmla="*/ 144 h 459"/>
                <a:gd name="T74" fmla="*/ 61 w 309"/>
                <a:gd name="T75" fmla="*/ 109 h 459"/>
                <a:gd name="T76" fmla="*/ 34 w 309"/>
                <a:gd name="T77" fmla="*/ 82 h 459"/>
                <a:gd name="T78" fmla="*/ 7 w 309"/>
                <a:gd name="T79" fmla="*/ 55 h 459"/>
                <a:gd name="T80" fmla="*/ 0 w 309"/>
                <a:gd name="T81" fmla="*/ 22 h 459"/>
                <a:gd name="T82" fmla="*/ 11 w 309"/>
                <a:gd name="T83" fmla="*/ 0 h 459"/>
                <a:gd name="T84" fmla="*/ 40 w 309"/>
                <a:gd name="T85" fmla="*/ 6 h 4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9"/>
                <a:gd name="T130" fmla="*/ 0 h 459"/>
                <a:gd name="T131" fmla="*/ 309 w 309"/>
                <a:gd name="T132" fmla="*/ 459 h 4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9" h="459">
                  <a:moveTo>
                    <a:pt x="40" y="6"/>
                  </a:moveTo>
                  <a:lnTo>
                    <a:pt x="78" y="22"/>
                  </a:lnTo>
                  <a:lnTo>
                    <a:pt x="111" y="52"/>
                  </a:lnTo>
                  <a:lnTo>
                    <a:pt x="147" y="97"/>
                  </a:lnTo>
                  <a:lnTo>
                    <a:pt x="179" y="146"/>
                  </a:lnTo>
                  <a:lnTo>
                    <a:pt x="198" y="185"/>
                  </a:lnTo>
                  <a:lnTo>
                    <a:pt x="208" y="215"/>
                  </a:lnTo>
                  <a:lnTo>
                    <a:pt x="208" y="241"/>
                  </a:lnTo>
                  <a:lnTo>
                    <a:pt x="196" y="294"/>
                  </a:lnTo>
                  <a:lnTo>
                    <a:pt x="179" y="350"/>
                  </a:lnTo>
                  <a:lnTo>
                    <a:pt x="170" y="385"/>
                  </a:lnTo>
                  <a:lnTo>
                    <a:pt x="170" y="400"/>
                  </a:lnTo>
                  <a:lnTo>
                    <a:pt x="179" y="409"/>
                  </a:lnTo>
                  <a:lnTo>
                    <a:pt x="212" y="414"/>
                  </a:lnTo>
                  <a:lnTo>
                    <a:pt x="275" y="409"/>
                  </a:lnTo>
                  <a:lnTo>
                    <a:pt x="302" y="414"/>
                  </a:lnTo>
                  <a:lnTo>
                    <a:pt x="309" y="424"/>
                  </a:lnTo>
                  <a:lnTo>
                    <a:pt x="303" y="436"/>
                  </a:lnTo>
                  <a:lnTo>
                    <a:pt x="261" y="459"/>
                  </a:lnTo>
                  <a:lnTo>
                    <a:pt x="241" y="459"/>
                  </a:lnTo>
                  <a:lnTo>
                    <a:pt x="218" y="450"/>
                  </a:lnTo>
                  <a:lnTo>
                    <a:pt x="178" y="442"/>
                  </a:lnTo>
                  <a:lnTo>
                    <a:pt x="143" y="444"/>
                  </a:lnTo>
                  <a:lnTo>
                    <a:pt x="123" y="440"/>
                  </a:lnTo>
                  <a:lnTo>
                    <a:pt x="111" y="426"/>
                  </a:lnTo>
                  <a:lnTo>
                    <a:pt x="105" y="412"/>
                  </a:lnTo>
                  <a:lnTo>
                    <a:pt x="111" y="394"/>
                  </a:lnTo>
                  <a:lnTo>
                    <a:pt x="129" y="377"/>
                  </a:lnTo>
                  <a:lnTo>
                    <a:pt x="137" y="361"/>
                  </a:lnTo>
                  <a:lnTo>
                    <a:pt x="147" y="335"/>
                  </a:lnTo>
                  <a:lnTo>
                    <a:pt x="152" y="305"/>
                  </a:lnTo>
                  <a:lnTo>
                    <a:pt x="153" y="276"/>
                  </a:lnTo>
                  <a:lnTo>
                    <a:pt x="161" y="253"/>
                  </a:lnTo>
                  <a:lnTo>
                    <a:pt x="159" y="233"/>
                  </a:lnTo>
                  <a:lnTo>
                    <a:pt x="152" y="211"/>
                  </a:lnTo>
                  <a:lnTo>
                    <a:pt x="131" y="180"/>
                  </a:lnTo>
                  <a:lnTo>
                    <a:pt x="93" y="144"/>
                  </a:lnTo>
                  <a:lnTo>
                    <a:pt x="61" y="109"/>
                  </a:lnTo>
                  <a:lnTo>
                    <a:pt x="34" y="82"/>
                  </a:lnTo>
                  <a:lnTo>
                    <a:pt x="7" y="55"/>
                  </a:lnTo>
                  <a:lnTo>
                    <a:pt x="0" y="22"/>
                  </a:lnTo>
                  <a:lnTo>
                    <a:pt x="11" y="0"/>
                  </a:lnTo>
                  <a:lnTo>
                    <a:pt x="40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Freeform 87"/>
            <p:cNvSpPr>
              <a:spLocks/>
            </p:cNvSpPr>
            <p:nvPr/>
          </p:nvSpPr>
          <p:spPr bwMode="invGray">
            <a:xfrm>
              <a:off x="1879" y="3225"/>
              <a:ext cx="549" cy="238"/>
            </a:xfrm>
            <a:custGeom>
              <a:avLst/>
              <a:gdLst>
                <a:gd name="T0" fmla="*/ 65 w 549"/>
                <a:gd name="T1" fmla="*/ 27 h 238"/>
                <a:gd name="T2" fmla="*/ 39 w 549"/>
                <a:gd name="T3" fmla="*/ 0 h 238"/>
                <a:gd name="T4" fmla="*/ 3 w 549"/>
                <a:gd name="T5" fmla="*/ 5 h 238"/>
                <a:gd name="T6" fmla="*/ 0 w 549"/>
                <a:gd name="T7" fmla="*/ 52 h 238"/>
                <a:gd name="T8" fmla="*/ 57 w 549"/>
                <a:gd name="T9" fmla="*/ 120 h 238"/>
                <a:gd name="T10" fmla="*/ 130 w 549"/>
                <a:gd name="T11" fmla="*/ 178 h 238"/>
                <a:gd name="T12" fmla="*/ 187 w 549"/>
                <a:gd name="T13" fmla="*/ 212 h 238"/>
                <a:gd name="T14" fmla="*/ 251 w 549"/>
                <a:gd name="T15" fmla="*/ 237 h 238"/>
                <a:gd name="T16" fmla="*/ 322 w 549"/>
                <a:gd name="T17" fmla="*/ 238 h 238"/>
                <a:gd name="T18" fmla="*/ 390 w 549"/>
                <a:gd name="T19" fmla="*/ 224 h 238"/>
                <a:gd name="T20" fmla="*/ 440 w 549"/>
                <a:gd name="T21" fmla="*/ 206 h 238"/>
                <a:gd name="T22" fmla="*/ 460 w 549"/>
                <a:gd name="T23" fmla="*/ 206 h 238"/>
                <a:gd name="T24" fmla="*/ 487 w 549"/>
                <a:gd name="T25" fmla="*/ 226 h 238"/>
                <a:gd name="T26" fmla="*/ 513 w 549"/>
                <a:gd name="T27" fmla="*/ 234 h 238"/>
                <a:gd name="T28" fmla="*/ 531 w 549"/>
                <a:gd name="T29" fmla="*/ 231 h 238"/>
                <a:gd name="T30" fmla="*/ 543 w 549"/>
                <a:gd name="T31" fmla="*/ 218 h 238"/>
                <a:gd name="T32" fmla="*/ 535 w 549"/>
                <a:gd name="T33" fmla="*/ 206 h 238"/>
                <a:gd name="T34" fmla="*/ 520 w 549"/>
                <a:gd name="T35" fmla="*/ 206 h 238"/>
                <a:gd name="T36" fmla="*/ 502 w 549"/>
                <a:gd name="T37" fmla="*/ 206 h 238"/>
                <a:gd name="T38" fmla="*/ 478 w 549"/>
                <a:gd name="T39" fmla="*/ 194 h 238"/>
                <a:gd name="T40" fmla="*/ 482 w 549"/>
                <a:gd name="T41" fmla="*/ 182 h 238"/>
                <a:gd name="T42" fmla="*/ 511 w 549"/>
                <a:gd name="T43" fmla="*/ 182 h 238"/>
                <a:gd name="T44" fmla="*/ 537 w 549"/>
                <a:gd name="T45" fmla="*/ 179 h 238"/>
                <a:gd name="T46" fmla="*/ 549 w 549"/>
                <a:gd name="T47" fmla="*/ 167 h 238"/>
                <a:gd name="T48" fmla="*/ 543 w 549"/>
                <a:gd name="T49" fmla="*/ 153 h 238"/>
                <a:gd name="T50" fmla="*/ 526 w 549"/>
                <a:gd name="T51" fmla="*/ 149 h 238"/>
                <a:gd name="T52" fmla="*/ 511 w 549"/>
                <a:gd name="T53" fmla="*/ 155 h 238"/>
                <a:gd name="T54" fmla="*/ 487 w 549"/>
                <a:gd name="T55" fmla="*/ 159 h 238"/>
                <a:gd name="T56" fmla="*/ 472 w 549"/>
                <a:gd name="T57" fmla="*/ 164 h 238"/>
                <a:gd name="T58" fmla="*/ 460 w 549"/>
                <a:gd name="T59" fmla="*/ 159 h 238"/>
                <a:gd name="T60" fmla="*/ 448 w 549"/>
                <a:gd name="T61" fmla="*/ 144 h 238"/>
                <a:gd name="T62" fmla="*/ 440 w 549"/>
                <a:gd name="T63" fmla="*/ 125 h 238"/>
                <a:gd name="T64" fmla="*/ 434 w 549"/>
                <a:gd name="T65" fmla="*/ 120 h 238"/>
                <a:gd name="T66" fmla="*/ 416 w 549"/>
                <a:gd name="T67" fmla="*/ 126 h 238"/>
                <a:gd name="T68" fmla="*/ 416 w 549"/>
                <a:gd name="T69" fmla="*/ 137 h 238"/>
                <a:gd name="T70" fmla="*/ 425 w 549"/>
                <a:gd name="T71" fmla="*/ 149 h 238"/>
                <a:gd name="T72" fmla="*/ 441 w 549"/>
                <a:gd name="T73" fmla="*/ 167 h 238"/>
                <a:gd name="T74" fmla="*/ 437 w 549"/>
                <a:gd name="T75" fmla="*/ 178 h 238"/>
                <a:gd name="T76" fmla="*/ 423 w 549"/>
                <a:gd name="T77" fmla="*/ 185 h 238"/>
                <a:gd name="T78" fmla="*/ 375 w 549"/>
                <a:gd name="T79" fmla="*/ 200 h 238"/>
                <a:gd name="T80" fmla="*/ 310 w 549"/>
                <a:gd name="T81" fmla="*/ 204 h 238"/>
                <a:gd name="T82" fmla="*/ 260 w 549"/>
                <a:gd name="T83" fmla="*/ 196 h 238"/>
                <a:gd name="T84" fmla="*/ 213 w 549"/>
                <a:gd name="T85" fmla="*/ 178 h 238"/>
                <a:gd name="T86" fmla="*/ 165 w 549"/>
                <a:gd name="T87" fmla="*/ 132 h 238"/>
                <a:gd name="T88" fmla="*/ 106 w 549"/>
                <a:gd name="T89" fmla="*/ 73 h 238"/>
                <a:gd name="T90" fmla="*/ 65 w 549"/>
                <a:gd name="T91" fmla="*/ 27 h 23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49"/>
                <a:gd name="T139" fmla="*/ 0 h 238"/>
                <a:gd name="T140" fmla="*/ 549 w 549"/>
                <a:gd name="T141" fmla="*/ 238 h 23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49" h="238">
                  <a:moveTo>
                    <a:pt x="65" y="27"/>
                  </a:moveTo>
                  <a:lnTo>
                    <a:pt x="39" y="0"/>
                  </a:lnTo>
                  <a:lnTo>
                    <a:pt x="3" y="5"/>
                  </a:lnTo>
                  <a:lnTo>
                    <a:pt x="0" y="52"/>
                  </a:lnTo>
                  <a:lnTo>
                    <a:pt x="57" y="120"/>
                  </a:lnTo>
                  <a:lnTo>
                    <a:pt x="130" y="178"/>
                  </a:lnTo>
                  <a:lnTo>
                    <a:pt x="187" y="212"/>
                  </a:lnTo>
                  <a:lnTo>
                    <a:pt x="251" y="237"/>
                  </a:lnTo>
                  <a:lnTo>
                    <a:pt x="322" y="238"/>
                  </a:lnTo>
                  <a:lnTo>
                    <a:pt x="390" y="224"/>
                  </a:lnTo>
                  <a:lnTo>
                    <a:pt x="440" y="206"/>
                  </a:lnTo>
                  <a:lnTo>
                    <a:pt x="460" y="206"/>
                  </a:lnTo>
                  <a:lnTo>
                    <a:pt x="487" y="226"/>
                  </a:lnTo>
                  <a:lnTo>
                    <a:pt x="513" y="234"/>
                  </a:lnTo>
                  <a:lnTo>
                    <a:pt x="531" y="231"/>
                  </a:lnTo>
                  <a:lnTo>
                    <a:pt x="543" y="218"/>
                  </a:lnTo>
                  <a:lnTo>
                    <a:pt x="535" y="206"/>
                  </a:lnTo>
                  <a:lnTo>
                    <a:pt x="520" y="206"/>
                  </a:lnTo>
                  <a:lnTo>
                    <a:pt x="502" y="206"/>
                  </a:lnTo>
                  <a:lnTo>
                    <a:pt x="478" y="194"/>
                  </a:lnTo>
                  <a:lnTo>
                    <a:pt x="482" y="182"/>
                  </a:lnTo>
                  <a:lnTo>
                    <a:pt x="511" y="182"/>
                  </a:lnTo>
                  <a:lnTo>
                    <a:pt x="537" y="179"/>
                  </a:lnTo>
                  <a:lnTo>
                    <a:pt x="549" y="167"/>
                  </a:lnTo>
                  <a:lnTo>
                    <a:pt x="543" y="153"/>
                  </a:lnTo>
                  <a:lnTo>
                    <a:pt x="526" y="149"/>
                  </a:lnTo>
                  <a:lnTo>
                    <a:pt x="511" y="155"/>
                  </a:lnTo>
                  <a:lnTo>
                    <a:pt x="487" y="159"/>
                  </a:lnTo>
                  <a:lnTo>
                    <a:pt x="472" y="164"/>
                  </a:lnTo>
                  <a:lnTo>
                    <a:pt x="460" y="159"/>
                  </a:lnTo>
                  <a:lnTo>
                    <a:pt x="448" y="144"/>
                  </a:lnTo>
                  <a:lnTo>
                    <a:pt x="440" y="125"/>
                  </a:lnTo>
                  <a:lnTo>
                    <a:pt x="434" y="120"/>
                  </a:lnTo>
                  <a:lnTo>
                    <a:pt x="416" y="126"/>
                  </a:lnTo>
                  <a:lnTo>
                    <a:pt x="416" y="137"/>
                  </a:lnTo>
                  <a:lnTo>
                    <a:pt x="425" y="149"/>
                  </a:lnTo>
                  <a:lnTo>
                    <a:pt x="441" y="167"/>
                  </a:lnTo>
                  <a:lnTo>
                    <a:pt x="437" y="178"/>
                  </a:lnTo>
                  <a:lnTo>
                    <a:pt x="423" y="185"/>
                  </a:lnTo>
                  <a:lnTo>
                    <a:pt x="375" y="200"/>
                  </a:lnTo>
                  <a:lnTo>
                    <a:pt x="310" y="204"/>
                  </a:lnTo>
                  <a:lnTo>
                    <a:pt x="260" y="196"/>
                  </a:lnTo>
                  <a:lnTo>
                    <a:pt x="213" y="178"/>
                  </a:lnTo>
                  <a:lnTo>
                    <a:pt x="165" y="132"/>
                  </a:lnTo>
                  <a:lnTo>
                    <a:pt x="106" y="73"/>
                  </a:lnTo>
                  <a:lnTo>
                    <a:pt x="65" y="2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1" name="Group 88"/>
          <p:cNvGrpSpPr>
            <a:grpSpLocks/>
          </p:cNvGrpSpPr>
          <p:nvPr/>
        </p:nvGrpSpPr>
        <p:grpSpPr bwMode="auto">
          <a:xfrm>
            <a:off x="5334000" y="1562100"/>
            <a:ext cx="609600" cy="838200"/>
            <a:chOff x="3090" y="2945"/>
            <a:chExt cx="827" cy="1006"/>
          </a:xfrm>
        </p:grpSpPr>
        <p:sp>
          <p:nvSpPr>
            <p:cNvPr id="26642" name="Freeform 89"/>
            <p:cNvSpPr>
              <a:spLocks/>
            </p:cNvSpPr>
            <p:nvPr/>
          </p:nvSpPr>
          <p:spPr bwMode="invGray">
            <a:xfrm>
              <a:off x="3386" y="2945"/>
              <a:ext cx="330" cy="231"/>
            </a:xfrm>
            <a:custGeom>
              <a:avLst/>
              <a:gdLst>
                <a:gd name="T0" fmla="*/ 118 w 330"/>
                <a:gd name="T1" fmla="*/ 112 h 231"/>
                <a:gd name="T2" fmla="*/ 136 w 330"/>
                <a:gd name="T3" fmla="*/ 71 h 231"/>
                <a:gd name="T4" fmla="*/ 161 w 330"/>
                <a:gd name="T5" fmla="*/ 42 h 231"/>
                <a:gd name="T6" fmla="*/ 194 w 330"/>
                <a:gd name="T7" fmla="*/ 18 h 231"/>
                <a:gd name="T8" fmla="*/ 224 w 330"/>
                <a:gd name="T9" fmla="*/ 4 h 231"/>
                <a:gd name="T10" fmla="*/ 254 w 330"/>
                <a:gd name="T11" fmla="*/ 0 h 231"/>
                <a:gd name="T12" fmla="*/ 285 w 330"/>
                <a:gd name="T13" fmla="*/ 3 h 231"/>
                <a:gd name="T14" fmla="*/ 306 w 330"/>
                <a:gd name="T15" fmla="*/ 12 h 231"/>
                <a:gd name="T16" fmla="*/ 320 w 330"/>
                <a:gd name="T17" fmla="*/ 29 h 231"/>
                <a:gd name="T18" fmla="*/ 327 w 330"/>
                <a:gd name="T19" fmla="*/ 47 h 231"/>
                <a:gd name="T20" fmla="*/ 330 w 330"/>
                <a:gd name="T21" fmla="*/ 73 h 231"/>
                <a:gd name="T22" fmla="*/ 327 w 330"/>
                <a:gd name="T23" fmla="*/ 104 h 231"/>
                <a:gd name="T24" fmla="*/ 318 w 330"/>
                <a:gd name="T25" fmla="*/ 136 h 231"/>
                <a:gd name="T26" fmla="*/ 303 w 330"/>
                <a:gd name="T27" fmla="*/ 162 h 231"/>
                <a:gd name="T28" fmla="*/ 279 w 330"/>
                <a:gd name="T29" fmla="*/ 189 h 231"/>
                <a:gd name="T30" fmla="*/ 254 w 330"/>
                <a:gd name="T31" fmla="*/ 208 h 231"/>
                <a:gd name="T32" fmla="*/ 224 w 330"/>
                <a:gd name="T33" fmla="*/ 221 h 231"/>
                <a:gd name="T34" fmla="*/ 197 w 330"/>
                <a:gd name="T35" fmla="*/ 231 h 231"/>
                <a:gd name="T36" fmla="*/ 162 w 330"/>
                <a:gd name="T37" fmla="*/ 231 h 231"/>
                <a:gd name="T38" fmla="*/ 142 w 330"/>
                <a:gd name="T39" fmla="*/ 228 h 231"/>
                <a:gd name="T40" fmla="*/ 124 w 330"/>
                <a:gd name="T41" fmla="*/ 219 h 231"/>
                <a:gd name="T42" fmla="*/ 112 w 330"/>
                <a:gd name="T43" fmla="*/ 202 h 231"/>
                <a:gd name="T44" fmla="*/ 106 w 330"/>
                <a:gd name="T45" fmla="*/ 184 h 231"/>
                <a:gd name="T46" fmla="*/ 103 w 330"/>
                <a:gd name="T47" fmla="*/ 162 h 231"/>
                <a:gd name="T48" fmla="*/ 108 w 330"/>
                <a:gd name="T49" fmla="*/ 144 h 231"/>
                <a:gd name="T50" fmla="*/ 65 w 330"/>
                <a:gd name="T51" fmla="*/ 156 h 231"/>
                <a:gd name="T52" fmla="*/ 29 w 330"/>
                <a:gd name="T53" fmla="*/ 166 h 231"/>
                <a:gd name="T54" fmla="*/ 10 w 330"/>
                <a:gd name="T55" fmla="*/ 166 h 231"/>
                <a:gd name="T56" fmla="*/ 0 w 330"/>
                <a:gd name="T57" fmla="*/ 156 h 231"/>
                <a:gd name="T58" fmla="*/ 0 w 330"/>
                <a:gd name="T59" fmla="*/ 144 h 231"/>
                <a:gd name="T60" fmla="*/ 6 w 330"/>
                <a:gd name="T61" fmla="*/ 130 h 231"/>
                <a:gd name="T62" fmla="*/ 20 w 330"/>
                <a:gd name="T63" fmla="*/ 124 h 231"/>
                <a:gd name="T64" fmla="*/ 51 w 330"/>
                <a:gd name="T65" fmla="*/ 122 h 231"/>
                <a:gd name="T66" fmla="*/ 88 w 330"/>
                <a:gd name="T67" fmla="*/ 119 h 231"/>
                <a:gd name="T68" fmla="*/ 118 w 330"/>
                <a:gd name="T69" fmla="*/ 112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"/>
                <a:gd name="T106" fmla="*/ 0 h 231"/>
                <a:gd name="T107" fmla="*/ 330 w 330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" h="231">
                  <a:moveTo>
                    <a:pt x="118" y="112"/>
                  </a:moveTo>
                  <a:lnTo>
                    <a:pt x="136" y="71"/>
                  </a:lnTo>
                  <a:lnTo>
                    <a:pt x="161" y="42"/>
                  </a:lnTo>
                  <a:lnTo>
                    <a:pt x="194" y="18"/>
                  </a:lnTo>
                  <a:lnTo>
                    <a:pt x="224" y="4"/>
                  </a:lnTo>
                  <a:lnTo>
                    <a:pt x="254" y="0"/>
                  </a:lnTo>
                  <a:lnTo>
                    <a:pt x="285" y="3"/>
                  </a:lnTo>
                  <a:lnTo>
                    <a:pt x="306" y="12"/>
                  </a:lnTo>
                  <a:lnTo>
                    <a:pt x="320" y="29"/>
                  </a:lnTo>
                  <a:lnTo>
                    <a:pt x="327" y="47"/>
                  </a:lnTo>
                  <a:lnTo>
                    <a:pt x="330" y="73"/>
                  </a:lnTo>
                  <a:lnTo>
                    <a:pt x="327" y="104"/>
                  </a:lnTo>
                  <a:lnTo>
                    <a:pt x="318" y="136"/>
                  </a:lnTo>
                  <a:lnTo>
                    <a:pt x="303" y="162"/>
                  </a:lnTo>
                  <a:lnTo>
                    <a:pt x="279" y="189"/>
                  </a:lnTo>
                  <a:lnTo>
                    <a:pt x="254" y="208"/>
                  </a:lnTo>
                  <a:lnTo>
                    <a:pt x="224" y="221"/>
                  </a:lnTo>
                  <a:lnTo>
                    <a:pt x="197" y="231"/>
                  </a:lnTo>
                  <a:lnTo>
                    <a:pt x="162" y="231"/>
                  </a:lnTo>
                  <a:lnTo>
                    <a:pt x="142" y="228"/>
                  </a:lnTo>
                  <a:lnTo>
                    <a:pt x="124" y="219"/>
                  </a:lnTo>
                  <a:lnTo>
                    <a:pt x="112" y="202"/>
                  </a:lnTo>
                  <a:lnTo>
                    <a:pt x="106" y="184"/>
                  </a:lnTo>
                  <a:lnTo>
                    <a:pt x="103" y="162"/>
                  </a:lnTo>
                  <a:lnTo>
                    <a:pt x="108" y="144"/>
                  </a:lnTo>
                  <a:lnTo>
                    <a:pt x="65" y="156"/>
                  </a:lnTo>
                  <a:lnTo>
                    <a:pt x="29" y="166"/>
                  </a:lnTo>
                  <a:lnTo>
                    <a:pt x="10" y="166"/>
                  </a:lnTo>
                  <a:lnTo>
                    <a:pt x="0" y="156"/>
                  </a:lnTo>
                  <a:lnTo>
                    <a:pt x="0" y="144"/>
                  </a:lnTo>
                  <a:lnTo>
                    <a:pt x="6" y="130"/>
                  </a:lnTo>
                  <a:lnTo>
                    <a:pt x="20" y="124"/>
                  </a:lnTo>
                  <a:lnTo>
                    <a:pt x="51" y="122"/>
                  </a:lnTo>
                  <a:lnTo>
                    <a:pt x="88" y="119"/>
                  </a:lnTo>
                  <a:lnTo>
                    <a:pt x="118" y="1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Freeform 90"/>
            <p:cNvSpPr>
              <a:spLocks/>
            </p:cNvSpPr>
            <p:nvPr/>
          </p:nvSpPr>
          <p:spPr bwMode="invGray">
            <a:xfrm>
              <a:off x="3329" y="3204"/>
              <a:ext cx="254" cy="366"/>
            </a:xfrm>
            <a:custGeom>
              <a:avLst/>
              <a:gdLst>
                <a:gd name="T0" fmla="*/ 69 w 254"/>
                <a:gd name="T1" fmla="*/ 62 h 366"/>
                <a:gd name="T2" fmla="*/ 93 w 254"/>
                <a:gd name="T3" fmla="*/ 24 h 366"/>
                <a:gd name="T4" fmla="*/ 120 w 254"/>
                <a:gd name="T5" fmla="*/ 3 h 366"/>
                <a:gd name="T6" fmla="*/ 152 w 254"/>
                <a:gd name="T7" fmla="*/ 0 h 366"/>
                <a:gd name="T8" fmla="*/ 187 w 254"/>
                <a:gd name="T9" fmla="*/ 1 h 366"/>
                <a:gd name="T10" fmla="*/ 216 w 254"/>
                <a:gd name="T11" fmla="*/ 9 h 366"/>
                <a:gd name="T12" fmla="*/ 236 w 254"/>
                <a:gd name="T13" fmla="*/ 26 h 366"/>
                <a:gd name="T14" fmla="*/ 248 w 254"/>
                <a:gd name="T15" fmla="*/ 46 h 366"/>
                <a:gd name="T16" fmla="*/ 254 w 254"/>
                <a:gd name="T17" fmla="*/ 70 h 366"/>
                <a:gd name="T18" fmla="*/ 249 w 254"/>
                <a:gd name="T19" fmla="*/ 94 h 366"/>
                <a:gd name="T20" fmla="*/ 242 w 254"/>
                <a:gd name="T21" fmla="*/ 121 h 366"/>
                <a:gd name="T22" fmla="*/ 225 w 254"/>
                <a:gd name="T23" fmla="*/ 151 h 366"/>
                <a:gd name="T24" fmla="*/ 204 w 254"/>
                <a:gd name="T25" fmla="*/ 177 h 366"/>
                <a:gd name="T26" fmla="*/ 181 w 254"/>
                <a:gd name="T27" fmla="*/ 198 h 366"/>
                <a:gd name="T28" fmla="*/ 166 w 254"/>
                <a:gd name="T29" fmla="*/ 222 h 366"/>
                <a:gd name="T30" fmla="*/ 163 w 254"/>
                <a:gd name="T31" fmla="*/ 245 h 366"/>
                <a:gd name="T32" fmla="*/ 169 w 254"/>
                <a:gd name="T33" fmla="*/ 271 h 366"/>
                <a:gd name="T34" fmla="*/ 175 w 254"/>
                <a:gd name="T35" fmla="*/ 296 h 366"/>
                <a:gd name="T36" fmla="*/ 172 w 254"/>
                <a:gd name="T37" fmla="*/ 304 h 366"/>
                <a:gd name="T38" fmla="*/ 177 w 254"/>
                <a:gd name="T39" fmla="*/ 319 h 366"/>
                <a:gd name="T40" fmla="*/ 169 w 254"/>
                <a:gd name="T41" fmla="*/ 337 h 366"/>
                <a:gd name="T42" fmla="*/ 152 w 254"/>
                <a:gd name="T43" fmla="*/ 354 h 366"/>
                <a:gd name="T44" fmla="*/ 128 w 254"/>
                <a:gd name="T45" fmla="*/ 364 h 366"/>
                <a:gd name="T46" fmla="*/ 98 w 254"/>
                <a:gd name="T47" fmla="*/ 366 h 366"/>
                <a:gd name="T48" fmla="*/ 67 w 254"/>
                <a:gd name="T49" fmla="*/ 360 h 366"/>
                <a:gd name="T50" fmla="*/ 43 w 254"/>
                <a:gd name="T51" fmla="*/ 343 h 366"/>
                <a:gd name="T52" fmla="*/ 24 w 254"/>
                <a:gd name="T53" fmla="*/ 325 h 366"/>
                <a:gd name="T54" fmla="*/ 12 w 254"/>
                <a:gd name="T55" fmla="*/ 299 h 366"/>
                <a:gd name="T56" fmla="*/ 4 w 254"/>
                <a:gd name="T57" fmla="*/ 272 h 366"/>
                <a:gd name="T58" fmla="*/ 0 w 254"/>
                <a:gd name="T59" fmla="*/ 240 h 366"/>
                <a:gd name="T60" fmla="*/ 4 w 254"/>
                <a:gd name="T61" fmla="*/ 207 h 366"/>
                <a:gd name="T62" fmla="*/ 9 w 254"/>
                <a:gd name="T63" fmla="*/ 169 h 366"/>
                <a:gd name="T64" fmla="*/ 22 w 254"/>
                <a:gd name="T65" fmla="*/ 135 h 366"/>
                <a:gd name="T66" fmla="*/ 39 w 254"/>
                <a:gd name="T67" fmla="*/ 109 h 366"/>
                <a:gd name="T68" fmla="*/ 57 w 254"/>
                <a:gd name="T69" fmla="*/ 78 h 366"/>
                <a:gd name="T70" fmla="*/ 69 w 254"/>
                <a:gd name="T71" fmla="*/ 62 h 3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66"/>
                <a:gd name="T110" fmla="*/ 254 w 254"/>
                <a:gd name="T111" fmla="*/ 366 h 3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66">
                  <a:moveTo>
                    <a:pt x="69" y="62"/>
                  </a:moveTo>
                  <a:lnTo>
                    <a:pt x="93" y="24"/>
                  </a:lnTo>
                  <a:lnTo>
                    <a:pt x="120" y="3"/>
                  </a:lnTo>
                  <a:lnTo>
                    <a:pt x="152" y="0"/>
                  </a:lnTo>
                  <a:lnTo>
                    <a:pt x="187" y="1"/>
                  </a:lnTo>
                  <a:lnTo>
                    <a:pt x="216" y="9"/>
                  </a:lnTo>
                  <a:lnTo>
                    <a:pt x="236" y="26"/>
                  </a:lnTo>
                  <a:lnTo>
                    <a:pt x="248" y="46"/>
                  </a:lnTo>
                  <a:lnTo>
                    <a:pt x="254" y="70"/>
                  </a:lnTo>
                  <a:lnTo>
                    <a:pt x="249" y="94"/>
                  </a:lnTo>
                  <a:lnTo>
                    <a:pt x="242" y="121"/>
                  </a:lnTo>
                  <a:lnTo>
                    <a:pt x="225" y="151"/>
                  </a:lnTo>
                  <a:lnTo>
                    <a:pt x="204" y="177"/>
                  </a:lnTo>
                  <a:lnTo>
                    <a:pt x="181" y="198"/>
                  </a:lnTo>
                  <a:lnTo>
                    <a:pt x="166" y="222"/>
                  </a:lnTo>
                  <a:lnTo>
                    <a:pt x="163" y="245"/>
                  </a:lnTo>
                  <a:lnTo>
                    <a:pt x="169" y="271"/>
                  </a:lnTo>
                  <a:lnTo>
                    <a:pt x="175" y="296"/>
                  </a:lnTo>
                  <a:lnTo>
                    <a:pt x="172" y="304"/>
                  </a:lnTo>
                  <a:lnTo>
                    <a:pt x="177" y="319"/>
                  </a:lnTo>
                  <a:lnTo>
                    <a:pt x="169" y="337"/>
                  </a:lnTo>
                  <a:lnTo>
                    <a:pt x="152" y="354"/>
                  </a:lnTo>
                  <a:lnTo>
                    <a:pt x="128" y="364"/>
                  </a:lnTo>
                  <a:lnTo>
                    <a:pt x="98" y="366"/>
                  </a:lnTo>
                  <a:lnTo>
                    <a:pt x="67" y="360"/>
                  </a:lnTo>
                  <a:lnTo>
                    <a:pt x="43" y="343"/>
                  </a:lnTo>
                  <a:lnTo>
                    <a:pt x="24" y="325"/>
                  </a:lnTo>
                  <a:lnTo>
                    <a:pt x="12" y="299"/>
                  </a:lnTo>
                  <a:lnTo>
                    <a:pt x="4" y="272"/>
                  </a:lnTo>
                  <a:lnTo>
                    <a:pt x="0" y="240"/>
                  </a:lnTo>
                  <a:lnTo>
                    <a:pt x="4" y="207"/>
                  </a:lnTo>
                  <a:lnTo>
                    <a:pt x="9" y="169"/>
                  </a:lnTo>
                  <a:lnTo>
                    <a:pt x="22" y="135"/>
                  </a:lnTo>
                  <a:lnTo>
                    <a:pt x="39" y="109"/>
                  </a:lnTo>
                  <a:lnTo>
                    <a:pt x="57" y="78"/>
                  </a:lnTo>
                  <a:lnTo>
                    <a:pt x="69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Freeform 91"/>
            <p:cNvSpPr>
              <a:spLocks/>
            </p:cNvSpPr>
            <p:nvPr/>
          </p:nvSpPr>
          <p:spPr bwMode="invGray">
            <a:xfrm>
              <a:off x="3090" y="3037"/>
              <a:ext cx="390" cy="235"/>
            </a:xfrm>
            <a:custGeom>
              <a:avLst/>
              <a:gdLst>
                <a:gd name="T0" fmla="*/ 295 w 390"/>
                <a:gd name="T1" fmla="*/ 186 h 235"/>
                <a:gd name="T2" fmla="*/ 354 w 390"/>
                <a:gd name="T3" fmla="*/ 174 h 235"/>
                <a:gd name="T4" fmla="*/ 390 w 390"/>
                <a:gd name="T5" fmla="*/ 174 h 235"/>
                <a:gd name="T6" fmla="*/ 390 w 390"/>
                <a:gd name="T7" fmla="*/ 199 h 235"/>
                <a:gd name="T8" fmla="*/ 378 w 390"/>
                <a:gd name="T9" fmla="*/ 225 h 235"/>
                <a:gd name="T10" fmla="*/ 349 w 390"/>
                <a:gd name="T11" fmla="*/ 231 h 235"/>
                <a:gd name="T12" fmla="*/ 327 w 390"/>
                <a:gd name="T13" fmla="*/ 235 h 235"/>
                <a:gd name="T14" fmla="*/ 254 w 390"/>
                <a:gd name="T15" fmla="*/ 235 h 235"/>
                <a:gd name="T16" fmla="*/ 192 w 390"/>
                <a:gd name="T17" fmla="*/ 231 h 235"/>
                <a:gd name="T18" fmla="*/ 156 w 390"/>
                <a:gd name="T19" fmla="*/ 218 h 235"/>
                <a:gd name="T20" fmla="*/ 147 w 390"/>
                <a:gd name="T21" fmla="*/ 209 h 235"/>
                <a:gd name="T22" fmla="*/ 136 w 390"/>
                <a:gd name="T23" fmla="*/ 173 h 235"/>
                <a:gd name="T24" fmla="*/ 120 w 390"/>
                <a:gd name="T25" fmla="*/ 127 h 235"/>
                <a:gd name="T26" fmla="*/ 95 w 390"/>
                <a:gd name="T27" fmla="*/ 93 h 235"/>
                <a:gd name="T28" fmla="*/ 73 w 390"/>
                <a:gd name="T29" fmla="*/ 81 h 235"/>
                <a:gd name="T30" fmla="*/ 51 w 390"/>
                <a:gd name="T31" fmla="*/ 82 h 235"/>
                <a:gd name="T32" fmla="*/ 44 w 390"/>
                <a:gd name="T33" fmla="*/ 85 h 235"/>
                <a:gd name="T34" fmla="*/ 26 w 390"/>
                <a:gd name="T35" fmla="*/ 97 h 235"/>
                <a:gd name="T36" fmla="*/ 10 w 390"/>
                <a:gd name="T37" fmla="*/ 100 h 235"/>
                <a:gd name="T38" fmla="*/ 0 w 390"/>
                <a:gd name="T39" fmla="*/ 91 h 235"/>
                <a:gd name="T40" fmla="*/ 6 w 390"/>
                <a:gd name="T41" fmla="*/ 81 h 235"/>
                <a:gd name="T42" fmla="*/ 20 w 390"/>
                <a:gd name="T43" fmla="*/ 70 h 235"/>
                <a:gd name="T44" fmla="*/ 47 w 390"/>
                <a:gd name="T45" fmla="*/ 64 h 235"/>
                <a:gd name="T46" fmla="*/ 55 w 390"/>
                <a:gd name="T47" fmla="*/ 61 h 235"/>
                <a:gd name="T48" fmla="*/ 53 w 390"/>
                <a:gd name="T49" fmla="*/ 49 h 235"/>
                <a:gd name="T50" fmla="*/ 18 w 390"/>
                <a:gd name="T51" fmla="*/ 42 h 235"/>
                <a:gd name="T52" fmla="*/ 8 w 390"/>
                <a:gd name="T53" fmla="*/ 32 h 235"/>
                <a:gd name="T54" fmla="*/ 6 w 390"/>
                <a:gd name="T55" fmla="*/ 18 h 235"/>
                <a:gd name="T56" fmla="*/ 23 w 390"/>
                <a:gd name="T57" fmla="*/ 8 h 235"/>
                <a:gd name="T58" fmla="*/ 38 w 390"/>
                <a:gd name="T59" fmla="*/ 16 h 235"/>
                <a:gd name="T60" fmla="*/ 71 w 390"/>
                <a:gd name="T61" fmla="*/ 38 h 235"/>
                <a:gd name="T62" fmla="*/ 83 w 390"/>
                <a:gd name="T63" fmla="*/ 40 h 235"/>
                <a:gd name="T64" fmla="*/ 101 w 390"/>
                <a:gd name="T65" fmla="*/ 36 h 235"/>
                <a:gd name="T66" fmla="*/ 115 w 390"/>
                <a:gd name="T67" fmla="*/ 12 h 235"/>
                <a:gd name="T68" fmla="*/ 134 w 390"/>
                <a:gd name="T69" fmla="*/ 0 h 235"/>
                <a:gd name="T70" fmla="*/ 147 w 390"/>
                <a:gd name="T71" fmla="*/ 3 h 235"/>
                <a:gd name="T72" fmla="*/ 148 w 390"/>
                <a:gd name="T73" fmla="*/ 14 h 235"/>
                <a:gd name="T74" fmla="*/ 140 w 390"/>
                <a:gd name="T75" fmla="*/ 26 h 235"/>
                <a:gd name="T76" fmla="*/ 118 w 390"/>
                <a:gd name="T77" fmla="*/ 42 h 235"/>
                <a:gd name="T78" fmla="*/ 106 w 390"/>
                <a:gd name="T79" fmla="*/ 62 h 235"/>
                <a:gd name="T80" fmla="*/ 114 w 390"/>
                <a:gd name="T81" fmla="*/ 76 h 235"/>
                <a:gd name="T82" fmla="*/ 138 w 390"/>
                <a:gd name="T83" fmla="*/ 100 h 235"/>
                <a:gd name="T84" fmla="*/ 150 w 390"/>
                <a:gd name="T85" fmla="*/ 120 h 235"/>
                <a:gd name="T86" fmla="*/ 162 w 390"/>
                <a:gd name="T87" fmla="*/ 141 h 235"/>
                <a:gd name="T88" fmla="*/ 174 w 390"/>
                <a:gd name="T89" fmla="*/ 167 h 235"/>
                <a:gd name="T90" fmla="*/ 183 w 390"/>
                <a:gd name="T91" fmla="*/ 179 h 235"/>
                <a:gd name="T92" fmla="*/ 205 w 390"/>
                <a:gd name="T93" fmla="*/ 186 h 235"/>
                <a:gd name="T94" fmla="*/ 237 w 390"/>
                <a:gd name="T95" fmla="*/ 191 h 235"/>
                <a:gd name="T96" fmla="*/ 274 w 390"/>
                <a:gd name="T97" fmla="*/ 188 h 235"/>
                <a:gd name="T98" fmla="*/ 295 w 390"/>
                <a:gd name="T99" fmla="*/ 186 h 2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0"/>
                <a:gd name="T151" fmla="*/ 0 h 235"/>
                <a:gd name="T152" fmla="*/ 390 w 390"/>
                <a:gd name="T153" fmla="*/ 235 h 23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0" h="235">
                  <a:moveTo>
                    <a:pt x="295" y="186"/>
                  </a:moveTo>
                  <a:lnTo>
                    <a:pt x="354" y="174"/>
                  </a:lnTo>
                  <a:lnTo>
                    <a:pt x="390" y="174"/>
                  </a:lnTo>
                  <a:lnTo>
                    <a:pt x="390" y="199"/>
                  </a:lnTo>
                  <a:lnTo>
                    <a:pt x="378" y="225"/>
                  </a:lnTo>
                  <a:lnTo>
                    <a:pt x="349" y="231"/>
                  </a:lnTo>
                  <a:lnTo>
                    <a:pt x="327" y="235"/>
                  </a:lnTo>
                  <a:lnTo>
                    <a:pt x="254" y="235"/>
                  </a:lnTo>
                  <a:lnTo>
                    <a:pt x="192" y="231"/>
                  </a:lnTo>
                  <a:lnTo>
                    <a:pt x="156" y="218"/>
                  </a:lnTo>
                  <a:lnTo>
                    <a:pt x="147" y="209"/>
                  </a:lnTo>
                  <a:lnTo>
                    <a:pt x="136" y="173"/>
                  </a:lnTo>
                  <a:lnTo>
                    <a:pt x="120" y="127"/>
                  </a:lnTo>
                  <a:lnTo>
                    <a:pt x="95" y="93"/>
                  </a:lnTo>
                  <a:lnTo>
                    <a:pt x="73" y="81"/>
                  </a:lnTo>
                  <a:lnTo>
                    <a:pt x="51" y="82"/>
                  </a:lnTo>
                  <a:lnTo>
                    <a:pt x="44" y="85"/>
                  </a:lnTo>
                  <a:lnTo>
                    <a:pt x="26" y="97"/>
                  </a:lnTo>
                  <a:lnTo>
                    <a:pt x="10" y="100"/>
                  </a:lnTo>
                  <a:lnTo>
                    <a:pt x="0" y="91"/>
                  </a:lnTo>
                  <a:lnTo>
                    <a:pt x="6" y="81"/>
                  </a:lnTo>
                  <a:lnTo>
                    <a:pt x="20" y="70"/>
                  </a:lnTo>
                  <a:lnTo>
                    <a:pt x="47" y="64"/>
                  </a:lnTo>
                  <a:lnTo>
                    <a:pt x="55" y="61"/>
                  </a:lnTo>
                  <a:lnTo>
                    <a:pt x="53" y="49"/>
                  </a:lnTo>
                  <a:lnTo>
                    <a:pt x="18" y="42"/>
                  </a:lnTo>
                  <a:lnTo>
                    <a:pt x="8" y="32"/>
                  </a:lnTo>
                  <a:lnTo>
                    <a:pt x="6" y="18"/>
                  </a:lnTo>
                  <a:lnTo>
                    <a:pt x="23" y="8"/>
                  </a:lnTo>
                  <a:lnTo>
                    <a:pt x="38" y="16"/>
                  </a:lnTo>
                  <a:lnTo>
                    <a:pt x="71" y="38"/>
                  </a:lnTo>
                  <a:lnTo>
                    <a:pt x="83" y="40"/>
                  </a:lnTo>
                  <a:lnTo>
                    <a:pt x="101" y="36"/>
                  </a:lnTo>
                  <a:lnTo>
                    <a:pt x="115" y="12"/>
                  </a:lnTo>
                  <a:lnTo>
                    <a:pt x="134" y="0"/>
                  </a:lnTo>
                  <a:lnTo>
                    <a:pt x="147" y="3"/>
                  </a:lnTo>
                  <a:lnTo>
                    <a:pt x="148" y="14"/>
                  </a:lnTo>
                  <a:lnTo>
                    <a:pt x="140" y="26"/>
                  </a:lnTo>
                  <a:lnTo>
                    <a:pt x="118" y="42"/>
                  </a:lnTo>
                  <a:lnTo>
                    <a:pt x="106" y="62"/>
                  </a:lnTo>
                  <a:lnTo>
                    <a:pt x="114" y="76"/>
                  </a:lnTo>
                  <a:lnTo>
                    <a:pt x="138" y="100"/>
                  </a:lnTo>
                  <a:lnTo>
                    <a:pt x="150" y="120"/>
                  </a:lnTo>
                  <a:lnTo>
                    <a:pt x="162" y="141"/>
                  </a:lnTo>
                  <a:lnTo>
                    <a:pt x="174" y="167"/>
                  </a:lnTo>
                  <a:lnTo>
                    <a:pt x="183" y="179"/>
                  </a:lnTo>
                  <a:lnTo>
                    <a:pt x="205" y="186"/>
                  </a:lnTo>
                  <a:lnTo>
                    <a:pt x="237" y="191"/>
                  </a:lnTo>
                  <a:lnTo>
                    <a:pt x="274" y="188"/>
                  </a:lnTo>
                  <a:lnTo>
                    <a:pt x="295" y="18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Freeform 92"/>
            <p:cNvSpPr>
              <a:spLocks/>
            </p:cNvSpPr>
            <p:nvPr/>
          </p:nvSpPr>
          <p:spPr bwMode="invGray">
            <a:xfrm>
              <a:off x="3524" y="3238"/>
              <a:ext cx="393" cy="327"/>
            </a:xfrm>
            <a:custGeom>
              <a:avLst/>
              <a:gdLst>
                <a:gd name="T0" fmla="*/ 17 w 393"/>
                <a:gd name="T1" fmla="*/ 0 h 327"/>
                <a:gd name="T2" fmla="*/ 45 w 393"/>
                <a:gd name="T3" fmla="*/ 14 h 327"/>
                <a:gd name="T4" fmla="*/ 64 w 393"/>
                <a:gd name="T5" fmla="*/ 38 h 327"/>
                <a:gd name="T6" fmla="*/ 88 w 393"/>
                <a:gd name="T7" fmla="*/ 82 h 327"/>
                <a:gd name="T8" fmla="*/ 112 w 393"/>
                <a:gd name="T9" fmla="*/ 129 h 327"/>
                <a:gd name="T10" fmla="*/ 136 w 393"/>
                <a:gd name="T11" fmla="*/ 161 h 327"/>
                <a:gd name="T12" fmla="*/ 157 w 393"/>
                <a:gd name="T13" fmla="*/ 176 h 327"/>
                <a:gd name="T14" fmla="*/ 176 w 393"/>
                <a:gd name="T15" fmla="*/ 187 h 327"/>
                <a:gd name="T16" fmla="*/ 233 w 393"/>
                <a:gd name="T17" fmla="*/ 196 h 327"/>
                <a:gd name="T18" fmla="*/ 289 w 393"/>
                <a:gd name="T19" fmla="*/ 196 h 327"/>
                <a:gd name="T20" fmla="*/ 322 w 393"/>
                <a:gd name="T21" fmla="*/ 193 h 327"/>
                <a:gd name="T22" fmla="*/ 344 w 393"/>
                <a:gd name="T23" fmla="*/ 182 h 327"/>
                <a:gd name="T24" fmla="*/ 360 w 393"/>
                <a:gd name="T25" fmla="*/ 166 h 327"/>
                <a:gd name="T26" fmla="*/ 378 w 393"/>
                <a:gd name="T27" fmla="*/ 164 h 327"/>
                <a:gd name="T28" fmla="*/ 393 w 393"/>
                <a:gd name="T29" fmla="*/ 172 h 327"/>
                <a:gd name="T30" fmla="*/ 391 w 393"/>
                <a:gd name="T31" fmla="*/ 190 h 327"/>
                <a:gd name="T32" fmla="*/ 372 w 393"/>
                <a:gd name="T33" fmla="*/ 202 h 327"/>
                <a:gd name="T34" fmla="*/ 336 w 393"/>
                <a:gd name="T35" fmla="*/ 211 h 327"/>
                <a:gd name="T36" fmla="*/ 324 w 393"/>
                <a:gd name="T37" fmla="*/ 220 h 327"/>
                <a:gd name="T38" fmla="*/ 324 w 393"/>
                <a:gd name="T39" fmla="*/ 233 h 327"/>
                <a:gd name="T40" fmla="*/ 336 w 393"/>
                <a:gd name="T41" fmla="*/ 245 h 327"/>
                <a:gd name="T42" fmla="*/ 372 w 393"/>
                <a:gd name="T43" fmla="*/ 261 h 327"/>
                <a:gd name="T44" fmla="*/ 378 w 393"/>
                <a:gd name="T45" fmla="*/ 272 h 327"/>
                <a:gd name="T46" fmla="*/ 381 w 393"/>
                <a:gd name="T47" fmla="*/ 286 h 327"/>
                <a:gd name="T48" fmla="*/ 365 w 393"/>
                <a:gd name="T49" fmla="*/ 294 h 327"/>
                <a:gd name="T50" fmla="*/ 352 w 393"/>
                <a:gd name="T51" fmla="*/ 288 h 327"/>
                <a:gd name="T52" fmla="*/ 332 w 393"/>
                <a:gd name="T53" fmla="*/ 273 h 327"/>
                <a:gd name="T54" fmla="*/ 313 w 393"/>
                <a:gd name="T55" fmla="*/ 254 h 327"/>
                <a:gd name="T56" fmla="*/ 300 w 393"/>
                <a:gd name="T57" fmla="*/ 243 h 327"/>
                <a:gd name="T58" fmla="*/ 294 w 393"/>
                <a:gd name="T59" fmla="*/ 249 h 327"/>
                <a:gd name="T60" fmla="*/ 294 w 393"/>
                <a:gd name="T61" fmla="*/ 255 h 327"/>
                <a:gd name="T62" fmla="*/ 312 w 393"/>
                <a:gd name="T63" fmla="*/ 286 h 327"/>
                <a:gd name="T64" fmla="*/ 318 w 393"/>
                <a:gd name="T65" fmla="*/ 310 h 327"/>
                <a:gd name="T66" fmla="*/ 310 w 393"/>
                <a:gd name="T67" fmla="*/ 325 h 327"/>
                <a:gd name="T68" fmla="*/ 300 w 393"/>
                <a:gd name="T69" fmla="*/ 327 h 327"/>
                <a:gd name="T70" fmla="*/ 289 w 393"/>
                <a:gd name="T71" fmla="*/ 316 h 327"/>
                <a:gd name="T72" fmla="*/ 283 w 393"/>
                <a:gd name="T73" fmla="*/ 300 h 327"/>
                <a:gd name="T74" fmla="*/ 275 w 393"/>
                <a:gd name="T75" fmla="*/ 276 h 327"/>
                <a:gd name="T76" fmla="*/ 271 w 393"/>
                <a:gd name="T77" fmla="*/ 247 h 327"/>
                <a:gd name="T78" fmla="*/ 263 w 393"/>
                <a:gd name="T79" fmla="*/ 231 h 327"/>
                <a:gd name="T80" fmla="*/ 242 w 393"/>
                <a:gd name="T81" fmla="*/ 225 h 327"/>
                <a:gd name="T82" fmla="*/ 200 w 393"/>
                <a:gd name="T83" fmla="*/ 220 h 327"/>
                <a:gd name="T84" fmla="*/ 157 w 393"/>
                <a:gd name="T85" fmla="*/ 214 h 327"/>
                <a:gd name="T86" fmla="*/ 130 w 393"/>
                <a:gd name="T87" fmla="*/ 207 h 327"/>
                <a:gd name="T88" fmla="*/ 112 w 393"/>
                <a:gd name="T89" fmla="*/ 194 h 327"/>
                <a:gd name="T90" fmla="*/ 88 w 393"/>
                <a:gd name="T91" fmla="*/ 164 h 327"/>
                <a:gd name="T92" fmla="*/ 62 w 393"/>
                <a:gd name="T93" fmla="*/ 131 h 327"/>
                <a:gd name="T94" fmla="*/ 39 w 393"/>
                <a:gd name="T95" fmla="*/ 103 h 327"/>
                <a:gd name="T96" fmla="*/ 17 w 393"/>
                <a:gd name="T97" fmla="*/ 76 h 327"/>
                <a:gd name="T98" fmla="*/ 0 w 393"/>
                <a:gd name="T99" fmla="*/ 44 h 327"/>
                <a:gd name="T100" fmla="*/ 0 w 393"/>
                <a:gd name="T101" fmla="*/ 20 h 327"/>
                <a:gd name="T102" fmla="*/ 9 w 393"/>
                <a:gd name="T103" fmla="*/ 8 h 327"/>
                <a:gd name="T104" fmla="*/ 17 w 393"/>
                <a:gd name="T105" fmla="*/ 0 h 3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3"/>
                <a:gd name="T160" fmla="*/ 0 h 327"/>
                <a:gd name="T161" fmla="*/ 393 w 393"/>
                <a:gd name="T162" fmla="*/ 327 h 3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3" h="327">
                  <a:moveTo>
                    <a:pt x="17" y="0"/>
                  </a:moveTo>
                  <a:lnTo>
                    <a:pt x="45" y="14"/>
                  </a:lnTo>
                  <a:lnTo>
                    <a:pt x="64" y="38"/>
                  </a:lnTo>
                  <a:lnTo>
                    <a:pt x="88" y="82"/>
                  </a:lnTo>
                  <a:lnTo>
                    <a:pt x="112" y="129"/>
                  </a:lnTo>
                  <a:lnTo>
                    <a:pt x="136" y="161"/>
                  </a:lnTo>
                  <a:lnTo>
                    <a:pt x="157" y="176"/>
                  </a:lnTo>
                  <a:lnTo>
                    <a:pt x="176" y="187"/>
                  </a:lnTo>
                  <a:lnTo>
                    <a:pt x="233" y="196"/>
                  </a:lnTo>
                  <a:lnTo>
                    <a:pt x="289" y="196"/>
                  </a:lnTo>
                  <a:lnTo>
                    <a:pt x="322" y="193"/>
                  </a:lnTo>
                  <a:lnTo>
                    <a:pt x="344" y="182"/>
                  </a:lnTo>
                  <a:lnTo>
                    <a:pt x="360" y="166"/>
                  </a:lnTo>
                  <a:lnTo>
                    <a:pt x="378" y="164"/>
                  </a:lnTo>
                  <a:lnTo>
                    <a:pt x="393" y="172"/>
                  </a:lnTo>
                  <a:lnTo>
                    <a:pt x="391" y="190"/>
                  </a:lnTo>
                  <a:lnTo>
                    <a:pt x="372" y="202"/>
                  </a:lnTo>
                  <a:lnTo>
                    <a:pt x="336" y="211"/>
                  </a:lnTo>
                  <a:lnTo>
                    <a:pt x="324" y="220"/>
                  </a:lnTo>
                  <a:lnTo>
                    <a:pt x="324" y="233"/>
                  </a:lnTo>
                  <a:lnTo>
                    <a:pt x="336" y="245"/>
                  </a:lnTo>
                  <a:lnTo>
                    <a:pt x="372" y="261"/>
                  </a:lnTo>
                  <a:lnTo>
                    <a:pt x="378" y="272"/>
                  </a:lnTo>
                  <a:lnTo>
                    <a:pt x="381" y="286"/>
                  </a:lnTo>
                  <a:lnTo>
                    <a:pt x="365" y="294"/>
                  </a:lnTo>
                  <a:lnTo>
                    <a:pt x="352" y="288"/>
                  </a:lnTo>
                  <a:lnTo>
                    <a:pt x="332" y="273"/>
                  </a:lnTo>
                  <a:lnTo>
                    <a:pt x="313" y="254"/>
                  </a:lnTo>
                  <a:lnTo>
                    <a:pt x="300" y="243"/>
                  </a:lnTo>
                  <a:lnTo>
                    <a:pt x="294" y="249"/>
                  </a:lnTo>
                  <a:lnTo>
                    <a:pt x="294" y="255"/>
                  </a:lnTo>
                  <a:lnTo>
                    <a:pt x="312" y="286"/>
                  </a:lnTo>
                  <a:lnTo>
                    <a:pt x="318" y="310"/>
                  </a:lnTo>
                  <a:lnTo>
                    <a:pt x="310" y="325"/>
                  </a:lnTo>
                  <a:lnTo>
                    <a:pt x="300" y="327"/>
                  </a:lnTo>
                  <a:lnTo>
                    <a:pt x="289" y="316"/>
                  </a:lnTo>
                  <a:lnTo>
                    <a:pt x="283" y="300"/>
                  </a:lnTo>
                  <a:lnTo>
                    <a:pt x="275" y="276"/>
                  </a:lnTo>
                  <a:lnTo>
                    <a:pt x="271" y="247"/>
                  </a:lnTo>
                  <a:lnTo>
                    <a:pt x="263" y="231"/>
                  </a:lnTo>
                  <a:lnTo>
                    <a:pt x="242" y="225"/>
                  </a:lnTo>
                  <a:lnTo>
                    <a:pt x="200" y="220"/>
                  </a:lnTo>
                  <a:lnTo>
                    <a:pt x="157" y="214"/>
                  </a:lnTo>
                  <a:lnTo>
                    <a:pt x="130" y="207"/>
                  </a:lnTo>
                  <a:lnTo>
                    <a:pt x="112" y="194"/>
                  </a:lnTo>
                  <a:lnTo>
                    <a:pt x="88" y="164"/>
                  </a:lnTo>
                  <a:lnTo>
                    <a:pt x="62" y="131"/>
                  </a:lnTo>
                  <a:lnTo>
                    <a:pt x="39" y="103"/>
                  </a:lnTo>
                  <a:lnTo>
                    <a:pt x="17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9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Freeform 93"/>
            <p:cNvSpPr>
              <a:spLocks/>
            </p:cNvSpPr>
            <p:nvPr/>
          </p:nvSpPr>
          <p:spPr bwMode="invGray">
            <a:xfrm>
              <a:off x="3421" y="3494"/>
              <a:ext cx="200" cy="452"/>
            </a:xfrm>
            <a:custGeom>
              <a:avLst/>
              <a:gdLst>
                <a:gd name="T0" fmla="*/ 17 w 200"/>
                <a:gd name="T1" fmla="*/ 0 h 452"/>
                <a:gd name="T2" fmla="*/ 43 w 200"/>
                <a:gd name="T3" fmla="*/ 5 h 452"/>
                <a:gd name="T4" fmla="*/ 65 w 200"/>
                <a:gd name="T5" fmla="*/ 23 h 452"/>
                <a:gd name="T6" fmla="*/ 83 w 200"/>
                <a:gd name="T7" fmla="*/ 53 h 452"/>
                <a:gd name="T8" fmla="*/ 112 w 200"/>
                <a:gd name="T9" fmla="*/ 104 h 452"/>
                <a:gd name="T10" fmla="*/ 153 w 200"/>
                <a:gd name="T11" fmla="*/ 185 h 452"/>
                <a:gd name="T12" fmla="*/ 159 w 200"/>
                <a:gd name="T13" fmla="*/ 206 h 452"/>
                <a:gd name="T14" fmla="*/ 153 w 200"/>
                <a:gd name="T15" fmla="*/ 225 h 452"/>
                <a:gd name="T16" fmla="*/ 141 w 200"/>
                <a:gd name="T17" fmla="*/ 242 h 452"/>
                <a:gd name="T18" fmla="*/ 96 w 200"/>
                <a:gd name="T19" fmla="*/ 283 h 452"/>
                <a:gd name="T20" fmla="*/ 70 w 200"/>
                <a:gd name="T21" fmla="*/ 316 h 452"/>
                <a:gd name="T22" fmla="*/ 59 w 200"/>
                <a:gd name="T23" fmla="*/ 343 h 452"/>
                <a:gd name="T24" fmla="*/ 59 w 200"/>
                <a:gd name="T25" fmla="*/ 349 h 452"/>
                <a:gd name="T26" fmla="*/ 67 w 200"/>
                <a:gd name="T27" fmla="*/ 366 h 452"/>
                <a:gd name="T28" fmla="*/ 88 w 200"/>
                <a:gd name="T29" fmla="*/ 380 h 452"/>
                <a:gd name="T30" fmla="*/ 120 w 200"/>
                <a:gd name="T31" fmla="*/ 390 h 452"/>
                <a:gd name="T32" fmla="*/ 155 w 200"/>
                <a:gd name="T33" fmla="*/ 402 h 452"/>
                <a:gd name="T34" fmla="*/ 194 w 200"/>
                <a:gd name="T35" fmla="*/ 416 h 452"/>
                <a:gd name="T36" fmla="*/ 197 w 200"/>
                <a:gd name="T37" fmla="*/ 422 h 452"/>
                <a:gd name="T38" fmla="*/ 200 w 200"/>
                <a:gd name="T39" fmla="*/ 436 h 452"/>
                <a:gd name="T40" fmla="*/ 183 w 200"/>
                <a:gd name="T41" fmla="*/ 442 h 452"/>
                <a:gd name="T42" fmla="*/ 150 w 200"/>
                <a:gd name="T43" fmla="*/ 452 h 452"/>
                <a:gd name="T44" fmla="*/ 136 w 200"/>
                <a:gd name="T45" fmla="*/ 448 h 452"/>
                <a:gd name="T46" fmla="*/ 124 w 200"/>
                <a:gd name="T47" fmla="*/ 434 h 452"/>
                <a:gd name="T48" fmla="*/ 106 w 200"/>
                <a:gd name="T49" fmla="*/ 416 h 452"/>
                <a:gd name="T50" fmla="*/ 71 w 200"/>
                <a:gd name="T51" fmla="*/ 402 h 452"/>
                <a:gd name="T52" fmla="*/ 44 w 200"/>
                <a:gd name="T53" fmla="*/ 398 h 452"/>
                <a:gd name="T54" fmla="*/ 23 w 200"/>
                <a:gd name="T55" fmla="*/ 398 h 452"/>
                <a:gd name="T56" fmla="*/ 12 w 200"/>
                <a:gd name="T57" fmla="*/ 390 h 452"/>
                <a:gd name="T58" fmla="*/ 12 w 200"/>
                <a:gd name="T59" fmla="*/ 374 h 452"/>
                <a:gd name="T60" fmla="*/ 18 w 200"/>
                <a:gd name="T61" fmla="*/ 355 h 452"/>
                <a:gd name="T62" fmla="*/ 26 w 200"/>
                <a:gd name="T63" fmla="*/ 342 h 452"/>
                <a:gd name="T64" fmla="*/ 36 w 200"/>
                <a:gd name="T65" fmla="*/ 315 h 452"/>
                <a:gd name="T66" fmla="*/ 44 w 200"/>
                <a:gd name="T67" fmla="*/ 289 h 452"/>
                <a:gd name="T68" fmla="*/ 61 w 200"/>
                <a:gd name="T69" fmla="*/ 254 h 452"/>
                <a:gd name="T70" fmla="*/ 79 w 200"/>
                <a:gd name="T71" fmla="*/ 230 h 452"/>
                <a:gd name="T72" fmla="*/ 97 w 200"/>
                <a:gd name="T73" fmla="*/ 218 h 452"/>
                <a:gd name="T74" fmla="*/ 109 w 200"/>
                <a:gd name="T75" fmla="*/ 206 h 452"/>
                <a:gd name="T76" fmla="*/ 108 w 200"/>
                <a:gd name="T77" fmla="*/ 189 h 452"/>
                <a:gd name="T78" fmla="*/ 76 w 200"/>
                <a:gd name="T79" fmla="*/ 153 h 452"/>
                <a:gd name="T80" fmla="*/ 44 w 200"/>
                <a:gd name="T81" fmla="*/ 124 h 452"/>
                <a:gd name="T82" fmla="*/ 24 w 200"/>
                <a:gd name="T83" fmla="*/ 98 h 452"/>
                <a:gd name="T84" fmla="*/ 6 w 200"/>
                <a:gd name="T85" fmla="*/ 74 h 452"/>
                <a:gd name="T86" fmla="*/ 0 w 200"/>
                <a:gd name="T87" fmla="*/ 41 h 452"/>
                <a:gd name="T88" fmla="*/ 3 w 200"/>
                <a:gd name="T89" fmla="*/ 12 h 452"/>
                <a:gd name="T90" fmla="*/ 17 w 200"/>
                <a:gd name="T91" fmla="*/ 0 h 4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0"/>
                <a:gd name="T139" fmla="*/ 0 h 452"/>
                <a:gd name="T140" fmla="*/ 200 w 200"/>
                <a:gd name="T141" fmla="*/ 452 h 4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0" h="452">
                  <a:moveTo>
                    <a:pt x="17" y="0"/>
                  </a:moveTo>
                  <a:lnTo>
                    <a:pt x="43" y="5"/>
                  </a:lnTo>
                  <a:lnTo>
                    <a:pt x="65" y="23"/>
                  </a:lnTo>
                  <a:lnTo>
                    <a:pt x="83" y="53"/>
                  </a:lnTo>
                  <a:lnTo>
                    <a:pt x="112" y="104"/>
                  </a:lnTo>
                  <a:lnTo>
                    <a:pt x="153" y="185"/>
                  </a:lnTo>
                  <a:lnTo>
                    <a:pt x="159" y="206"/>
                  </a:lnTo>
                  <a:lnTo>
                    <a:pt x="153" y="225"/>
                  </a:lnTo>
                  <a:lnTo>
                    <a:pt x="141" y="242"/>
                  </a:lnTo>
                  <a:lnTo>
                    <a:pt x="96" y="283"/>
                  </a:lnTo>
                  <a:lnTo>
                    <a:pt x="70" y="316"/>
                  </a:lnTo>
                  <a:lnTo>
                    <a:pt x="59" y="343"/>
                  </a:lnTo>
                  <a:lnTo>
                    <a:pt x="59" y="349"/>
                  </a:lnTo>
                  <a:lnTo>
                    <a:pt x="67" y="366"/>
                  </a:lnTo>
                  <a:lnTo>
                    <a:pt x="88" y="380"/>
                  </a:lnTo>
                  <a:lnTo>
                    <a:pt x="120" y="390"/>
                  </a:lnTo>
                  <a:lnTo>
                    <a:pt x="155" y="402"/>
                  </a:lnTo>
                  <a:lnTo>
                    <a:pt x="194" y="416"/>
                  </a:lnTo>
                  <a:lnTo>
                    <a:pt x="197" y="422"/>
                  </a:lnTo>
                  <a:lnTo>
                    <a:pt x="200" y="436"/>
                  </a:lnTo>
                  <a:lnTo>
                    <a:pt x="183" y="442"/>
                  </a:lnTo>
                  <a:lnTo>
                    <a:pt x="150" y="452"/>
                  </a:lnTo>
                  <a:lnTo>
                    <a:pt x="136" y="448"/>
                  </a:lnTo>
                  <a:lnTo>
                    <a:pt x="124" y="434"/>
                  </a:lnTo>
                  <a:lnTo>
                    <a:pt x="106" y="416"/>
                  </a:lnTo>
                  <a:lnTo>
                    <a:pt x="71" y="402"/>
                  </a:lnTo>
                  <a:lnTo>
                    <a:pt x="44" y="398"/>
                  </a:lnTo>
                  <a:lnTo>
                    <a:pt x="23" y="398"/>
                  </a:lnTo>
                  <a:lnTo>
                    <a:pt x="12" y="390"/>
                  </a:lnTo>
                  <a:lnTo>
                    <a:pt x="12" y="374"/>
                  </a:lnTo>
                  <a:lnTo>
                    <a:pt x="18" y="355"/>
                  </a:lnTo>
                  <a:lnTo>
                    <a:pt x="26" y="342"/>
                  </a:lnTo>
                  <a:lnTo>
                    <a:pt x="36" y="315"/>
                  </a:lnTo>
                  <a:lnTo>
                    <a:pt x="44" y="289"/>
                  </a:lnTo>
                  <a:lnTo>
                    <a:pt x="61" y="254"/>
                  </a:lnTo>
                  <a:lnTo>
                    <a:pt x="79" y="230"/>
                  </a:lnTo>
                  <a:lnTo>
                    <a:pt x="97" y="218"/>
                  </a:lnTo>
                  <a:lnTo>
                    <a:pt x="109" y="206"/>
                  </a:lnTo>
                  <a:lnTo>
                    <a:pt x="108" y="189"/>
                  </a:lnTo>
                  <a:lnTo>
                    <a:pt x="76" y="153"/>
                  </a:lnTo>
                  <a:lnTo>
                    <a:pt x="44" y="124"/>
                  </a:lnTo>
                  <a:lnTo>
                    <a:pt x="24" y="98"/>
                  </a:lnTo>
                  <a:lnTo>
                    <a:pt x="6" y="74"/>
                  </a:lnTo>
                  <a:lnTo>
                    <a:pt x="0" y="41"/>
                  </a:lnTo>
                  <a:lnTo>
                    <a:pt x="3" y="1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Freeform 94"/>
            <p:cNvSpPr>
              <a:spLocks/>
            </p:cNvSpPr>
            <p:nvPr/>
          </p:nvSpPr>
          <p:spPr bwMode="invGray">
            <a:xfrm>
              <a:off x="3210" y="3487"/>
              <a:ext cx="219" cy="464"/>
            </a:xfrm>
            <a:custGeom>
              <a:avLst/>
              <a:gdLst>
                <a:gd name="T0" fmla="*/ 116 w 219"/>
                <a:gd name="T1" fmla="*/ 53 h 464"/>
                <a:gd name="T2" fmla="*/ 157 w 219"/>
                <a:gd name="T3" fmla="*/ 8 h 464"/>
                <a:gd name="T4" fmla="*/ 189 w 219"/>
                <a:gd name="T5" fmla="*/ 0 h 464"/>
                <a:gd name="T6" fmla="*/ 213 w 219"/>
                <a:gd name="T7" fmla="*/ 10 h 464"/>
                <a:gd name="T8" fmla="*/ 219 w 219"/>
                <a:gd name="T9" fmla="*/ 41 h 464"/>
                <a:gd name="T10" fmla="*/ 213 w 219"/>
                <a:gd name="T11" fmla="*/ 61 h 464"/>
                <a:gd name="T12" fmla="*/ 178 w 219"/>
                <a:gd name="T13" fmla="*/ 89 h 464"/>
                <a:gd name="T14" fmla="*/ 125 w 219"/>
                <a:gd name="T15" fmla="*/ 124 h 464"/>
                <a:gd name="T16" fmla="*/ 87 w 219"/>
                <a:gd name="T17" fmla="*/ 149 h 464"/>
                <a:gd name="T18" fmla="*/ 81 w 219"/>
                <a:gd name="T19" fmla="*/ 149 h 464"/>
                <a:gd name="T20" fmla="*/ 65 w 219"/>
                <a:gd name="T21" fmla="*/ 159 h 464"/>
                <a:gd name="T22" fmla="*/ 62 w 219"/>
                <a:gd name="T23" fmla="*/ 165 h 464"/>
                <a:gd name="T24" fmla="*/ 62 w 219"/>
                <a:gd name="T25" fmla="*/ 173 h 464"/>
                <a:gd name="T26" fmla="*/ 100 w 219"/>
                <a:gd name="T27" fmla="*/ 218 h 464"/>
                <a:gd name="T28" fmla="*/ 124 w 219"/>
                <a:gd name="T29" fmla="*/ 262 h 464"/>
                <a:gd name="T30" fmla="*/ 136 w 219"/>
                <a:gd name="T31" fmla="*/ 302 h 464"/>
                <a:gd name="T32" fmla="*/ 140 w 219"/>
                <a:gd name="T33" fmla="*/ 338 h 464"/>
                <a:gd name="T34" fmla="*/ 139 w 219"/>
                <a:gd name="T35" fmla="*/ 370 h 464"/>
                <a:gd name="T36" fmla="*/ 151 w 219"/>
                <a:gd name="T37" fmla="*/ 394 h 464"/>
                <a:gd name="T38" fmla="*/ 152 w 219"/>
                <a:gd name="T39" fmla="*/ 409 h 464"/>
                <a:gd name="T40" fmla="*/ 146 w 219"/>
                <a:gd name="T41" fmla="*/ 423 h 464"/>
                <a:gd name="T42" fmla="*/ 130 w 219"/>
                <a:gd name="T43" fmla="*/ 429 h 464"/>
                <a:gd name="T44" fmla="*/ 100 w 219"/>
                <a:gd name="T45" fmla="*/ 431 h 464"/>
                <a:gd name="T46" fmla="*/ 56 w 219"/>
                <a:gd name="T47" fmla="*/ 443 h 464"/>
                <a:gd name="T48" fmla="*/ 33 w 219"/>
                <a:gd name="T49" fmla="*/ 464 h 464"/>
                <a:gd name="T50" fmla="*/ 12 w 219"/>
                <a:gd name="T51" fmla="*/ 464 h 464"/>
                <a:gd name="T52" fmla="*/ 0 w 219"/>
                <a:gd name="T53" fmla="*/ 443 h 464"/>
                <a:gd name="T54" fmla="*/ 10 w 219"/>
                <a:gd name="T55" fmla="*/ 407 h 464"/>
                <a:gd name="T56" fmla="*/ 35 w 219"/>
                <a:gd name="T57" fmla="*/ 399 h 464"/>
                <a:gd name="T58" fmla="*/ 71 w 219"/>
                <a:gd name="T59" fmla="*/ 394 h 464"/>
                <a:gd name="T60" fmla="*/ 104 w 219"/>
                <a:gd name="T61" fmla="*/ 387 h 464"/>
                <a:gd name="T62" fmla="*/ 110 w 219"/>
                <a:gd name="T63" fmla="*/ 375 h 464"/>
                <a:gd name="T64" fmla="*/ 107 w 219"/>
                <a:gd name="T65" fmla="*/ 340 h 464"/>
                <a:gd name="T66" fmla="*/ 95 w 219"/>
                <a:gd name="T67" fmla="*/ 297 h 464"/>
                <a:gd name="T68" fmla="*/ 74 w 219"/>
                <a:gd name="T69" fmla="*/ 252 h 464"/>
                <a:gd name="T70" fmla="*/ 36 w 219"/>
                <a:gd name="T71" fmla="*/ 209 h 464"/>
                <a:gd name="T72" fmla="*/ 21 w 219"/>
                <a:gd name="T73" fmla="*/ 185 h 464"/>
                <a:gd name="T74" fmla="*/ 16 w 219"/>
                <a:gd name="T75" fmla="*/ 167 h 464"/>
                <a:gd name="T76" fmla="*/ 18 w 219"/>
                <a:gd name="T77" fmla="*/ 149 h 464"/>
                <a:gd name="T78" fmla="*/ 33 w 219"/>
                <a:gd name="T79" fmla="*/ 123 h 464"/>
                <a:gd name="T80" fmla="*/ 62 w 219"/>
                <a:gd name="T81" fmla="*/ 100 h 464"/>
                <a:gd name="T82" fmla="*/ 92 w 219"/>
                <a:gd name="T83" fmla="*/ 71 h 464"/>
                <a:gd name="T84" fmla="*/ 116 w 219"/>
                <a:gd name="T85" fmla="*/ 53 h 4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9"/>
                <a:gd name="T130" fmla="*/ 0 h 464"/>
                <a:gd name="T131" fmla="*/ 219 w 219"/>
                <a:gd name="T132" fmla="*/ 464 h 4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9" h="464">
                  <a:moveTo>
                    <a:pt x="116" y="53"/>
                  </a:moveTo>
                  <a:lnTo>
                    <a:pt x="157" y="8"/>
                  </a:lnTo>
                  <a:lnTo>
                    <a:pt x="189" y="0"/>
                  </a:lnTo>
                  <a:lnTo>
                    <a:pt x="213" y="10"/>
                  </a:lnTo>
                  <a:lnTo>
                    <a:pt x="219" y="41"/>
                  </a:lnTo>
                  <a:lnTo>
                    <a:pt x="213" y="61"/>
                  </a:lnTo>
                  <a:lnTo>
                    <a:pt x="178" y="89"/>
                  </a:lnTo>
                  <a:lnTo>
                    <a:pt x="125" y="124"/>
                  </a:lnTo>
                  <a:lnTo>
                    <a:pt x="87" y="149"/>
                  </a:lnTo>
                  <a:lnTo>
                    <a:pt x="81" y="149"/>
                  </a:lnTo>
                  <a:lnTo>
                    <a:pt x="65" y="159"/>
                  </a:lnTo>
                  <a:lnTo>
                    <a:pt x="62" y="165"/>
                  </a:lnTo>
                  <a:lnTo>
                    <a:pt x="62" y="173"/>
                  </a:lnTo>
                  <a:lnTo>
                    <a:pt x="100" y="218"/>
                  </a:lnTo>
                  <a:lnTo>
                    <a:pt x="124" y="262"/>
                  </a:lnTo>
                  <a:lnTo>
                    <a:pt x="136" y="302"/>
                  </a:lnTo>
                  <a:lnTo>
                    <a:pt x="140" y="338"/>
                  </a:lnTo>
                  <a:lnTo>
                    <a:pt x="139" y="370"/>
                  </a:lnTo>
                  <a:lnTo>
                    <a:pt x="151" y="394"/>
                  </a:lnTo>
                  <a:lnTo>
                    <a:pt x="152" y="409"/>
                  </a:lnTo>
                  <a:lnTo>
                    <a:pt x="146" y="423"/>
                  </a:lnTo>
                  <a:lnTo>
                    <a:pt x="130" y="429"/>
                  </a:lnTo>
                  <a:lnTo>
                    <a:pt x="100" y="431"/>
                  </a:lnTo>
                  <a:lnTo>
                    <a:pt x="56" y="443"/>
                  </a:lnTo>
                  <a:lnTo>
                    <a:pt x="33" y="464"/>
                  </a:lnTo>
                  <a:lnTo>
                    <a:pt x="12" y="464"/>
                  </a:lnTo>
                  <a:lnTo>
                    <a:pt x="0" y="443"/>
                  </a:lnTo>
                  <a:lnTo>
                    <a:pt x="10" y="407"/>
                  </a:lnTo>
                  <a:lnTo>
                    <a:pt x="35" y="399"/>
                  </a:lnTo>
                  <a:lnTo>
                    <a:pt x="71" y="394"/>
                  </a:lnTo>
                  <a:lnTo>
                    <a:pt x="104" y="387"/>
                  </a:lnTo>
                  <a:lnTo>
                    <a:pt x="110" y="375"/>
                  </a:lnTo>
                  <a:lnTo>
                    <a:pt x="107" y="340"/>
                  </a:lnTo>
                  <a:lnTo>
                    <a:pt x="95" y="297"/>
                  </a:lnTo>
                  <a:lnTo>
                    <a:pt x="74" y="252"/>
                  </a:lnTo>
                  <a:lnTo>
                    <a:pt x="36" y="209"/>
                  </a:lnTo>
                  <a:lnTo>
                    <a:pt x="21" y="185"/>
                  </a:lnTo>
                  <a:lnTo>
                    <a:pt x="16" y="167"/>
                  </a:lnTo>
                  <a:lnTo>
                    <a:pt x="18" y="149"/>
                  </a:lnTo>
                  <a:lnTo>
                    <a:pt x="33" y="123"/>
                  </a:lnTo>
                  <a:lnTo>
                    <a:pt x="62" y="100"/>
                  </a:lnTo>
                  <a:lnTo>
                    <a:pt x="92" y="71"/>
                  </a:lnTo>
                  <a:lnTo>
                    <a:pt x="116" y="5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2" name="Text Box 97"/>
          <p:cNvSpPr txBox="1">
            <a:spLocks noChangeArrowheads="1"/>
          </p:cNvSpPr>
          <p:nvPr/>
        </p:nvSpPr>
        <p:spPr bwMode="auto">
          <a:xfrm>
            <a:off x="2533650" y="469900"/>
            <a:ext cx="40751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Dancing Partners</a:t>
            </a:r>
          </a:p>
        </p:txBody>
      </p:sp>
      <p:sp>
        <p:nvSpPr>
          <p:cNvPr id="26633" name="Line 98"/>
          <p:cNvSpPr>
            <a:spLocks noChangeShapeType="1"/>
          </p:cNvSpPr>
          <p:nvPr/>
        </p:nvSpPr>
        <p:spPr bwMode="auto">
          <a:xfrm flipV="1">
            <a:off x="3835400" y="1981200"/>
            <a:ext cx="1473200" cy="139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99"/>
          <p:cNvSpPr>
            <a:spLocks noChangeShapeType="1"/>
          </p:cNvSpPr>
          <p:nvPr/>
        </p:nvSpPr>
        <p:spPr bwMode="auto">
          <a:xfrm>
            <a:off x="3835400" y="2133600"/>
            <a:ext cx="1308100" cy="3365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100"/>
          <p:cNvSpPr>
            <a:spLocks noChangeShapeType="1"/>
          </p:cNvSpPr>
          <p:nvPr/>
        </p:nvSpPr>
        <p:spPr bwMode="auto">
          <a:xfrm flipV="1">
            <a:off x="3835400" y="3746500"/>
            <a:ext cx="1473200" cy="139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01"/>
          <p:cNvSpPr>
            <a:spLocks noChangeShapeType="1"/>
          </p:cNvSpPr>
          <p:nvPr/>
        </p:nvSpPr>
        <p:spPr bwMode="auto">
          <a:xfrm flipV="1">
            <a:off x="3733800" y="5499100"/>
            <a:ext cx="1473200" cy="139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Line 102"/>
          <p:cNvSpPr>
            <a:spLocks noChangeShapeType="1"/>
          </p:cNvSpPr>
          <p:nvPr/>
        </p:nvSpPr>
        <p:spPr bwMode="auto">
          <a:xfrm flipV="1">
            <a:off x="3835400" y="1968500"/>
            <a:ext cx="1473200" cy="191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103"/>
          <p:cNvSpPr>
            <a:spLocks noChangeShapeType="1"/>
          </p:cNvSpPr>
          <p:nvPr/>
        </p:nvSpPr>
        <p:spPr bwMode="auto">
          <a:xfrm flipV="1">
            <a:off x="3822700" y="3708400"/>
            <a:ext cx="1473200" cy="191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617" name="Line 105"/>
          <p:cNvSpPr>
            <a:spLocks noChangeShapeType="1"/>
          </p:cNvSpPr>
          <p:nvPr/>
        </p:nvSpPr>
        <p:spPr bwMode="auto">
          <a:xfrm flipV="1">
            <a:off x="3810000" y="1828800"/>
            <a:ext cx="1473200" cy="13970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618" name="Line 106"/>
          <p:cNvSpPr>
            <a:spLocks noChangeShapeType="1"/>
          </p:cNvSpPr>
          <p:nvPr/>
        </p:nvSpPr>
        <p:spPr bwMode="auto">
          <a:xfrm flipV="1">
            <a:off x="3810000" y="3898900"/>
            <a:ext cx="1473200" cy="13970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619" name="Line 107"/>
          <p:cNvSpPr>
            <a:spLocks noChangeShapeType="1"/>
          </p:cNvSpPr>
          <p:nvPr/>
        </p:nvSpPr>
        <p:spPr bwMode="auto">
          <a:xfrm flipV="1">
            <a:off x="3759200" y="5664200"/>
            <a:ext cx="1473200" cy="13970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617" grpId="0" animBg="1"/>
      <p:bldP spid="320618" grpId="0" animBg="1"/>
      <p:bldP spid="3206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2457450" y="469900"/>
            <a:ext cx="42275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Perfect Matchings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704850" y="1458913"/>
            <a:ext cx="7724775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Theorem:  </a:t>
            </a:r>
            <a:r>
              <a:rPr lang="en-US"/>
              <a:t>If every node in a bipartite graph has the same degree d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1, then the graph has a perfect matching.</a:t>
            </a:r>
          </a:p>
        </p:txBody>
      </p:sp>
      <p:sp>
        <p:nvSpPr>
          <p:cNvPr id="350214" name="Text Box 6"/>
          <p:cNvSpPr txBox="1">
            <a:spLocks noChangeArrowheads="1"/>
          </p:cNvSpPr>
          <p:nvPr/>
        </p:nvSpPr>
        <p:spPr bwMode="auto">
          <a:xfrm>
            <a:off x="704850" y="3098800"/>
            <a:ext cx="80137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Note: if degrees are the same then |A| = |B|,  where A is the set of nodes “on the left” and B is the set of nodes “on the right”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81" name="Text Box 21"/>
          <p:cNvSpPr txBox="1">
            <a:spLocks noChangeArrowheads="1"/>
          </p:cNvSpPr>
          <p:nvPr/>
        </p:nvSpPr>
        <p:spPr bwMode="auto">
          <a:xfrm>
            <a:off x="911225" y="3008313"/>
            <a:ext cx="69580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If there are </a:t>
            </a:r>
            <a:r>
              <a:rPr lang="en-US">
                <a:solidFill>
                  <a:schemeClr val="tx2"/>
                </a:solidFill>
              </a:rPr>
              <a:t>m</a:t>
            </a:r>
            <a:r>
              <a:rPr lang="en-US"/>
              <a:t> boys, there are </a:t>
            </a:r>
            <a:r>
              <a:rPr lang="en-US">
                <a:solidFill>
                  <a:schemeClr val="tx2"/>
                </a:solidFill>
              </a:rPr>
              <a:t>md</a:t>
            </a:r>
            <a:r>
              <a:rPr lang="en-US"/>
              <a:t> edges</a:t>
            </a:r>
          </a:p>
        </p:txBody>
      </p:sp>
      <p:sp>
        <p:nvSpPr>
          <p:cNvPr id="322582" name="Text Box 22"/>
          <p:cNvSpPr txBox="1">
            <a:spLocks noChangeArrowheads="1"/>
          </p:cNvSpPr>
          <p:nvPr/>
        </p:nvSpPr>
        <p:spPr bwMode="auto">
          <a:xfrm>
            <a:off x="911225" y="3638550"/>
            <a:ext cx="67008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If there are </a:t>
            </a:r>
            <a:r>
              <a:rPr lang="en-US">
                <a:solidFill>
                  <a:schemeClr val="tx2"/>
                </a:solidFill>
              </a:rPr>
              <a:t>n</a:t>
            </a:r>
            <a:r>
              <a:rPr lang="en-US"/>
              <a:t> girls, there are </a:t>
            </a:r>
            <a:r>
              <a:rPr lang="en-US">
                <a:solidFill>
                  <a:schemeClr val="tx2"/>
                </a:solidFill>
              </a:rPr>
              <a:t>nd</a:t>
            </a:r>
            <a:r>
              <a:rPr lang="en-US"/>
              <a:t> edges</a:t>
            </a:r>
          </a:p>
        </p:txBody>
      </p:sp>
      <p:sp>
        <p:nvSpPr>
          <p:cNvPr id="322583" name="Text Box 23"/>
          <p:cNvSpPr txBox="1">
            <a:spLocks noChangeArrowheads="1"/>
          </p:cNvSpPr>
          <p:nvPr/>
        </p:nvSpPr>
        <p:spPr bwMode="auto">
          <a:xfrm>
            <a:off x="911225" y="2379663"/>
            <a:ext cx="12350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Proof:</a:t>
            </a:r>
          </a:p>
        </p:txBody>
      </p:sp>
      <p:sp>
        <p:nvSpPr>
          <p:cNvPr id="28677" name="Text Box 24"/>
          <p:cNvSpPr txBox="1">
            <a:spLocks noChangeArrowheads="1"/>
          </p:cNvSpPr>
          <p:nvPr/>
        </p:nvSpPr>
        <p:spPr bwMode="auto">
          <a:xfrm>
            <a:off x="911225" y="1751013"/>
            <a:ext cx="76755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Claim: If degrees are the same then |A| = |B|</a:t>
            </a:r>
          </a:p>
        </p:txBody>
      </p:sp>
      <p:sp>
        <p:nvSpPr>
          <p:cNvPr id="28678" name="Text Box 25"/>
          <p:cNvSpPr txBox="1">
            <a:spLocks noChangeArrowheads="1"/>
          </p:cNvSpPr>
          <p:nvPr/>
        </p:nvSpPr>
        <p:spPr bwMode="auto">
          <a:xfrm>
            <a:off x="2386013" y="774700"/>
            <a:ext cx="43703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 Matter of Degree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81" grpId="0"/>
      <p:bldP spid="322582" grpId="0"/>
      <p:bldP spid="32258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952625" y="1282700"/>
            <a:ext cx="52371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The Marriage Theorem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858838" y="2238375"/>
            <a:ext cx="7426325" cy="2227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Theorem:  A bipartite graph has a perfect matching if and only if </a:t>
            </a:r>
            <a:r>
              <a:rPr lang="en-US">
                <a:solidFill>
                  <a:schemeClr val="tx2"/>
                </a:solidFill>
              </a:rPr>
              <a:t>|A| = |B| = n</a:t>
            </a:r>
            <a:r>
              <a:rPr lang="en-US"/>
              <a:t> and for all </a:t>
            </a:r>
            <a:r>
              <a:rPr lang="en-US">
                <a:solidFill>
                  <a:schemeClr val="tx2"/>
                </a:solidFill>
              </a:rPr>
              <a:t>k </a:t>
            </a:r>
            <a:r>
              <a:rPr lang="en-US">
                <a:solidFill>
                  <a:schemeClr val="tx2"/>
                </a:solidFill>
                <a:sym typeface="Symbol" pitchFamily="18" charset="2"/>
              </a:rPr>
              <a:t> [1,n]</a:t>
            </a:r>
            <a:r>
              <a:rPr lang="en-US">
                <a:sym typeface="Symbol" pitchFamily="18" charset="2"/>
              </a:rPr>
              <a:t>: for </a:t>
            </a:r>
            <a:r>
              <a:rPr lang="en-US"/>
              <a:t>any subset of </a:t>
            </a:r>
            <a:r>
              <a:rPr lang="en-US">
                <a:solidFill>
                  <a:schemeClr val="tx2"/>
                </a:solidFill>
              </a:rPr>
              <a:t>k </a:t>
            </a:r>
            <a:r>
              <a:rPr lang="en-US"/>
              <a:t>nodes of </a:t>
            </a:r>
            <a:r>
              <a:rPr lang="en-US">
                <a:solidFill>
                  <a:schemeClr val="tx2"/>
                </a:solidFill>
              </a:rPr>
              <a:t>A</a:t>
            </a:r>
            <a:r>
              <a:rPr lang="en-US"/>
              <a:t> there are at least </a:t>
            </a:r>
            <a:r>
              <a:rPr lang="en-US">
                <a:solidFill>
                  <a:schemeClr val="tx2"/>
                </a:solidFill>
              </a:rPr>
              <a:t>k</a:t>
            </a:r>
            <a:r>
              <a:rPr lang="en-US"/>
              <a:t> nodes of </a:t>
            </a:r>
            <a:r>
              <a:rPr lang="en-US">
                <a:solidFill>
                  <a:schemeClr val="tx2"/>
                </a:solidFill>
              </a:rPr>
              <a:t>B </a:t>
            </a:r>
            <a:r>
              <a:rPr lang="en-US"/>
              <a:t>that are connected to at least one of them.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1041400" y="1130300"/>
          <a:ext cx="8651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lip" r:id="rId4" imgW="2979720" imgH="3934080" progId="">
                  <p:embed/>
                </p:oleObj>
              </mc:Choice>
              <mc:Fallback>
                <p:oleObj name="Clip" r:id="rId4" imgW="2979720" imgH="3934080" progId="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041400" y="1130300"/>
                        <a:ext cx="8651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0" name="Group 94"/>
          <p:cNvGrpSpPr>
            <a:grpSpLocks/>
          </p:cNvGrpSpPr>
          <p:nvPr/>
        </p:nvGrpSpPr>
        <p:grpSpPr bwMode="auto">
          <a:xfrm>
            <a:off x="3479800" y="3949700"/>
            <a:ext cx="609600" cy="838200"/>
            <a:chOff x="3090" y="2945"/>
            <a:chExt cx="827" cy="1006"/>
          </a:xfrm>
        </p:grpSpPr>
        <p:sp>
          <p:nvSpPr>
            <p:cNvPr id="1061" name="Freeform 95"/>
            <p:cNvSpPr>
              <a:spLocks/>
            </p:cNvSpPr>
            <p:nvPr/>
          </p:nvSpPr>
          <p:spPr bwMode="invGray">
            <a:xfrm>
              <a:off x="3386" y="2945"/>
              <a:ext cx="330" cy="231"/>
            </a:xfrm>
            <a:custGeom>
              <a:avLst/>
              <a:gdLst>
                <a:gd name="T0" fmla="*/ 118 w 330"/>
                <a:gd name="T1" fmla="*/ 112 h 231"/>
                <a:gd name="T2" fmla="*/ 136 w 330"/>
                <a:gd name="T3" fmla="*/ 71 h 231"/>
                <a:gd name="T4" fmla="*/ 161 w 330"/>
                <a:gd name="T5" fmla="*/ 42 h 231"/>
                <a:gd name="T6" fmla="*/ 194 w 330"/>
                <a:gd name="T7" fmla="*/ 18 h 231"/>
                <a:gd name="T8" fmla="*/ 224 w 330"/>
                <a:gd name="T9" fmla="*/ 4 h 231"/>
                <a:gd name="T10" fmla="*/ 254 w 330"/>
                <a:gd name="T11" fmla="*/ 0 h 231"/>
                <a:gd name="T12" fmla="*/ 285 w 330"/>
                <a:gd name="T13" fmla="*/ 3 h 231"/>
                <a:gd name="T14" fmla="*/ 306 w 330"/>
                <a:gd name="T15" fmla="*/ 12 h 231"/>
                <a:gd name="T16" fmla="*/ 320 w 330"/>
                <a:gd name="T17" fmla="*/ 29 h 231"/>
                <a:gd name="T18" fmla="*/ 327 w 330"/>
                <a:gd name="T19" fmla="*/ 47 h 231"/>
                <a:gd name="T20" fmla="*/ 330 w 330"/>
                <a:gd name="T21" fmla="*/ 73 h 231"/>
                <a:gd name="T22" fmla="*/ 327 w 330"/>
                <a:gd name="T23" fmla="*/ 104 h 231"/>
                <a:gd name="T24" fmla="*/ 318 w 330"/>
                <a:gd name="T25" fmla="*/ 136 h 231"/>
                <a:gd name="T26" fmla="*/ 303 w 330"/>
                <a:gd name="T27" fmla="*/ 162 h 231"/>
                <a:gd name="T28" fmla="*/ 279 w 330"/>
                <a:gd name="T29" fmla="*/ 189 h 231"/>
                <a:gd name="T30" fmla="*/ 254 w 330"/>
                <a:gd name="T31" fmla="*/ 208 h 231"/>
                <a:gd name="T32" fmla="*/ 224 w 330"/>
                <a:gd name="T33" fmla="*/ 221 h 231"/>
                <a:gd name="T34" fmla="*/ 197 w 330"/>
                <a:gd name="T35" fmla="*/ 231 h 231"/>
                <a:gd name="T36" fmla="*/ 162 w 330"/>
                <a:gd name="T37" fmla="*/ 231 h 231"/>
                <a:gd name="T38" fmla="*/ 142 w 330"/>
                <a:gd name="T39" fmla="*/ 228 h 231"/>
                <a:gd name="T40" fmla="*/ 124 w 330"/>
                <a:gd name="T41" fmla="*/ 219 h 231"/>
                <a:gd name="T42" fmla="*/ 112 w 330"/>
                <a:gd name="T43" fmla="*/ 202 h 231"/>
                <a:gd name="T44" fmla="*/ 106 w 330"/>
                <a:gd name="T45" fmla="*/ 184 h 231"/>
                <a:gd name="T46" fmla="*/ 103 w 330"/>
                <a:gd name="T47" fmla="*/ 162 h 231"/>
                <a:gd name="T48" fmla="*/ 108 w 330"/>
                <a:gd name="T49" fmla="*/ 144 h 231"/>
                <a:gd name="T50" fmla="*/ 65 w 330"/>
                <a:gd name="T51" fmla="*/ 156 h 231"/>
                <a:gd name="T52" fmla="*/ 29 w 330"/>
                <a:gd name="T53" fmla="*/ 166 h 231"/>
                <a:gd name="T54" fmla="*/ 10 w 330"/>
                <a:gd name="T55" fmla="*/ 166 h 231"/>
                <a:gd name="T56" fmla="*/ 0 w 330"/>
                <a:gd name="T57" fmla="*/ 156 h 231"/>
                <a:gd name="T58" fmla="*/ 0 w 330"/>
                <a:gd name="T59" fmla="*/ 144 h 231"/>
                <a:gd name="T60" fmla="*/ 6 w 330"/>
                <a:gd name="T61" fmla="*/ 130 h 231"/>
                <a:gd name="T62" fmla="*/ 20 w 330"/>
                <a:gd name="T63" fmla="*/ 124 h 231"/>
                <a:gd name="T64" fmla="*/ 51 w 330"/>
                <a:gd name="T65" fmla="*/ 122 h 231"/>
                <a:gd name="T66" fmla="*/ 88 w 330"/>
                <a:gd name="T67" fmla="*/ 119 h 231"/>
                <a:gd name="T68" fmla="*/ 118 w 330"/>
                <a:gd name="T69" fmla="*/ 112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"/>
                <a:gd name="T106" fmla="*/ 0 h 231"/>
                <a:gd name="T107" fmla="*/ 330 w 330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" h="231">
                  <a:moveTo>
                    <a:pt x="118" y="112"/>
                  </a:moveTo>
                  <a:lnTo>
                    <a:pt x="136" y="71"/>
                  </a:lnTo>
                  <a:lnTo>
                    <a:pt x="161" y="42"/>
                  </a:lnTo>
                  <a:lnTo>
                    <a:pt x="194" y="18"/>
                  </a:lnTo>
                  <a:lnTo>
                    <a:pt x="224" y="4"/>
                  </a:lnTo>
                  <a:lnTo>
                    <a:pt x="254" y="0"/>
                  </a:lnTo>
                  <a:lnTo>
                    <a:pt x="285" y="3"/>
                  </a:lnTo>
                  <a:lnTo>
                    <a:pt x="306" y="12"/>
                  </a:lnTo>
                  <a:lnTo>
                    <a:pt x="320" y="29"/>
                  </a:lnTo>
                  <a:lnTo>
                    <a:pt x="327" y="47"/>
                  </a:lnTo>
                  <a:lnTo>
                    <a:pt x="330" y="73"/>
                  </a:lnTo>
                  <a:lnTo>
                    <a:pt x="327" y="104"/>
                  </a:lnTo>
                  <a:lnTo>
                    <a:pt x="318" y="136"/>
                  </a:lnTo>
                  <a:lnTo>
                    <a:pt x="303" y="162"/>
                  </a:lnTo>
                  <a:lnTo>
                    <a:pt x="279" y="189"/>
                  </a:lnTo>
                  <a:lnTo>
                    <a:pt x="254" y="208"/>
                  </a:lnTo>
                  <a:lnTo>
                    <a:pt x="224" y="221"/>
                  </a:lnTo>
                  <a:lnTo>
                    <a:pt x="197" y="231"/>
                  </a:lnTo>
                  <a:lnTo>
                    <a:pt x="162" y="231"/>
                  </a:lnTo>
                  <a:lnTo>
                    <a:pt x="142" y="228"/>
                  </a:lnTo>
                  <a:lnTo>
                    <a:pt x="124" y="219"/>
                  </a:lnTo>
                  <a:lnTo>
                    <a:pt x="112" y="202"/>
                  </a:lnTo>
                  <a:lnTo>
                    <a:pt x="106" y="184"/>
                  </a:lnTo>
                  <a:lnTo>
                    <a:pt x="103" y="162"/>
                  </a:lnTo>
                  <a:lnTo>
                    <a:pt x="108" y="144"/>
                  </a:lnTo>
                  <a:lnTo>
                    <a:pt x="65" y="156"/>
                  </a:lnTo>
                  <a:lnTo>
                    <a:pt x="29" y="166"/>
                  </a:lnTo>
                  <a:lnTo>
                    <a:pt x="10" y="166"/>
                  </a:lnTo>
                  <a:lnTo>
                    <a:pt x="0" y="156"/>
                  </a:lnTo>
                  <a:lnTo>
                    <a:pt x="0" y="144"/>
                  </a:lnTo>
                  <a:lnTo>
                    <a:pt x="6" y="130"/>
                  </a:lnTo>
                  <a:lnTo>
                    <a:pt x="20" y="124"/>
                  </a:lnTo>
                  <a:lnTo>
                    <a:pt x="51" y="122"/>
                  </a:lnTo>
                  <a:lnTo>
                    <a:pt x="88" y="119"/>
                  </a:lnTo>
                  <a:lnTo>
                    <a:pt x="118" y="1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Freeform 96"/>
            <p:cNvSpPr>
              <a:spLocks/>
            </p:cNvSpPr>
            <p:nvPr/>
          </p:nvSpPr>
          <p:spPr bwMode="invGray">
            <a:xfrm>
              <a:off x="3329" y="3204"/>
              <a:ext cx="254" cy="366"/>
            </a:xfrm>
            <a:custGeom>
              <a:avLst/>
              <a:gdLst>
                <a:gd name="T0" fmla="*/ 69 w 254"/>
                <a:gd name="T1" fmla="*/ 62 h 366"/>
                <a:gd name="T2" fmla="*/ 93 w 254"/>
                <a:gd name="T3" fmla="*/ 24 h 366"/>
                <a:gd name="T4" fmla="*/ 120 w 254"/>
                <a:gd name="T5" fmla="*/ 3 h 366"/>
                <a:gd name="T6" fmla="*/ 152 w 254"/>
                <a:gd name="T7" fmla="*/ 0 h 366"/>
                <a:gd name="T8" fmla="*/ 187 w 254"/>
                <a:gd name="T9" fmla="*/ 1 h 366"/>
                <a:gd name="T10" fmla="*/ 216 w 254"/>
                <a:gd name="T11" fmla="*/ 9 h 366"/>
                <a:gd name="T12" fmla="*/ 236 w 254"/>
                <a:gd name="T13" fmla="*/ 26 h 366"/>
                <a:gd name="T14" fmla="*/ 248 w 254"/>
                <a:gd name="T15" fmla="*/ 46 h 366"/>
                <a:gd name="T16" fmla="*/ 254 w 254"/>
                <a:gd name="T17" fmla="*/ 70 h 366"/>
                <a:gd name="T18" fmla="*/ 249 w 254"/>
                <a:gd name="T19" fmla="*/ 94 h 366"/>
                <a:gd name="T20" fmla="*/ 242 w 254"/>
                <a:gd name="T21" fmla="*/ 121 h 366"/>
                <a:gd name="T22" fmla="*/ 225 w 254"/>
                <a:gd name="T23" fmla="*/ 151 h 366"/>
                <a:gd name="T24" fmla="*/ 204 w 254"/>
                <a:gd name="T25" fmla="*/ 177 h 366"/>
                <a:gd name="T26" fmla="*/ 181 w 254"/>
                <a:gd name="T27" fmla="*/ 198 h 366"/>
                <a:gd name="T28" fmla="*/ 166 w 254"/>
                <a:gd name="T29" fmla="*/ 222 h 366"/>
                <a:gd name="T30" fmla="*/ 163 w 254"/>
                <a:gd name="T31" fmla="*/ 245 h 366"/>
                <a:gd name="T32" fmla="*/ 169 w 254"/>
                <a:gd name="T33" fmla="*/ 271 h 366"/>
                <a:gd name="T34" fmla="*/ 175 w 254"/>
                <a:gd name="T35" fmla="*/ 296 h 366"/>
                <a:gd name="T36" fmla="*/ 172 w 254"/>
                <a:gd name="T37" fmla="*/ 304 h 366"/>
                <a:gd name="T38" fmla="*/ 177 w 254"/>
                <a:gd name="T39" fmla="*/ 319 h 366"/>
                <a:gd name="T40" fmla="*/ 169 w 254"/>
                <a:gd name="T41" fmla="*/ 337 h 366"/>
                <a:gd name="T42" fmla="*/ 152 w 254"/>
                <a:gd name="T43" fmla="*/ 354 h 366"/>
                <a:gd name="T44" fmla="*/ 128 w 254"/>
                <a:gd name="T45" fmla="*/ 364 h 366"/>
                <a:gd name="T46" fmla="*/ 98 w 254"/>
                <a:gd name="T47" fmla="*/ 366 h 366"/>
                <a:gd name="T48" fmla="*/ 67 w 254"/>
                <a:gd name="T49" fmla="*/ 360 h 366"/>
                <a:gd name="T50" fmla="*/ 43 w 254"/>
                <a:gd name="T51" fmla="*/ 343 h 366"/>
                <a:gd name="T52" fmla="*/ 24 w 254"/>
                <a:gd name="T53" fmla="*/ 325 h 366"/>
                <a:gd name="T54" fmla="*/ 12 w 254"/>
                <a:gd name="T55" fmla="*/ 299 h 366"/>
                <a:gd name="T56" fmla="*/ 4 w 254"/>
                <a:gd name="T57" fmla="*/ 272 h 366"/>
                <a:gd name="T58" fmla="*/ 0 w 254"/>
                <a:gd name="T59" fmla="*/ 240 h 366"/>
                <a:gd name="T60" fmla="*/ 4 w 254"/>
                <a:gd name="T61" fmla="*/ 207 h 366"/>
                <a:gd name="T62" fmla="*/ 9 w 254"/>
                <a:gd name="T63" fmla="*/ 169 h 366"/>
                <a:gd name="T64" fmla="*/ 22 w 254"/>
                <a:gd name="T65" fmla="*/ 135 h 366"/>
                <a:gd name="T66" fmla="*/ 39 w 254"/>
                <a:gd name="T67" fmla="*/ 109 h 366"/>
                <a:gd name="T68" fmla="*/ 57 w 254"/>
                <a:gd name="T69" fmla="*/ 78 h 366"/>
                <a:gd name="T70" fmla="*/ 69 w 254"/>
                <a:gd name="T71" fmla="*/ 62 h 3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66"/>
                <a:gd name="T110" fmla="*/ 254 w 254"/>
                <a:gd name="T111" fmla="*/ 366 h 3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66">
                  <a:moveTo>
                    <a:pt x="69" y="62"/>
                  </a:moveTo>
                  <a:lnTo>
                    <a:pt x="93" y="24"/>
                  </a:lnTo>
                  <a:lnTo>
                    <a:pt x="120" y="3"/>
                  </a:lnTo>
                  <a:lnTo>
                    <a:pt x="152" y="0"/>
                  </a:lnTo>
                  <a:lnTo>
                    <a:pt x="187" y="1"/>
                  </a:lnTo>
                  <a:lnTo>
                    <a:pt x="216" y="9"/>
                  </a:lnTo>
                  <a:lnTo>
                    <a:pt x="236" y="26"/>
                  </a:lnTo>
                  <a:lnTo>
                    <a:pt x="248" y="46"/>
                  </a:lnTo>
                  <a:lnTo>
                    <a:pt x="254" y="70"/>
                  </a:lnTo>
                  <a:lnTo>
                    <a:pt x="249" y="94"/>
                  </a:lnTo>
                  <a:lnTo>
                    <a:pt x="242" y="121"/>
                  </a:lnTo>
                  <a:lnTo>
                    <a:pt x="225" y="151"/>
                  </a:lnTo>
                  <a:lnTo>
                    <a:pt x="204" y="177"/>
                  </a:lnTo>
                  <a:lnTo>
                    <a:pt x="181" y="198"/>
                  </a:lnTo>
                  <a:lnTo>
                    <a:pt x="166" y="222"/>
                  </a:lnTo>
                  <a:lnTo>
                    <a:pt x="163" y="245"/>
                  </a:lnTo>
                  <a:lnTo>
                    <a:pt x="169" y="271"/>
                  </a:lnTo>
                  <a:lnTo>
                    <a:pt x="175" y="296"/>
                  </a:lnTo>
                  <a:lnTo>
                    <a:pt x="172" y="304"/>
                  </a:lnTo>
                  <a:lnTo>
                    <a:pt x="177" y="319"/>
                  </a:lnTo>
                  <a:lnTo>
                    <a:pt x="169" y="337"/>
                  </a:lnTo>
                  <a:lnTo>
                    <a:pt x="152" y="354"/>
                  </a:lnTo>
                  <a:lnTo>
                    <a:pt x="128" y="364"/>
                  </a:lnTo>
                  <a:lnTo>
                    <a:pt x="98" y="366"/>
                  </a:lnTo>
                  <a:lnTo>
                    <a:pt x="67" y="360"/>
                  </a:lnTo>
                  <a:lnTo>
                    <a:pt x="43" y="343"/>
                  </a:lnTo>
                  <a:lnTo>
                    <a:pt x="24" y="325"/>
                  </a:lnTo>
                  <a:lnTo>
                    <a:pt x="12" y="299"/>
                  </a:lnTo>
                  <a:lnTo>
                    <a:pt x="4" y="272"/>
                  </a:lnTo>
                  <a:lnTo>
                    <a:pt x="0" y="240"/>
                  </a:lnTo>
                  <a:lnTo>
                    <a:pt x="4" y="207"/>
                  </a:lnTo>
                  <a:lnTo>
                    <a:pt x="9" y="169"/>
                  </a:lnTo>
                  <a:lnTo>
                    <a:pt x="22" y="135"/>
                  </a:lnTo>
                  <a:lnTo>
                    <a:pt x="39" y="109"/>
                  </a:lnTo>
                  <a:lnTo>
                    <a:pt x="57" y="78"/>
                  </a:lnTo>
                  <a:lnTo>
                    <a:pt x="69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Freeform 97"/>
            <p:cNvSpPr>
              <a:spLocks/>
            </p:cNvSpPr>
            <p:nvPr/>
          </p:nvSpPr>
          <p:spPr bwMode="invGray">
            <a:xfrm>
              <a:off x="3090" y="3037"/>
              <a:ext cx="390" cy="235"/>
            </a:xfrm>
            <a:custGeom>
              <a:avLst/>
              <a:gdLst>
                <a:gd name="T0" fmla="*/ 295 w 390"/>
                <a:gd name="T1" fmla="*/ 186 h 235"/>
                <a:gd name="T2" fmla="*/ 354 w 390"/>
                <a:gd name="T3" fmla="*/ 174 h 235"/>
                <a:gd name="T4" fmla="*/ 390 w 390"/>
                <a:gd name="T5" fmla="*/ 174 h 235"/>
                <a:gd name="T6" fmla="*/ 390 w 390"/>
                <a:gd name="T7" fmla="*/ 199 h 235"/>
                <a:gd name="T8" fmla="*/ 378 w 390"/>
                <a:gd name="T9" fmla="*/ 225 h 235"/>
                <a:gd name="T10" fmla="*/ 349 w 390"/>
                <a:gd name="T11" fmla="*/ 231 h 235"/>
                <a:gd name="T12" fmla="*/ 327 w 390"/>
                <a:gd name="T13" fmla="*/ 235 h 235"/>
                <a:gd name="T14" fmla="*/ 254 w 390"/>
                <a:gd name="T15" fmla="*/ 235 h 235"/>
                <a:gd name="T16" fmla="*/ 192 w 390"/>
                <a:gd name="T17" fmla="*/ 231 h 235"/>
                <a:gd name="T18" fmla="*/ 156 w 390"/>
                <a:gd name="T19" fmla="*/ 218 h 235"/>
                <a:gd name="T20" fmla="*/ 147 w 390"/>
                <a:gd name="T21" fmla="*/ 209 h 235"/>
                <a:gd name="T22" fmla="*/ 136 w 390"/>
                <a:gd name="T23" fmla="*/ 173 h 235"/>
                <a:gd name="T24" fmla="*/ 120 w 390"/>
                <a:gd name="T25" fmla="*/ 127 h 235"/>
                <a:gd name="T26" fmla="*/ 95 w 390"/>
                <a:gd name="T27" fmla="*/ 93 h 235"/>
                <a:gd name="T28" fmla="*/ 73 w 390"/>
                <a:gd name="T29" fmla="*/ 81 h 235"/>
                <a:gd name="T30" fmla="*/ 51 w 390"/>
                <a:gd name="T31" fmla="*/ 82 h 235"/>
                <a:gd name="T32" fmla="*/ 44 w 390"/>
                <a:gd name="T33" fmla="*/ 85 h 235"/>
                <a:gd name="T34" fmla="*/ 26 w 390"/>
                <a:gd name="T35" fmla="*/ 97 h 235"/>
                <a:gd name="T36" fmla="*/ 10 w 390"/>
                <a:gd name="T37" fmla="*/ 100 h 235"/>
                <a:gd name="T38" fmla="*/ 0 w 390"/>
                <a:gd name="T39" fmla="*/ 91 h 235"/>
                <a:gd name="T40" fmla="*/ 6 w 390"/>
                <a:gd name="T41" fmla="*/ 81 h 235"/>
                <a:gd name="T42" fmla="*/ 20 w 390"/>
                <a:gd name="T43" fmla="*/ 70 h 235"/>
                <a:gd name="T44" fmla="*/ 47 w 390"/>
                <a:gd name="T45" fmla="*/ 64 h 235"/>
                <a:gd name="T46" fmla="*/ 55 w 390"/>
                <a:gd name="T47" fmla="*/ 61 h 235"/>
                <a:gd name="T48" fmla="*/ 53 w 390"/>
                <a:gd name="T49" fmla="*/ 49 h 235"/>
                <a:gd name="T50" fmla="*/ 18 w 390"/>
                <a:gd name="T51" fmla="*/ 42 h 235"/>
                <a:gd name="T52" fmla="*/ 8 w 390"/>
                <a:gd name="T53" fmla="*/ 32 h 235"/>
                <a:gd name="T54" fmla="*/ 6 w 390"/>
                <a:gd name="T55" fmla="*/ 18 h 235"/>
                <a:gd name="T56" fmla="*/ 23 w 390"/>
                <a:gd name="T57" fmla="*/ 8 h 235"/>
                <a:gd name="T58" fmla="*/ 38 w 390"/>
                <a:gd name="T59" fmla="*/ 16 h 235"/>
                <a:gd name="T60" fmla="*/ 71 w 390"/>
                <a:gd name="T61" fmla="*/ 38 h 235"/>
                <a:gd name="T62" fmla="*/ 83 w 390"/>
                <a:gd name="T63" fmla="*/ 40 h 235"/>
                <a:gd name="T64" fmla="*/ 101 w 390"/>
                <a:gd name="T65" fmla="*/ 36 h 235"/>
                <a:gd name="T66" fmla="*/ 115 w 390"/>
                <a:gd name="T67" fmla="*/ 12 h 235"/>
                <a:gd name="T68" fmla="*/ 134 w 390"/>
                <a:gd name="T69" fmla="*/ 0 h 235"/>
                <a:gd name="T70" fmla="*/ 147 w 390"/>
                <a:gd name="T71" fmla="*/ 3 h 235"/>
                <a:gd name="T72" fmla="*/ 148 w 390"/>
                <a:gd name="T73" fmla="*/ 14 h 235"/>
                <a:gd name="T74" fmla="*/ 140 w 390"/>
                <a:gd name="T75" fmla="*/ 26 h 235"/>
                <a:gd name="T76" fmla="*/ 118 w 390"/>
                <a:gd name="T77" fmla="*/ 42 h 235"/>
                <a:gd name="T78" fmla="*/ 106 w 390"/>
                <a:gd name="T79" fmla="*/ 62 h 235"/>
                <a:gd name="T80" fmla="*/ 114 w 390"/>
                <a:gd name="T81" fmla="*/ 76 h 235"/>
                <a:gd name="T82" fmla="*/ 138 w 390"/>
                <a:gd name="T83" fmla="*/ 100 h 235"/>
                <a:gd name="T84" fmla="*/ 150 w 390"/>
                <a:gd name="T85" fmla="*/ 120 h 235"/>
                <a:gd name="T86" fmla="*/ 162 w 390"/>
                <a:gd name="T87" fmla="*/ 141 h 235"/>
                <a:gd name="T88" fmla="*/ 174 w 390"/>
                <a:gd name="T89" fmla="*/ 167 h 235"/>
                <a:gd name="T90" fmla="*/ 183 w 390"/>
                <a:gd name="T91" fmla="*/ 179 h 235"/>
                <a:gd name="T92" fmla="*/ 205 w 390"/>
                <a:gd name="T93" fmla="*/ 186 h 235"/>
                <a:gd name="T94" fmla="*/ 237 w 390"/>
                <a:gd name="T95" fmla="*/ 191 h 235"/>
                <a:gd name="T96" fmla="*/ 274 w 390"/>
                <a:gd name="T97" fmla="*/ 188 h 235"/>
                <a:gd name="T98" fmla="*/ 295 w 390"/>
                <a:gd name="T99" fmla="*/ 186 h 2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0"/>
                <a:gd name="T151" fmla="*/ 0 h 235"/>
                <a:gd name="T152" fmla="*/ 390 w 390"/>
                <a:gd name="T153" fmla="*/ 235 h 23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0" h="235">
                  <a:moveTo>
                    <a:pt x="295" y="186"/>
                  </a:moveTo>
                  <a:lnTo>
                    <a:pt x="354" y="174"/>
                  </a:lnTo>
                  <a:lnTo>
                    <a:pt x="390" y="174"/>
                  </a:lnTo>
                  <a:lnTo>
                    <a:pt x="390" y="199"/>
                  </a:lnTo>
                  <a:lnTo>
                    <a:pt x="378" y="225"/>
                  </a:lnTo>
                  <a:lnTo>
                    <a:pt x="349" y="231"/>
                  </a:lnTo>
                  <a:lnTo>
                    <a:pt x="327" y="235"/>
                  </a:lnTo>
                  <a:lnTo>
                    <a:pt x="254" y="235"/>
                  </a:lnTo>
                  <a:lnTo>
                    <a:pt x="192" y="231"/>
                  </a:lnTo>
                  <a:lnTo>
                    <a:pt x="156" y="218"/>
                  </a:lnTo>
                  <a:lnTo>
                    <a:pt x="147" y="209"/>
                  </a:lnTo>
                  <a:lnTo>
                    <a:pt x="136" y="173"/>
                  </a:lnTo>
                  <a:lnTo>
                    <a:pt x="120" y="127"/>
                  </a:lnTo>
                  <a:lnTo>
                    <a:pt x="95" y="93"/>
                  </a:lnTo>
                  <a:lnTo>
                    <a:pt x="73" y="81"/>
                  </a:lnTo>
                  <a:lnTo>
                    <a:pt x="51" y="82"/>
                  </a:lnTo>
                  <a:lnTo>
                    <a:pt x="44" y="85"/>
                  </a:lnTo>
                  <a:lnTo>
                    <a:pt x="26" y="97"/>
                  </a:lnTo>
                  <a:lnTo>
                    <a:pt x="10" y="100"/>
                  </a:lnTo>
                  <a:lnTo>
                    <a:pt x="0" y="91"/>
                  </a:lnTo>
                  <a:lnTo>
                    <a:pt x="6" y="81"/>
                  </a:lnTo>
                  <a:lnTo>
                    <a:pt x="20" y="70"/>
                  </a:lnTo>
                  <a:lnTo>
                    <a:pt x="47" y="64"/>
                  </a:lnTo>
                  <a:lnTo>
                    <a:pt x="55" y="61"/>
                  </a:lnTo>
                  <a:lnTo>
                    <a:pt x="53" y="49"/>
                  </a:lnTo>
                  <a:lnTo>
                    <a:pt x="18" y="42"/>
                  </a:lnTo>
                  <a:lnTo>
                    <a:pt x="8" y="32"/>
                  </a:lnTo>
                  <a:lnTo>
                    <a:pt x="6" y="18"/>
                  </a:lnTo>
                  <a:lnTo>
                    <a:pt x="23" y="8"/>
                  </a:lnTo>
                  <a:lnTo>
                    <a:pt x="38" y="16"/>
                  </a:lnTo>
                  <a:lnTo>
                    <a:pt x="71" y="38"/>
                  </a:lnTo>
                  <a:lnTo>
                    <a:pt x="83" y="40"/>
                  </a:lnTo>
                  <a:lnTo>
                    <a:pt x="101" y="36"/>
                  </a:lnTo>
                  <a:lnTo>
                    <a:pt x="115" y="12"/>
                  </a:lnTo>
                  <a:lnTo>
                    <a:pt x="134" y="0"/>
                  </a:lnTo>
                  <a:lnTo>
                    <a:pt x="147" y="3"/>
                  </a:lnTo>
                  <a:lnTo>
                    <a:pt x="148" y="14"/>
                  </a:lnTo>
                  <a:lnTo>
                    <a:pt x="140" y="26"/>
                  </a:lnTo>
                  <a:lnTo>
                    <a:pt x="118" y="42"/>
                  </a:lnTo>
                  <a:lnTo>
                    <a:pt x="106" y="62"/>
                  </a:lnTo>
                  <a:lnTo>
                    <a:pt x="114" y="76"/>
                  </a:lnTo>
                  <a:lnTo>
                    <a:pt x="138" y="100"/>
                  </a:lnTo>
                  <a:lnTo>
                    <a:pt x="150" y="120"/>
                  </a:lnTo>
                  <a:lnTo>
                    <a:pt x="162" y="141"/>
                  </a:lnTo>
                  <a:lnTo>
                    <a:pt x="174" y="167"/>
                  </a:lnTo>
                  <a:lnTo>
                    <a:pt x="183" y="179"/>
                  </a:lnTo>
                  <a:lnTo>
                    <a:pt x="205" y="186"/>
                  </a:lnTo>
                  <a:lnTo>
                    <a:pt x="237" y="191"/>
                  </a:lnTo>
                  <a:lnTo>
                    <a:pt x="274" y="188"/>
                  </a:lnTo>
                  <a:lnTo>
                    <a:pt x="295" y="18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98"/>
            <p:cNvSpPr>
              <a:spLocks/>
            </p:cNvSpPr>
            <p:nvPr/>
          </p:nvSpPr>
          <p:spPr bwMode="invGray">
            <a:xfrm>
              <a:off x="3524" y="3238"/>
              <a:ext cx="393" cy="327"/>
            </a:xfrm>
            <a:custGeom>
              <a:avLst/>
              <a:gdLst>
                <a:gd name="T0" fmla="*/ 17 w 393"/>
                <a:gd name="T1" fmla="*/ 0 h 327"/>
                <a:gd name="T2" fmla="*/ 45 w 393"/>
                <a:gd name="T3" fmla="*/ 14 h 327"/>
                <a:gd name="T4" fmla="*/ 64 w 393"/>
                <a:gd name="T5" fmla="*/ 38 h 327"/>
                <a:gd name="T6" fmla="*/ 88 w 393"/>
                <a:gd name="T7" fmla="*/ 82 h 327"/>
                <a:gd name="T8" fmla="*/ 112 w 393"/>
                <a:gd name="T9" fmla="*/ 129 h 327"/>
                <a:gd name="T10" fmla="*/ 136 w 393"/>
                <a:gd name="T11" fmla="*/ 161 h 327"/>
                <a:gd name="T12" fmla="*/ 157 w 393"/>
                <a:gd name="T13" fmla="*/ 176 h 327"/>
                <a:gd name="T14" fmla="*/ 176 w 393"/>
                <a:gd name="T15" fmla="*/ 187 h 327"/>
                <a:gd name="T16" fmla="*/ 233 w 393"/>
                <a:gd name="T17" fmla="*/ 196 h 327"/>
                <a:gd name="T18" fmla="*/ 289 w 393"/>
                <a:gd name="T19" fmla="*/ 196 h 327"/>
                <a:gd name="T20" fmla="*/ 322 w 393"/>
                <a:gd name="T21" fmla="*/ 193 h 327"/>
                <a:gd name="T22" fmla="*/ 344 w 393"/>
                <a:gd name="T23" fmla="*/ 182 h 327"/>
                <a:gd name="T24" fmla="*/ 360 w 393"/>
                <a:gd name="T25" fmla="*/ 166 h 327"/>
                <a:gd name="T26" fmla="*/ 378 w 393"/>
                <a:gd name="T27" fmla="*/ 164 h 327"/>
                <a:gd name="T28" fmla="*/ 393 w 393"/>
                <a:gd name="T29" fmla="*/ 172 h 327"/>
                <a:gd name="T30" fmla="*/ 391 w 393"/>
                <a:gd name="T31" fmla="*/ 190 h 327"/>
                <a:gd name="T32" fmla="*/ 372 w 393"/>
                <a:gd name="T33" fmla="*/ 202 h 327"/>
                <a:gd name="T34" fmla="*/ 336 w 393"/>
                <a:gd name="T35" fmla="*/ 211 h 327"/>
                <a:gd name="T36" fmla="*/ 324 w 393"/>
                <a:gd name="T37" fmla="*/ 220 h 327"/>
                <a:gd name="T38" fmla="*/ 324 w 393"/>
                <a:gd name="T39" fmla="*/ 233 h 327"/>
                <a:gd name="T40" fmla="*/ 336 w 393"/>
                <a:gd name="T41" fmla="*/ 245 h 327"/>
                <a:gd name="T42" fmla="*/ 372 w 393"/>
                <a:gd name="T43" fmla="*/ 261 h 327"/>
                <a:gd name="T44" fmla="*/ 378 w 393"/>
                <a:gd name="T45" fmla="*/ 272 h 327"/>
                <a:gd name="T46" fmla="*/ 381 w 393"/>
                <a:gd name="T47" fmla="*/ 286 h 327"/>
                <a:gd name="T48" fmla="*/ 365 w 393"/>
                <a:gd name="T49" fmla="*/ 294 h 327"/>
                <a:gd name="T50" fmla="*/ 352 w 393"/>
                <a:gd name="T51" fmla="*/ 288 h 327"/>
                <a:gd name="T52" fmla="*/ 332 w 393"/>
                <a:gd name="T53" fmla="*/ 273 h 327"/>
                <a:gd name="T54" fmla="*/ 313 w 393"/>
                <a:gd name="T55" fmla="*/ 254 h 327"/>
                <a:gd name="T56" fmla="*/ 300 w 393"/>
                <a:gd name="T57" fmla="*/ 243 h 327"/>
                <a:gd name="T58" fmla="*/ 294 w 393"/>
                <a:gd name="T59" fmla="*/ 249 h 327"/>
                <a:gd name="T60" fmla="*/ 294 w 393"/>
                <a:gd name="T61" fmla="*/ 255 h 327"/>
                <a:gd name="T62" fmla="*/ 312 w 393"/>
                <a:gd name="T63" fmla="*/ 286 h 327"/>
                <a:gd name="T64" fmla="*/ 318 w 393"/>
                <a:gd name="T65" fmla="*/ 310 h 327"/>
                <a:gd name="T66" fmla="*/ 310 w 393"/>
                <a:gd name="T67" fmla="*/ 325 h 327"/>
                <a:gd name="T68" fmla="*/ 300 w 393"/>
                <a:gd name="T69" fmla="*/ 327 h 327"/>
                <a:gd name="T70" fmla="*/ 289 w 393"/>
                <a:gd name="T71" fmla="*/ 316 h 327"/>
                <a:gd name="T72" fmla="*/ 283 w 393"/>
                <a:gd name="T73" fmla="*/ 300 h 327"/>
                <a:gd name="T74" fmla="*/ 275 w 393"/>
                <a:gd name="T75" fmla="*/ 276 h 327"/>
                <a:gd name="T76" fmla="*/ 271 w 393"/>
                <a:gd name="T77" fmla="*/ 247 h 327"/>
                <a:gd name="T78" fmla="*/ 263 w 393"/>
                <a:gd name="T79" fmla="*/ 231 h 327"/>
                <a:gd name="T80" fmla="*/ 242 w 393"/>
                <a:gd name="T81" fmla="*/ 225 h 327"/>
                <a:gd name="T82" fmla="*/ 200 w 393"/>
                <a:gd name="T83" fmla="*/ 220 h 327"/>
                <a:gd name="T84" fmla="*/ 157 w 393"/>
                <a:gd name="T85" fmla="*/ 214 h 327"/>
                <a:gd name="T86" fmla="*/ 130 w 393"/>
                <a:gd name="T87" fmla="*/ 207 h 327"/>
                <a:gd name="T88" fmla="*/ 112 w 393"/>
                <a:gd name="T89" fmla="*/ 194 h 327"/>
                <a:gd name="T90" fmla="*/ 88 w 393"/>
                <a:gd name="T91" fmla="*/ 164 h 327"/>
                <a:gd name="T92" fmla="*/ 62 w 393"/>
                <a:gd name="T93" fmla="*/ 131 h 327"/>
                <a:gd name="T94" fmla="*/ 39 w 393"/>
                <a:gd name="T95" fmla="*/ 103 h 327"/>
                <a:gd name="T96" fmla="*/ 17 w 393"/>
                <a:gd name="T97" fmla="*/ 76 h 327"/>
                <a:gd name="T98" fmla="*/ 0 w 393"/>
                <a:gd name="T99" fmla="*/ 44 h 327"/>
                <a:gd name="T100" fmla="*/ 0 w 393"/>
                <a:gd name="T101" fmla="*/ 20 h 327"/>
                <a:gd name="T102" fmla="*/ 9 w 393"/>
                <a:gd name="T103" fmla="*/ 8 h 327"/>
                <a:gd name="T104" fmla="*/ 17 w 393"/>
                <a:gd name="T105" fmla="*/ 0 h 3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3"/>
                <a:gd name="T160" fmla="*/ 0 h 327"/>
                <a:gd name="T161" fmla="*/ 393 w 393"/>
                <a:gd name="T162" fmla="*/ 327 h 3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3" h="327">
                  <a:moveTo>
                    <a:pt x="17" y="0"/>
                  </a:moveTo>
                  <a:lnTo>
                    <a:pt x="45" y="14"/>
                  </a:lnTo>
                  <a:lnTo>
                    <a:pt x="64" y="38"/>
                  </a:lnTo>
                  <a:lnTo>
                    <a:pt x="88" y="82"/>
                  </a:lnTo>
                  <a:lnTo>
                    <a:pt x="112" y="129"/>
                  </a:lnTo>
                  <a:lnTo>
                    <a:pt x="136" y="161"/>
                  </a:lnTo>
                  <a:lnTo>
                    <a:pt x="157" y="176"/>
                  </a:lnTo>
                  <a:lnTo>
                    <a:pt x="176" y="187"/>
                  </a:lnTo>
                  <a:lnTo>
                    <a:pt x="233" y="196"/>
                  </a:lnTo>
                  <a:lnTo>
                    <a:pt x="289" y="196"/>
                  </a:lnTo>
                  <a:lnTo>
                    <a:pt x="322" y="193"/>
                  </a:lnTo>
                  <a:lnTo>
                    <a:pt x="344" y="182"/>
                  </a:lnTo>
                  <a:lnTo>
                    <a:pt x="360" y="166"/>
                  </a:lnTo>
                  <a:lnTo>
                    <a:pt x="378" y="164"/>
                  </a:lnTo>
                  <a:lnTo>
                    <a:pt x="393" y="172"/>
                  </a:lnTo>
                  <a:lnTo>
                    <a:pt x="391" y="190"/>
                  </a:lnTo>
                  <a:lnTo>
                    <a:pt x="372" y="202"/>
                  </a:lnTo>
                  <a:lnTo>
                    <a:pt x="336" y="211"/>
                  </a:lnTo>
                  <a:lnTo>
                    <a:pt x="324" y="220"/>
                  </a:lnTo>
                  <a:lnTo>
                    <a:pt x="324" y="233"/>
                  </a:lnTo>
                  <a:lnTo>
                    <a:pt x="336" y="245"/>
                  </a:lnTo>
                  <a:lnTo>
                    <a:pt x="372" y="261"/>
                  </a:lnTo>
                  <a:lnTo>
                    <a:pt x="378" y="272"/>
                  </a:lnTo>
                  <a:lnTo>
                    <a:pt x="381" y="286"/>
                  </a:lnTo>
                  <a:lnTo>
                    <a:pt x="365" y="294"/>
                  </a:lnTo>
                  <a:lnTo>
                    <a:pt x="352" y="288"/>
                  </a:lnTo>
                  <a:lnTo>
                    <a:pt x="332" y="273"/>
                  </a:lnTo>
                  <a:lnTo>
                    <a:pt x="313" y="254"/>
                  </a:lnTo>
                  <a:lnTo>
                    <a:pt x="300" y="243"/>
                  </a:lnTo>
                  <a:lnTo>
                    <a:pt x="294" y="249"/>
                  </a:lnTo>
                  <a:lnTo>
                    <a:pt x="294" y="255"/>
                  </a:lnTo>
                  <a:lnTo>
                    <a:pt x="312" y="286"/>
                  </a:lnTo>
                  <a:lnTo>
                    <a:pt x="318" y="310"/>
                  </a:lnTo>
                  <a:lnTo>
                    <a:pt x="310" y="325"/>
                  </a:lnTo>
                  <a:lnTo>
                    <a:pt x="300" y="327"/>
                  </a:lnTo>
                  <a:lnTo>
                    <a:pt x="289" y="316"/>
                  </a:lnTo>
                  <a:lnTo>
                    <a:pt x="283" y="300"/>
                  </a:lnTo>
                  <a:lnTo>
                    <a:pt x="275" y="276"/>
                  </a:lnTo>
                  <a:lnTo>
                    <a:pt x="271" y="247"/>
                  </a:lnTo>
                  <a:lnTo>
                    <a:pt x="263" y="231"/>
                  </a:lnTo>
                  <a:lnTo>
                    <a:pt x="242" y="225"/>
                  </a:lnTo>
                  <a:lnTo>
                    <a:pt x="200" y="220"/>
                  </a:lnTo>
                  <a:lnTo>
                    <a:pt x="157" y="214"/>
                  </a:lnTo>
                  <a:lnTo>
                    <a:pt x="130" y="207"/>
                  </a:lnTo>
                  <a:lnTo>
                    <a:pt x="112" y="194"/>
                  </a:lnTo>
                  <a:lnTo>
                    <a:pt x="88" y="164"/>
                  </a:lnTo>
                  <a:lnTo>
                    <a:pt x="62" y="131"/>
                  </a:lnTo>
                  <a:lnTo>
                    <a:pt x="39" y="103"/>
                  </a:lnTo>
                  <a:lnTo>
                    <a:pt x="17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9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99"/>
            <p:cNvSpPr>
              <a:spLocks/>
            </p:cNvSpPr>
            <p:nvPr/>
          </p:nvSpPr>
          <p:spPr bwMode="invGray">
            <a:xfrm>
              <a:off x="3421" y="3494"/>
              <a:ext cx="200" cy="452"/>
            </a:xfrm>
            <a:custGeom>
              <a:avLst/>
              <a:gdLst>
                <a:gd name="T0" fmla="*/ 17 w 200"/>
                <a:gd name="T1" fmla="*/ 0 h 452"/>
                <a:gd name="T2" fmla="*/ 43 w 200"/>
                <a:gd name="T3" fmla="*/ 5 h 452"/>
                <a:gd name="T4" fmla="*/ 65 w 200"/>
                <a:gd name="T5" fmla="*/ 23 h 452"/>
                <a:gd name="T6" fmla="*/ 83 w 200"/>
                <a:gd name="T7" fmla="*/ 53 h 452"/>
                <a:gd name="T8" fmla="*/ 112 w 200"/>
                <a:gd name="T9" fmla="*/ 104 h 452"/>
                <a:gd name="T10" fmla="*/ 153 w 200"/>
                <a:gd name="T11" fmla="*/ 185 h 452"/>
                <a:gd name="T12" fmla="*/ 159 w 200"/>
                <a:gd name="T13" fmla="*/ 206 h 452"/>
                <a:gd name="T14" fmla="*/ 153 w 200"/>
                <a:gd name="T15" fmla="*/ 225 h 452"/>
                <a:gd name="T16" fmla="*/ 141 w 200"/>
                <a:gd name="T17" fmla="*/ 242 h 452"/>
                <a:gd name="T18" fmla="*/ 96 w 200"/>
                <a:gd name="T19" fmla="*/ 283 h 452"/>
                <a:gd name="T20" fmla="*/ 70 w 200"/>
                <a:gd name="T21" fmla="*/ 316 h 452"/>
                <a:gd name="T22" fmla="*/ 59 w 200"/>
                <a:gd name="T23" fmla="*/ 343 h 452"/>
                <a:gd name="T24" fmla="*/ 59 w 200"/>
                <a:gd name="T25" fmla="*/ 349 h 452"/>
                <a:gd name="T26" fmla="*/ 67 w 200"/>
                <a:gd name="T27" fmla="*/ 366 h 452"/>
                <a:gd name="T28" fmla="*/ 88 w 200"/>
                <a:gd name="T29" fmla="*/ 380 h 452"/>
                <a:gd name="T30" fmla="*/ 120 w 200"/>
                <a:gd name="T31" fmla="*/ 390 h 452"/>
                <a:gd name="T32" fmla="*/ 155 w 200"/>
                <a:gd name="T33" fmla="*/ 402 h 452"/>
                <a:gd name="T34" fmla="*/ 194 w 200"/>
                <a:gd name="T35" fmla="*/ 416 h 452"/>
                <a:gd name="T36" fmla="*/ 197 w 200"/>
                <a:gd name="T37" fmla="*/ 422 h 452"/>
                <a:gd name="T38" fmla="*/ 200 w 200"/>
                <a:gd name="T39" fmla="*/ 436 h 452"/>
                <a:gd name="T40" fmla="*/ 183 w 200"/>
                <a:gd name="T41" fmla="*/ 442 h 452"/>
                <a:gd name="T42" fmla="*/ 150 w 200"/>
                <a:gd name="T43" fmla="*/ 452 h 452"/>
                <a:gd name="T44" fmla="*/ 136 w 200"/>
                <a:gd name="T45" fmla="*/ 448 h 452"/>
                <a:gd name="T46" fmla="*/ 124 w 200"/>
                <a:gd name="T47" fmla="*/ 434 h 452"/>
                <a:gd name="T48" fmla="*/ 106 w 200"/>
                <a:gd name="T49" fmla="*/ 416 h 452"/>
                <a:gd name="T50" fmla="*/ 71 w 200"/>
                <a:gd name="T51" fmla="*/ 402 h 452"/>
                <a:gd name="T52" fmla="*/ 44 w 200"/>
                <a:gd name="T53" fmla="*/ 398 h 452"/>
                <a:gd name="T54" fmla="*/ 23 w 200"/>
                <a:gd name="T55" fmla="*/ 398 h 452"/>
                <a:gd name="T56" fmla="*/ 12 w 200"/>
                <a:gd name="T57" fmla="*/ 390 h 452"/>
                <a:gd name="T58" fmla="*/ 12 w 200"/>
                <a:gd name="T59" fmla="*/ 374 h 452"/>
                <a:gd name="T60" fmla="*/ 18 w 200"/>
                <a:gd name="T61" fmla="*/ 355 h 452"/>
                <a:gd name="T62" fmla="*/ 26 w 200"/>
                <a:gd name="T63" fmla="*/ 342 h 452"/>
                <a:gd name="T64" fmla="*/ 36 w 200"/>
                <a:gd name="T65" fmla="*/ 315 h 452"/>
                <a:gd name="T66" fmla="*/ 44 w 200"/>
                <a:gd name="T67" fmla="*/ 289 h 452"/>
                <a:gd name="T68" fmla="*/ 61 w 200"/>
                <a:gd name="T69" fmla="*/ 254 h 452"/>
                <a:gd name="T70" fmla="*/ 79 w 200"/>
                <a:gd name="T71" fmla="*/ 230 h 452"/>
                <a:gd name="T72" fmla="*/ 97 w 200"/>
                <a:gd name="T73" fmla="*/ 218 h 452"/>
                <a:gd name="T74" fmla="*/ 109 w 200"/>
                <a:gd name="T75" fmla="*/ 206 h 452"/>
                <a:gd name="T76" fmla="*/ 108 w 200"/>
                <a:gd name="T77" fmla="*/ 189 h 452"/>
                <a:gd name="T78" fmla="*/ 76 w 200"/>
                <a:gd name="T79" fmla="*/ 153 h 452"/>
                <a:gd name="T80" fmla="*/ 44 w 200"/>
                <a:gd name="T81" fmla="*/ 124 h 452"/>
                <a:gd name="T82" fmla="*/ 24 w 200"/>
                <a:gd name="T83" fmla="*/ 98 h 452"/>
                <a:gd name="T84" fmla="*/ 6 w 200"/>
                <a:gd name="T85" fmla="*/ 74 h 452"/>
                <a:gd name="T86" fmla="*/ 0 w 200"/>
                <a:gd name="T87" fmla="*/ 41 h 452"/>
                <a:gd name="T88" fmla="*/ 3 w 200"/>
                <a:gd name="T89" fmla="*/ 12 h 452"/>
                <a:gd name="T90" fmla="*/ 17 w 200"/>
                <a:gd name="T91" fmla="*/ 0 h 4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0"/>
                <a:gd name="T139" fmla="*/ 0 h 452"/>
                <a:gd name="T140" fmla="*/ 200 w 200"/>
                <a:gd name="T141" fmla="*/ 452 h 4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0" h="452">
                  <a:moveTo>
                    <a:pt x="17" y="0"/>
                  </a:moveTo>
                  <a:lnTo>
                    <a:pt x="43" y="5"/>
                  </a:lnTo>
                  <a:lnTo>
                    <a:pt x="65" y="23"/>
                  </a:lnTo>
                  <a:lnTo>
                    <a:pt x="83" y="53"/>
                  </a:lnTo>
                  <a:lnTo>
                    <a:pt x="112" y="104"/>
                  </a:lnTo>
                  <a:lnTo>
                    <a:pt x="153" y="185"/>
                  </a:lnTo>
                  <a:lnTo>
                    <a:pt x="159" y="206"/>
                  </a:lnTo>
                  <a:lnTo>
                    <a:pt x="153" y="225"/>
                  </a:lnTo>
                  <a:lnTo>
                    <a:pt x="141" y="242"/>
                  </a:lnTo>
                  <a:lnTo>
                    <a:pt x="96" y="283"/>
                  </a:lnTo>
                  <a:lnTo>
                    <a:pt x="70" y="316"/>
                  </a:lnTo>
                  <a:lnTo>
                    <a:pt x="59" y="343"/>
                  </a:lnTo>
                  <a:lnTo>
                    <a:pt x="59" y="349"/>
                  </a:lnTo>
                  <a:lnTo>
                    <a:pt x="67" y="366"/>
                  </a:lnTo>
                  <a:lnTo>
                    <a:pt x="88" y="380"/>
                  </a:lnTo>
                  <a:lnTo>
                    <a:pt x="120" y="390"/>
                  </a:lnTo>
                  <a:lnTo>
                    <a:pt x="155" y="402"/>
                  </a:lnTo>
                  <a:lnTo>
                    <a:pt x="194" y="416"/>
                  </a:lnTo>
                  <a:lnTo>
                    <a:pt x="197" y="422"/>
                  </a:lnTo>
                  <a:lnTo>
                    <a:pt x="200" y="436"/>
                  </a:lnTo>
                  <a:lnTo>
                    <a:pt x="183" y="442"/>
                  </a:lnTo>
                  <a:lnTo>
                    <a:pt x="150" y="452"/>
                  </a:lnTo>
                  <a:lnTo>
                    <a:pt x="136" y="448"/>
                  </a:lnTo>
                  <a:lnTo>
                    <a:pt x="124" y="434"/>
                  </a:lnTo>
                  <a:lnTo>
                    <a:pt x="106" y="416"/>
                  </a:lnTo>
                  <a:lnTo>
                    <a:pt x="71" y="402"/>
                  </a:lnTo>
                  <a:lnTo>
                    <a:pt x="44" y="398"/>
                  </a:lnTo>
                  <a:lnTo>
                    <a:pt x="23" y="398"/>
                  </a:lnTo>
                  <a:lnTo>
                    <a:pt x="12" y="390"/>
                  </a:lnTo>
                  <a:lnTo>
                    <a:pt x="12" y="374"/>
                  </a:lnTo>
                  <a:lnTo>
                    <a:pt x="18" y="355"/>
                  </a:lnTo>
                  <a:lnTo>
                    <a:pt x="26" y="342"/>
                  </a:lnTo>
                  <a:lnTo>
                    <a:pt x="36" y="315"/>
                  </a:lnTo>
                  <a:lnTo>
                    <a:pt x="44" y="289"/>
                  </a:lnTo>
                  <a:lnTo>
                    <a:pt x="61" y="254"/>
                  </a:lnTo>
                  <a:lnTo>
                    <a:pt x="79" y="230"/>
                  </a:lnTo>
                  <a:lnTo>
                    <a:pt x="97" y="218"/>
                  </a:lnTo>
                  <a:lnTo>
                    <a:pt x="109" y="206"/>
                  </a:lnTo>
                  <a:lnTo>
                    <a:pt x="108" y="189"/>
                  </a:lnTo>
                  <a:lnTo>
                    <a:pt x="76" y="153"/>
                  </a:lnTo>
                  <a:lnTo>
                    <a:pt x="44" y="124"/>
                  </a:lnTo>
                  <a:lnTo>
                    <a:pt x="24" y="98"/>
                  </a:lnTo>
                  <a:lnTo>
                    <a:pt x="6" y="74"/>
                  </a:lnTo>
                  <a:lnTo>
                    <a:pt x="0" y="41"/>
                  </a:lnTo>
                  <a:lnTo>
                    <a:pt x="3" y="1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100"/>
            <p:cNvSpPr>
              <a:spLocks/>
            </p:cNvSpPr>
            <p:nvPr/>
          </p:nvSpPr>
          <p:spPr bwMode="invGray">
            <a:xfrm>
              <a:off x="3210" y="3487"/>
              <a:ext cx="219" cy="464"/>
            </a:xfrm>
            <a:custGeom>
              <a:avLst/>
              <a:gdLst>
                <a:gd name="T0" fmla="*/ 116 w 219"/>
                <a:gd name="T1" fmla="*/ 53 h 464"/>
                <a:gd name="T2" fmla="*/ 157 w 219"/>
                <a:gd name="T3" fmla="*/ 8 h 464"/>
                <a:gd name="T4" fmla="*/ 189 w 219"/>
                <a:gd name="T5" fmla="*/ 0 h 464"/>
                <a:gd name="T6" fmla="*/ 213 w 219"/>
                <a:gd name="T7" fmla="*/ 10 h 464"/>
                <a:gd name="T8" fmla="*/ 219 w 219"/>
                <a:gd name="T9" fmla="*/ 41 h 464"/>
                <a:gd name="T10" fmla="*/ 213 w 219"/>
                <a:gd name="T11" fmla="*/ 61 h 464"/>
                <a:gd name="T12" fmla="*/ 178 w 219"/>
                <a:gd name="T13" fmla="*/ 89 h 464"/>
                <a:gd name="T14" fmla="*/ 125 w 219"/>
                <a:gd name="T15" fmla="*/ 124 h 464"/>
                <a:gd name="T16" fmla="*/ 87 w 219"/>
                <a:gd name="T17" fmla="*/ 149 h 464"/>
                <a:gd name="T18" fmla="*/ 81 w 219"/>
                <a:gd name="T19" fmla="*/ 149 h 464"/>
                <a:gd name="T20" fmla="*/ 65 w 219"/>
                <a:gd name="T21" fmla="*/ 159 h 464"/>
                <a:gd name="T22" fmla="*/ 62 w 219"/>
                <a:gd name="T23" fmla="*/ 165 h 464"/>
                <a:gd name="T24" fmla="*/ 62 w 219"/>
                <a:gd name="T25" fmla="*/ 173 h 464"/>
                <a:gd name="T26" fmla="*/ 100 w 219"/>
                <a:gd name="T27" fmla="*/ 218 h 464"/>
                <a:gd name="T28" fmla="*/ 124 w 219"/>
                <a:gd name="T29" fmla="*/ 262 h 464"/>
                <a:gd name="T30" fmla="*/ 136 w 219"/>
                <a:gd name="T31" fmla="*/ 302 h 464"/>
                <a:gd name="T32" fmla="*/ 140 w 219"/>
                <a:gd name="T33" fmla="*/ 338 h 464"/>
                <a:gd name="T34" fmla="*/ 139 w 219"/>
                <a:gd name="T35" fmla="*/ 370 h 464"/>
                <a:gd name="T36" fmla="*/ 151 w 219"/>
                <a:gd name="T37" fmla="*/ 394 h 464"/>
                <a:gd name="T38" fmla="*/ 152 w 219"/>
                <a:gd name="T39" fmla="*/ 409 h 464"/>
                <a:gd name="T40" fmla="*/ 146 w 219"/>
                <a:gd name="T41" fmla="*/ 423 h 464"/>
                <a:gd name="T42" fmla="*/ 130 w 219"/>
                <a:gd name="T43" fmla="*/ 429 h 464"/>
                <a:gd name="T44" fmla="*/ 100 w 219"/>
                <a:gd name="T45" fmla="*/ 431 h 464"/>
                <a:gd name="T46" fmla="*/ 56 w 219"/>
                <a:gd name="T47" fmla="*/ 443 h 464"/>
                <a:gd name="T48" fmla="*/ 33 w 219"/>
                <a:gd name="T49" fmla="*/ 464 h 464"/>
                <a:gd name="T50" fmla="*/ 12 w 219"/>
                <a:gd name="T51" fmla="*/ 464 h 464"/>
                <a:gd name="T52" fmla="*/ 0 w 219"/>
                <a:gd name="T53" fmla="*/ 443 h 464"/>
                <a:gd name="T54" fmla="*/ 10 w 219"/>
                <a:gd name="T55" fmla="*/ 407 h 464"/>
                <a:gd name="T56" fmla="*/ 35 w 219"/>
                <a:gd name="T57" fmla="*/ 399 h 464"/>
                <a:gd name="T58" fmla="*/ 71 w 219"/>
                <a:gd name="T59" fmla="*/ 394 h 464"/>
                <a:gd name="T60" fmla="*/ 104 w 219"/>
                <a:gd name="T61" fmla="*/ 387 h 464"/>
                <a:gd name="T62" fmla="*/ 110 w 219"/>
                <a:gd name="T63" fmla="*/ 375 h 464"/>
                <a:gd name="T64" fmla="*/ 107 w 219"/>
                <a:gd name="T65" fmla="*/ 340 h 464"/>
                <a:gd name="T66" fmla="*/ 95 w 219"/>
                <a:gd name="T67" fmla="*/ 297 h 464"/>
                <a:gd name="T68" fmla="*/ 74 w 219"/>
                <a:gd name="T69" fmla="*/ 252 h 464"/>
                <a:gd name="T70" fmla="*/ 36 w 219"/>
                <a:gd name="T71" fmla="*/ 209 h 464"/>
                <a:gd name="T72" fmla="*/ 21 w 219"/>
                <a:gd name="T73" fmla="*/ 185 h 464"/>
                <a:gd name="T74" fmla="*/ 16 w 219"/>
                <a:gd name="T75" fmla="*/ 167 h 464"/>
                <a:gd name="T76" fmla="*/ 18 w 219"/>
                <a:gd name="T77" fmla="*/ 149 h 464"/>
                <a:gd name="T78" fmla="*/ 33 w 219"/>
                <a:gd name="T79" fmla="*/ 123 h 464"/>
                <a:gd name="T80" fmla="*/ 62 w 219"/>
                <a:gd name="T81" fmla="*/ 100 h 464"/>
                <a:gd name="T82" fmla="*/ 92 w 219"/>
                <a:gd name="T83" fmla="*/ 71 h 464"/>
                <a:gd name="T84" fmla="*/ 116 w 219"/>
                <a:gd name="T85" fmla="*/ 53 h 4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9"/>
                <a:gd name="T130" fmla="*/ 0 h 464"/>
                <a:gd name="T131" fmla="*/ 219 w 219"/>
                <a:gd name="T132" fmla="*/ 464 h 4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9" h="464">
                  <a:moveTo>
                    <a:pt x="116" y="53"/>
                  </a:moveTo>
                  <a:lnTo>
                    <a:pt x="157" y="8"/>
                  </a:lnTo>
                  <a:lnTo>
                    <a:pt x="189" y="0"/>
                  </a:lnTo>
                  <a:lnTo>
                    <a:pt x="213" y="10"/>
                  </a:lnTo>
                  <a:lnTo>
                    <a:pt x="219" y="41"/>
                  </a:lnTo>
                  <a:lnTo>
                    <a:pt x="213" y="61"/>
                  </a:lnTo>
                  <a:lnTo>
                    <a:pt x="178" y="89"/>
                  </a:lnTo>
                  <a:lnTo>
                    <a:pt x="125" y="124"/>
                  </a:lnTo>
                  <a:lnTo>
                    <a:pt x="87" y="149"/>
                  </a:lnTo>
                  <a:lnTo>
                    <a:pt x="81" y="149"/>
                  </a:lnTo>
                  <a:lnTo>
                    <a:pt x="65" y="159"/>
                  </a:lnTo>
                  <a:lnTo>
                    <a:pt x="62" y="165"/>
                  </a:lnTo>
                  <a:lnTo>
                    <a:pt x="62" y="173"/>
                  </a:lnTo>
                  <a:lnTo>
                    <a:pt x="100" y="218"/>
                  </a:lnTo>
                  <a:lnTo>
                    <a:pt x="124" y="262"/>
                  </a:lnTo>
                  <a:lnTo>
                    <a:pt x="136" y="302"/>
                  </a:lnTo>
                  <a:lnTo>
                    <a:pt x="140" y="338"/>
                  </a:lnTo>
                  <a:lnTo>
                    <a:pt x="139" y="370"/>
                  </a:lnTo>
                  <a:lnTo>
                    <a:pt x="151" y="394"/>
                  </a:lnTo>
                  <a:lnTo>
                    <a:pt x="152" y="409"/>
                  </a:lnTo>
                  <a:lnTo>
                    <a:pt x="146" y="423"/>
                  </a:lnTo>
                  <a:lnTo>
                    <a:pt x="130" y="429"/>
                  </a:lnTo>
                  <a:lnTo>
                    <a:pt x="100" y="431"/>
                  </a:lnTo>
                  <a:lnTo>
                    <a:pt x="56" y="443"/>
                  </a:lnTo>
                  <a:lnTo>
                    <a:pt x="33" y="464"/>
                  </a:lnTo>
                  <a:lnTo>
                    <a:pt x="12" y="464"/>
                  </a:lnTo>
                  <a:lnTo>
                    <a:pt x="0" y="443"/>
                  </a:lnTo>
                  <a:lnTo>
                    <a:pt x="10" y="407"/>
                  </a:lnTo>
                  <a:lnTo>
                    <a:pt x="35" y="399"/>
                  </a:lnTo>
                  <a:lnTo>
                    <a:pt x="71" y="394"/>
                  </a:lnTo>
                  <a:lnTo>
                    <a:pt x="104" y="387"/>
                  </a:lnTo>
                  <a:lnTo>
                    <a:pt x="110" y="375"/>
                  </a:lnTo>
                  <a:lnTo>
                    <a:pt x="107" y="340"/>
                  </a:lnTo>
                  <a:lnTo>
                    <a:pt x="95" y="297"/>
                  </a:lnTo>
                  <a:lnTo>
                    <a:pt x="74" y="252"/>
                  </a:lnTo>
                  <a:lnTo>
                    <a:pt x="36" y="209"/>
                  </a:lnTo>
                  <a:lnTo>
                    <a:pt x="21" y="185"/>
                  </a:lnTo>
                  <a:lnTo>
                    <a:pt x="16" y="167"/>
                  </a:lnTo>
                  <a:lnTo>
                    <a:pt x="18" y="149"/>
                  </a:lnTo>
                  <a:lnTo>
                    <a:pt x="33" y="123"/>
                  </a:lnTo>
                  <a:lnTo>
                    <a:pt x="62" y="100"/>
                  </a:lnTo>
                  <a:lnTo>
                    <a:pt x="92" y="71"/>
                  </a:lnTo>
                  <a:lnTo>
                    <a:pt x="116" y="5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" name="Group 101"/>
          <p:cNvGrpSpPr>
            <a:grpSpLocks/>
          </p:cNvGrpSpPr>
          <p:nvPr/>
        </p:nvGrpSpPr>
        <p:grpSpPr bwMode="auto">
          <a:xfrm>
            <a:off x="3479800" y="2654300"/>
            <a:ext cx="609600" cy="838200"/>
            <a:chOff x="3090" y="2945"/>
            <a:chExt cx="827" cy="1006"/>
          </a:xfrm>
        </p:grpSpPr>
        <p:sp>
          <p:nvSpPr>
            <p:cNvPr id="1055" name="Freeform 102"/>
            <p:cNvSpPr>
              <a:spLocks/>
            </p:cNvSpPr>
            <p:nvPr/>
          </p:nvSpPr>
          <p:spPr bwMode="invGray">
            <a:xfrm>
              <a:off x="3386" y="2945"/>
              <a:ext cx="330" cy="231"/>
            </a:xfrm>
            <a:custGeom>
              <a:avLst/>
              <a:gdLst>
                <a:gd name="T0" fmla="*/ 118 w 330"/>
                <a:gd name="T1" fmla="*/ 112 h 231"/>
                <a:gd name="T2" fmla="*/ 136 w 330"/>
                <a:gd name="T3" fmla="*/ 71 h 231"/>
                <a:gd name="T4" fmla="*/ 161 w 330"/>
                <a:gd name="T5" fmla="*/ 42 h 231"/>
                <a:gd name="T6" fmla="*/ 194 w 330"/>
                <a:gd name="T7" fmla="*/ 18 h 231"/>
                <a:gd name="T8" fmla="*/ 224 w 330"/>
                <a:gd name="T9" fmla="*/ 4 h 231"/>
                <a:gd name="T10" fmla="*/ 254 w 330"/>
                <a:gd name="T11" fmla="*/ 0 h 231"/>
                <a:gd name="T12" fmla="*/ 285 w 330"/>
                <a:gd name="T13" fmla="*/ 3 h 231"/>
                <a:gd name="T14" fmla="*/ 306 w 330"/>
                <a:gd name="T15" fmla="*/ 12 h 231"/>
                <a:gd name="T16" fmla="*/ 320 w 330"/>
                <a:gd name="T17" fmla="*/ 29 h 231"/>
                <a:gd name="T18" fmla="*/ 327 w 330"/>
                <a:gd name="T19" fmla="*/ 47 h 231"/>
                <a:gd name="T20" fmla="*/ 330 w 330"/>
                <a:gd name="T21" fmla="*/ 73 h 231"/>
                <a:gd name="T22" fmla="*/ 327 w 330"/>
                <a:gd name="T23" fmla="*/ 104 h 231"/>
                <a:gd name="T24" fmla="*/ 318 w 330"/>
                <a:gd name="T25" fmla="*/ 136 h 231"/>
                <a:gd name="T26" fmla="*/ 303 w 330"/>
                <a:gd name="T27" fmla="*/ 162 h 231"/>
                <a:gd name="T28" fmla="*/ 279 w 330"/>
                <a:gd name="T29" fmla="*/ 189 h 231"/>
                <a:gd name="T30" fmla="*/ 254 w 330"/>
                <a:gd name="T31" fmla="*/ 208 h 231"/>
                <a:gd name="T32" fmla="*/ 224 w 330"/>
                <a:gd name="T33" fmla="*/ 221 h 231"/>
                <a:gd name="T34" fmla="*/ 197 w 330"/>
                <a:gd name="T35" fmla="*/ 231 h 231"/>
                <a:gd name="T36" fmla="*/ 162 w 330"/>
                <a:gd name="T37" fmla="*/ 231 h 231"/>
                <a:gd name="T38" fmla="*/ 142 w 330"/>
                <a:gd name="T39" fmla="*/ 228 h 231"/>
                <a:gd name="T40" fmla="*/ 124 w 330"/>
                <a:gd name="T41" fmla="*/ 219 h 231"/>
                <a:gd name="T42" fmla="*/ 112 w 330"/>
                <a:gd name="T43" fmla="*/ 202 h 231"/>
                <a:gd name="T44" fmla="*/ 106 w 330"/>
                <a:gd name="T45" fmla="*/ 184 h 231"/>
                <a:gd name="T46" fmla="*/ 103 w 330"/>
                <a:gd name="T47" fmla="*/ 162 h 231"/>
                <a:gd name="T48" fmla="*/ 108 w 330"/>
                <a:gd name="T49" fmla="*/ 144 h 231"/>
                <a:gd name="T50" fmla="*/ 65 w 330"/>
                <a:gd name="T51" fmla="*/ 156 h 231"/>
                <a:gd name="T52" fmla="*/ 29 w 330"/>
                <a:gd name="T53" fmla="*/ 166 h 231"/>
                <a:gd name="T54" fmla="*/ 10 w 330"/>
                <a:gd name="T55" fmla="*/ 166 h 231"/>
                <a:gd name="T56" fmla="*/ 0 w 330"/>
                <a:gd name="T57" fmla="*/ 156 h 231"/>
                <a:gd name="T58" fmla="*/ 0 w 330"/>
                <a:gd name="T59" fmla="*/ 144 h 231"/>
                <a:gd name="T60" fmla="*/ 6 w 330"/>
                <a:gd name="T61" fmla="*/ 130 h 231"/>
                <a:gd name="T62" fmla="*/ 20 w 330"/>
                <a:gd name="T63" fmla="*/ 124 h 231"/>
                <a:gd name="T64" fmla="*/ 51 w 330"/>
                <a:gd name="T65" fmla="*/ 122 h 231"/>
                <a:gd name="T66" fmla="*/ 88 w 330"/>
                <a:gd name="T67" fmla="*/ 119 h 231"/>
                <a:gd name="T68" fmla="*/ 118 w 330"/>
                <a:gd name="T69" fmla="*/ 112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"/>
                <a:gd name="T106" fmla="*/ 0 h 231"/>
                <a:gd name="T107" fmla="*/ 330 w 330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" h="231">
                  <a:moveTo>
                    <a:pt x="118" y="112"/>
                  </a:moveTo>
                  <a:lnTo>
                    <a:pt x="136" y="71"/>
                  </a:lnTo>
                  <a:lnTo>
                    <a:pt x="161" y="42"/>
                  </a:lnTo>
                  <a:lnTo>
                    <a:pt x="194" y="18"/>
                  </a:lnTo>
                  <a:lnTo>
                    <a:pt x="224" y="4"/>
                  </a:lnTo>
                  <a:lnTo>
                    <a:pt x="254" y="0"/>
                  </a:lnTo>
                  <a:lnTo>
                    <a:pt x="285" y="3"/>
                  </a:lnTo>
                  <a:lnTo>
                    <a:pt x="306" y="12"/>
                  </a:lnTo>
                  <a:lnTo>
                    <a:pt x="320" y="29"/>
                  </a:lnTo>
                  <a:lnTo>
                    <a:pt x="327" y="47"/>
                  </a:lnTo>
                  <a:lnTo>
                    <a:pt x="330" y="73"/>
                  </a:lnTo>
                  <a:lnTo>
                    <a:pt x="327" y="104"/>
                  </a:lnTo>
                  <a:lnTo>
                    <a:pt x="318" y="136"/>
                  </a:lnTo>
                  <a:lnTo>
                    <a:pt x="303" y="162"/>
                  </a:lnTo>
                  <a:lnTo>
                    <a:pt x="279" y="189"/>
                  </a:lnTo>
                  <a:lnTo>
                    <a:pt x="254" y="208"/>
                  </a:lnTo>
                  <a:lnTo>
                    <a:pt x="224" y="221"/>
                  </a:lnTo>
                  <a:lnTo>
                    <a:pt x="197" y="231"/>
                  </a:lnTo>
                  <a:lnTo>
                    <a:pt x="162" y="231"/>
                  </a:lnTo>
                  <a:lnTo>
                    <a:pt x="142" y="228"/>
                  </a:lnTo>
                  <a:lnTo>
                    <a:pt x="124" y="219"/>
                  </a:lnTo>
                  <a:lnTo>
                    <a:pt x="112" y="202"/>
                  </a:lnTo>
                  <a:lnTo>
                    <a:pt x="106" y="184"/>
                  </a:lnTo>
                  <a:lnTo>
                    <a:pt x="103" y="162"/>
                  </a:lnTo>
                  <a:lnTo>
                    <a:pt x="108" y="144"/>
                  </a:lnTo>
                  <a:lnTo>
                    <a:pt x="65" y="156"/>
                  </a:lnTo>
                  <a:lnTo>
                    <a:pt x="29" y="166"/>
                  </a:lnTo>
                  <a:lnTo>
                    <a:pt x="10" y="166"/>
                  </a:lnTo>
                  <a:lnTo>
                    <a:pt x="0" y="156"/>
                  </a:lnTo>
                  <a:lnTo>
                    <a:pt x="0" y="144"/>
                  </a:lnTo>
                  <a:lnTo>
                    <a:pt x="6" y="130"/>
                  </a:lnTo>
                  <a:lnTo>
                    <a:pt x="20" y="124"/>
                  </a:lnTo>
                  <a:lnTo>
                    <a:pt x="51" y="122"/>
                  </a:lnTo>
                  <a:lnTo>
                    <a:pt x="88" y="119"/>
                  </a:lnTo>
                  <a:lnTo>
                    <a:pt x="118" y="1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03"/>
            <p:cNvSpPr>
              <a:spLocks/>
            </p:cNvSpPr>
            <p:nvPr/>
          </p:nvSpPr>
          <p:spPr bwMode="invGray">
            <a:xfrm>
              <a:off x="3329" y="3204"/>
              <a:ext cx="254" cy="366"/>
            </a:xfrm>
            <a:custGeom>
              <a:avLst/>
              <a:gdLst>
                <a:gd name="T0" fmla="*/ 69 w 254"/>
                <a:gd name="T1" fmla="*/ 62 h 366"/>
                <a:gd name="T2" fmla="*/ 93 w 254"/>
                <a:gd name="T3" fmla="*/ 24 h 366"/>
                <a:gd name="T4" fmla="*/ 120 w 254"/>
                <a:gd name="T5" fmla="*/ 3 h 366"/>
                <a:gd name="T6" fmla="*/ 152 w 254"/>
                <a:gd name="T7" fmla="*/ 0 h 366"/>
                <a:gd name="T8" fmla="*/ 187 w 254"/>
                <a:gd name="T9" fmla="*/ 1 h 366"/>
                <a:gd name="T10" fmla="*/ 216 w 254"/>
                <a:gd name="T11" fmla="*/ 9 h 366"/>
                <a:gd name="T12" fmla="*/ 236 w 254"/>
                <a:gd name="T13" fmla="*/ 26 h 366"/>
                <a:gd name="T14" fmla="*/ 248 w 254"/>
                <a:gd name="T15" fmla="*/ 46 h 366"/>
                <a:gd name="T16" fmla="*/ 254 w 254"/>
                <a:gd name="T17" fmla="*/ 70 h 366"/>
                <a:gd name="T18" fmla="*/ 249 w 254"/>
                <a:gd name="T19" fmla="*/ 94 h 366"/>
                <a:gd name="T20" fmla="*/ 242 w 254"/>
                <a:gd name="T21" fmla="*/ 121 h 366"/>
                <a:gd name="T22" fmla="*/ 225 w 254"/>
                <a:gd name="T23" fmla="*/ 151 h 366"/>
                <a:gd name="T24" fmla="*/ 204 w 254"/>
                <a:gd name="T25" fmla="*/ 177 h 366"/>
                <a:gd name="T26" fmla="*/ 181 w 254"/>
                <a:gd name="T27" fmla="*/ 198 h 366"/>
                <a:gd name="T28" fmla="*/ 166 w 254"/>
                <a:gd name="T29" fmla="*/ 222 h 366"/>
                <a:gd name="T30" fmla="*/ 163 w 254"/>
                <a:gd name="T31" fmla="*/ 245 h 366"/>
                <a:gd name="T32" fmla="*/ 169 w 254"/>
                <a:gd name="T33" fmla="*/ 271 h 366"/>
                <a:gd name="T34" fmla="*/ 175 w 254"/>
                <a:gd name="T35" fmla="*/ 296 h 366"/>
                <a:gd name="T36" fmla="*/ 172 w 254"/>
                <a:gd name="T37" fmla="*/ 304 h 366"/>
                <a:gd name="T38" fmla="*/ 177 w 254"/>
                <a:gd name="T39" fmla="*/ 319 h 366"/>
                <a:gd name="T40" fmla="*/ 169 w 254"/>
                <a:gd name="T41" fmla="*/ 337 h 366"/>
                <a:gd name="T42" fmla="*/ 152 w 254"/>
                <a:gd name="T43" fmla="*/ 354 h 366"/>
                <a:gd name="T44" fmla="*/ 128 w 254"/>
                <a:gd name="T45" fmla="*/ 364 h 366"/>
                <a:gd name="T46" fmla="*/ 98 w 254"/>
                <a:gd name="T47" fmla="*/ 366 h 366"/>
                <a:gd name="T48" fmla="*/ 67 w 254"/>
                <a:gd name="T49" fmla="*/ 360 h 366"/>
                <a:gd name="T50" fmla="*/ 43 w 254"/>
                <a:gd name="T51" fmla="*/ 343 h 366"/>
                <a:gd name="T52" fmla="*/ 24 w 254"/>
                <a:gd name="T53" fmla="*/ 325 h 366"/>
                <a:gd name="T54" fmla="*/ 12 w 254"/>
                <a:gd name="T55" fmla="*/ 299 h 366"/>
                <a:gd name="T56" fmla="*/ 4 w 254"/>
                <a:gd name="T57" fmla="*/ 272 h 366"/>
                <a:gd name="T58" fmla="*/ 0 w 254"/>
                <a:gd name="T59" fmla="*/ 240 h 366"/>
                <a:gd name="T60" fmla="*/ 4 w 254"/>
                <a:gd name="T61" fmla="*/ 207 h 366"/>
                <a:gd name="T62" fmla="*/ 9 w 254"/>
                <a:gd name="T63" fmla="*/ 169 h 366"/>
                <a:gd name="T64" fmla="*/ 22 w 254"/>
                <a:gd name="T65" fmla="*/ 135 h 366"/>
                <a:gd name="T66" fmla="*/ 39 w 254"/>
                <a:gd name="T67" fmla="*/ 109 h 366"/>
                <a:gd name="T68" fmla="*/ 57 w 254"/>
                <a:gd name="T69" fmla="*/ 78 h 366"/>
                <a:gd name="T70" fmla="*/ 69 w 254"/>
                <a:gd name="T71" fmla="*/ 62 h 3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66"/>
                <a:gd name="T110" fmla="*/ 254 w 254"/>
                <a:gd name="T111" fmla="*/ 366 h 3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66">
                  <a:moveTo>
                    <a:pt x="69" y="62"/>
                  </a:moveTo>
                  <a:lnTo>
                    <a:pt x="93" y="24"/>
                  </a:lnTo>
                  <a:lnTo>
                    <a:pt x="120" y="3"/>
                  </a:lnTo>
                  <a:lnTo>
                    <a:pt x="152" y="0"/>
                  </a:lnTo>
                  <a:lnTo>
                    <a:pt x="187" y="1"/>
                  </a:lnTo>
                  <a:lnTo>
                    <a:pt x="216" y="9"/>
                  </a:lnTo>
                  <a:lnTo>
                    <a:pt x="236" y="26"/>
                  </a:lnTo>
                  <a:lnTo>
                    <a:pt x="248" y="46"/>
                  </a:lnTo>
                  <a:lnTo>
                    <a:pt x="254" y="70"/>
                  </a:lnTo>
                  <a:lnTo>
                    <a:pt x="249" y="94"/>
                  </a:lnTo>
                  <a:lnTo>
                    <a:pt x="242" y="121"/>
                  </a:lnTo>
                  <a:lnTo>
                    <a:pt x="225" y="151"/>
                  </a:lnTo>
                  <a:lnTo>
                    <a:pt x="204" y="177"/>
                  </a:lnTo>
                  <a:lnTo>
                    <a:pt x="181" y="198"/>
                  </a:lnTo>
                  <a:lnTo>
                    <a:pt x="166" y="222"/>
                  </a:lnTo>
                  <a:lnTo>
                    <a:pt x="163" y="245"/>
                  </a:lnTo>
                  <a:lnTo>
                    <a:pt x="169" y="271"/>
                  </a:lnTo>
                  <a:lnTo>
                    <a:pt x="175" y="296"/>
                  </a:lnTo>
                  <a:lnTo>
                    <a:pt x="172" y="304"/>
                  </a:lnTo>
                  <a:lnTo>
                    <a:pt x="177" y="319"/>
                  </a:lnTo>
                  <a:lnTo>
                    <a:pt x="169" y="337"/>
                  </a:lnTo>
                  <a:lnTo>
                    <a:pt x="152" y="354"/>
                  </a:lnTo>
                  <a:lnTo>
                    <a:pt x="128" y="364"/>
                  </a:lnTo>
                  <a:lnTo>
                    <a:pt x="98" y="366"/>
                  </a:lnTo>
                  <a:lnTo>
                    <a:pt x="67" y="360"/>
                  </a:lnTo>
                  <a:lnTo>
                    <a:pt x="43" y="343"/>
                  </a:lnTo>
                  <a:lnTo>
                    <a:pt x="24" y="325"/>
                  </a:lnTo>
                  <a:lnTo>
                    <a:pt x="12" y="299"/>
                  </a:lnTo>
                  <a:lnTo>
                    <a:pt x="4" y="272"/>
                  </a:lnTo>
                  <a:lnTo>
                    <a:pt x="0" y="240"/>
                  </a:lnTo>
                  <a:lnTo>
                    <a:pt x="4" y="207"/>
                  </a:lnTo>
                  <a:lnTo>
                    <a:pt x="9" y="169"/>
                  </a:lnTo>
                  <a:lnTo>
                    <a:pt x="22" y="135"/>
                  </a:lnTo>
                  <a:lnTo>
                    <a:pt x="39" y="109"/>
                  </a:lnTo>
                  <a:lnTo>
                    <a:pt x="57" y="78"/>
                  </a:lnTo>
                  <a:lnTo>
                    <a:pt x="69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04"/>
            <p:cNvSpPr>
              <a:spLocks/>
            </p:cNvSpPr>
            <p:nvPr/>
          </p:nvSpPr>
          <p:spPr bwMode="invGray">
            <a:xfrm>
              <a:off x="3090" y="3037"/>
              <a:ext cx="390" cy="235"/>
            </a:xfrm>
            <a:custGeom>
              <a:avLst/>
              <a:gdLst>
                <a:gd name="T0" fmla="*/ 295 w 390"/>
                <a:gd name="T1" fmla="*/ 186 h 235"/>
                <a:gd name="T2" fmla="*/ 354 w 390"/>
                <a:gd name="T3" fmla="*/ 174 h 235"/>
                <a:gd name="T4" fmla="*/ 390 w 390"/>
                <a:gd name="T5" fmla="*/ 174 h 235"/>
                <a:gd name="T6" fmla="*/ 390 w 390"/>
                <a:gd name="T7" fmla="*/ 199 h 235"/>
                <a:gd name="T8" fmla="*/ 378 w 390"/>
                <a:gd name="T9" fmla="*/ 225 h 235"/>
                <a:gd name="T10" fmla="*/ 349 w 390"/>
                <a:gd name="T11" fmla="*/ 231 h 235"/>
                <a:gd name="T12" fmla="*/ 327 w 390"/>
                <a:gd name="T13" fmla="*/ 235 h 235"/>
                <a:gd name="T14" fmla="*/ 254 w 390"/>
                <a:gd name="T15" fmla="*/ 235 h 235"/>
                <a:gd name="T16" fmla="*/ 192 w 390"/>
                <a:gd name="T17" fmla="*/ 231 h 235"/>
                <a:gd name="T18" fmla="*/ 156 w 390"/>
                <a:gd name="T19" fmla="*/ 218 h 235"/>
                <a:gd name="T20" fmla="*/ 147 w 390"/>
                <a:gd name="T21" fmla="*/ 209 h 235"/>
                <a:gd name="T22" fmla="*/ 136 w 390"/>
                <a:gd name="T23" fmla="*/ 173 h 235"/>
                <a:gd name="T24" fmla="*/ 120 w 390"/>
                <a:gd name="T25" fmla="*/ 127 h 235"/>
                <a:gd name="T26" fmla="*/ 95 w 390"/>
                <a:gd name="T27" fmla="*/ 93 h 235"/>
                <a:gd name="T28" fmla="*/ 73 w 390"/>
                <a:gd name="T29" fmla="*/ 81 h 235"/>
                <a:gd name="T30" fmla="*/ 51 w 390"/>
                <a:gd name="T31" fmla="*/ 82 h 235"/>
                <a:gd name="T32" fmla="*/ 44 w 390"/>
                <a:gd name="T33" fmla="*/ 85 h 235"/>
                <a:gd name="T34" fmla="*/ 26 w 390"/>
                <a:gd name="T35" fmla="*/ 97 h 235"/>
                <a:gd name="T36" fmla="*/ 10 w 390"/>
                <a:gd name="T37" fmla="*/ 100 h 235"/>
                <a:gd name="T38" fmla="*/ 0 w 390"/>
                <a:gd name="T39" fmla="*/ 91 h 235"/>
                <a:gd name="T40" fmla="*/ 6 w 390"/>
                <a:gd name="T41" fmla="*/ 81 h 235"/>
                <a:gd name="T42" fmla="*/ 20 w 390"/>
                <a:gd name="T43" fmla="*/ 70 h 235"/>
                <a:gd name="T44" fmla="*/ 47 w 390"/>
                <a:gd name="T45" fmla="*/ 64 h 235"/>
                <a:gd name="T46" fmla="*/ 55 w 390"/>
                <a:gd name="T47" fmla="*/ 61 h 235"/>
                <a:gd name="T48" fmla="*/ 53 w 390"/>
                <a:gd name="T49" fmla="*/ 49 h 235"/>
                <a:gd name="T50" fmla="*/ 18 w 390"/>
                <a:gd name="T51" fmla="*/ 42 h 235"/>
                <a:gd name="T52" fmla="*/ 8 w 390"/>
                <a:gd name="T53" fmla="*/ 32 h 235"/>
                <a:gd name="T54" fmla="*/ 6 w 390"/>
                <a:gd name="T55" fmla="*/ 18 h 235"/>
                <a:gd name="T56" fmla="*/ 23 w 390"/>
                <a:gd name="T57" fmla="*/ 8 h 235"/>
                <a:gd name="T58" fmla="*/ 38 w 390"/>
                <a:gd name="T59" fmla="*/ 16 h 235"/>
                <a:gd name="T60" fmla="*/ 71 w 390"/>
                <a:gd name="T61" fmla="*/ 38 h 235"/>
                <a:gd name="T62" fmla="*/ 83 w 390"/>
                <a:gd name="T63" fmla="*/ 40 h 235"/>
                <a:gd name="T64" fmla="*/ 101 w 390"/>
                <a:gd name="T65" fmla="*/ 36 h 235"/>
                <a:gd name="T66" fmla="*/ 115 w 390"/>
                <a:gd name="T67" fmla="*/ 12 h 235"/>
                <a:gd name="T68" fmla="*/ 134 w 390"/>
                <a:gd name="T69" fmla="*/ 0 h 235"/>
                <a:gd name="T70" fmla="*/ 147 w 390"/>
                <a:gd name="T71" fmla="*/ 3 h 235"/>
                <a:gd name="T72" fmla="*/ 148 w 390"/>
                <a:gd name="T73" fmla="*/ 14 h 235"/>
                <a:gd name="T74" fmla="*/ 140 w 390"/>
                <a:gd name="T75" fmla="*/ 26 h 235"/>
                <a:gd name="T76" fmla="*/ 118 w 390"/>
                <a:gd name="T77" fmla="*/ 42 h 235"/>
                <a:gd name="T78" fmla="*/ 106 w 390"/>
                <a:gd name="T79" fmla="*/ 62 h 235"/>
                <a:gd name="T80" fmla="*/ 114 w 390"/>
                <a:gd name="T81" fmla="*/ 76 h 235"/>
                <a:gd name="T82" fmla="*/ 138 w 390"/>
                <a:gd name="T83" fmla="*/ 100 h 235"/>
                <a:gd name="T84" fmla="*/ 150 w 390"/>
                <a:gd name="T85" fmla="*/ 120 h 235"/>
                <a:gd name="T86" fmla="*/ 162 w 390"/>
                <a:gd name="T87" fmla="*/ 141 h 235"/>
                <a:gd name="T88" fmla="*/ 174 w 390"/>
                <a:gd name="T89" fmla="*/ 167 h 235"/>
                <a:gd name="T90" fmla="*/ 183 w 390"/>
                <a:gd name="T91" fmla="*/ 179 h 235"/>
                <a:gd name="T92" fmla="*/ 205 w 390"/>
                <a:gd name="T93" fmla="*/ 186 h 235"/>
                <a:gd name="T94" fmla="*/ 237 w 390"/>
                <a:gd name="T95" fmla="*/ 191 h 235"/>
                <a:gd name="T96" fmla="*/ 274 w 390"/>
                <a:gd name="T97" fmla="*/ 188 h 235"/>
                <a:gd name="T98" fmla="*/ 295 w 390"/>
                <a:gd name="T99" fmla="*/ 186 h 2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0"/>
                <a:gd name="T151" fmla="*/ 0 h 235"/>
                <a:gd name="T152" fmla="*/ 390 w 390"/>
                <a:gd name="T153" fmla="*/ 235 h 23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0" h="235">
                  <a:moveTo>
                    <a:pt x="295" y="186"/>
                  </a:moveTo>
                  <a:lnTo>
                    <a:pt x="354" y="174"/>
                  </a:lnTo>
                  <a:lnTo>
                    <a:pt x="390" y="174"/>
                  </a:lnTo>
                  <a:lnTo>
                    <a:pt x="390" y="199"/>
                  </a:lnTo>
                  <a:lnTo>
                    <a:pt x="378" y="225"/>
                  </a:lnTo>
                  <a:lnTo>
                    <a:pt x="349" y="231"/>
                  </a:lnTo>
                  <a:lnTo>
                    <a:pt x="327" y="235"/>
                  </a:lnTo>
                  <a:lnTo>
                    <a:pt x="254" y="235"/>
                  </a:lnTo>
                  <a:lnTo>
                    <a:pt x="192" y="231"/>
                  </a:lnTo>
                  <a:lnTo>
                    <a:pt x="156" y="218"/>
                  </a:lnTo>
                  <a:lnTo>
                    <a:pt x="147" y="209"/>
                  </a:lnTo>
                  <a:lnTo>
                    <a:pt x="136" y="173"/>
                  </a:lnTo>
                  <a:lnTo>
                    <a:pt x="120" y="127"/>
                  </a:lnTo>
                  <a:lnTo>
                    <a:pt x="95" y="93"/>
                  </a:lnTo>
                  <a:lnTo>
                    <a:pt x="73" y="81"/>
                  </a:lnTo>
                  <a:lnTo>
                    <a:pt x="51" y="82"/>
                  </a:lnTo>
                  <a:lnTo>
                    <a:pt x="44" y="85"/>
                  </a:lnTo>
                  <a:lnTo>
                    <a:pt x="26" y="97"/>
                  </a:lnTo>
                  <a:lnTo>
                    <a:pt x="10" y="100"/>
                  </a:lnTo>
                  <a:lnTo>
                    <a:pt x="0" y="91"/>
                  </a:lnTo>
                  <a:lnTo>
                    <a:pt x="6" y="81"/>
                  </a:lnTo>
                  <a:lnTo>
                    <a:pt x="20" y="70"/>
                  </a:lnTo>
                  <a:lnTo>
                    <a:pt x="47" y="64"/>
                  </a:lnTo>
                  <a:lnTo>
                    <a:pt x="55" y="61"/>
                  </a:lnTo>
                  <a:lnTo>
                    <a:pt x="53" y="49"/>
                  </a:lnTo>
                  <a:lnTo>
                    <a:pt x="18" y="42"/>
                  </a:lnTo>
                  <a:lnTo>
                    <a:pt x="8" y="32"/>
                  </a:lnTo>
                  <a:lnTo>
                    <a:pt x="6" y="18"/>
                  </a:lnTo>
                  <a:lnTo>
                    <a:pt x="23" y="8"/>
                  </a:lnTo>
                  <a:lnTo>
                    <a:pt x="38" y="16"/>
                  </a:lnTo>
                  <a:lnTo>
                    <a:pt x="71" y="38"/>
                  </a:lnTo>
                  <a:lnTo>
                    <a:pt x="83" y="40"/>
                  </a:lnTo>
                  <a:lnTo>
                    <a:pt x="101" y="36"/>
                  </a:lnTo>
                  <a:lnTo>
                    <a:pt x="115" y="12"/>
                  </a:lnTo>
                  <a:lnTo>
                    <a:pt x="134" y="0"/>
                  </a:lnTo>
                  <a:lnTo>
                    <a:pt x="147" y="3"/>
                  </a:lnTo>
                  <a:lnTo>
                    <a:pt x="148" y="14"/>
                  </a:lnTo>
                  <a:lnTo>
                    <a:pt x="140" y="26"/>
                  </a:lnTo>
                  <a:lnTo>
                    <a:pt x="118" y="42"/>
                  </a:lnTo>
                  <a:lnTo>
                    <a:pt x="106" y="62"/>
                  </a:lnTo>
                  <a:lnTo>
                    <a:pt x="114" y="76"/>
                  </a:lnTo>
                  <a:lnTo>
                    <a:pt x="138" y="100"/>
                  </a:lnTo>
                  <a:lnTo>
                    <a:pt x="150" y="120"/>
                  </a:lnTo>
                  <a:lnTo>
                    <a:pt x="162" y="141"/>
                  </a:lnTo>
                  <a:lnTo>
                    <a:pt x="174" y="167"/>
                  </a:lnTo>
                  <a:lnTo>
                    <a:pt x="183" y="179"/>
                  </a:lnTo>
                  <a:lnTo>
                    <a:pt x="205" y="186"/>
                  </a:lnTo>
                  <a:lnTo>
                    <a:pt x="237" y="191"/>
                  </a:lnTo>
                  <a:lnTo>
                    <a:pt x="274" y="188"/>
                  </a:lnTo>
                  <a:lnTo>
                    <a:pt x="295" y="18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05"/>
            <p:cNvSpPr>
              <a:spLocks/>
            </p:cNvSpPr>
            <p:nvPr/>
          </p:nvSpPr>
          <p:spPr bwMode="invGray">
            <a:xfrm>
              <a:off x="3524" y="3238"/>
              <a:ext cx="393" cy="327"/>
            </a:xfrm>
            <a:custGeom>
              <a:avLst/>
              <a:gdLst>
                <a:gd name="T0" fmla="*/ 17 w 393"/>
                <a:gd name="T1" fmla="*/ 0 h 327"/>
                <a:gd name="T2" fmla="*/ 45 w 393"/>
                <a:gd name="T3" fmla="*/ 14 h 327"/>
                <a:gd name="T4" fmla="*/ 64 w 393"/>
                <a:gd name="T5" fmla="*/ 38 h 327"/>
                <a:gd name="T6" fmla="*/ 88 w 393"/>
                <a:gd name="T7" fmla="*/ 82 h 327"/>
                <a:gd name="T8" fmla="*/ 112 w 393"/>
                <a:gd name="T9" fmla="*/ 129 h 327"/>
                <a:gd name="T10" fmla="*/ 136 w 393"/>
                <a:gd name="T11" fmla="*/ 161 h 327"/>
                <a:gd name="T12" fmla="*/ 157 w 393"/>
                <a:gd name="T13" fmla="*/ 176 h 327"/>
                <a:gd name="T14" fmla="*/ 176 w 393"/>
                <a:gd name="T15" fmla="*/ 187 h 327"/>
                <a:gd name="T16" fmla="*/ 233 w 393"/>
                <a:gd name="T17" fmla="*/ 196 h 327"/>
                <a:gd name="T18" fmla="*/ 289 w 393"/>
                <a:gd name="T19" fmla="*/ 196 h 327"/>
                <a:gd name="T20" fmla="*/ 322 w 393"/>
                <a:gd name="T21" fmla="*/ 193 h 327"/>
                <a:gd name="T22" fmla="*/ 344 w 393"/>
                <a:gd name="T23" fmla="*/ 182 h 327"/>
                <a:gd name="T24" fmla="*/ 360 w 393"/>
                <a:gd name="T25" fmla="*/ 166 h 327"/>
                <a:gd name="T26" fmla="*/ 378 w 393"/>
                <a:gd name="T27" fmla="*/ 164 h 327"/>
                <a:gd name="T28" fmla="*/ 393 w 393"/>
                <a:gd name="T29" fmla="*/ 172 h 327"/>
                <a:gd name="T30" fmla="*/ 391 w 393"/>
                <a:gd name="T31" fmla="*/ 190 h 327"/>
                <a:gd name="T32" fmla="*/ 372 w 393"/>
                <a:gd name="T33" fmla="*/ 202 h 327"/>
                <a:gd name="T34" fmla="*/ 336 w 393"/>
                <a:gd name="T35" fmla="*/ 211 h 327"/>
                <a:gd name="T36" fmla="*/ 324 w 393"/>
                <a:gd name="T37" fmla="*/ 220 h 327"/>
                <a:gd name="T38" fmla="*/ 324 w 393"/>
                <a:gd name="T39" fmla="*/ 233 h 327"/>
                <a:gd name="T40" fmla="*/ 336 w 393"/>
                <a:gd name="T41" fmla="*/ 245 h 327"/>
                <a:gd name="T42" fmla="*/ 372 w 393"/>
                <a:gd name="T43" fmla="*/ 261 h 327"/>
                <a:gd name="T44" fmla="*/ 378 w 393"/>
                <a:gd name="T45" fmla="*/ 272 h 327"/>
                <a:gd name="T46" fmla="*/ 381 w 393"/>
                <a:gd name="T47" fmla="*/ 286 h 327"/>
                <a:gd name="T48" fmla="*/ 365 w 393"/>
                <a:gd name="T49" fmla="*/ 294 h 327"/>
                <a:gd name="T50" fmla="*/ 352 w 393"/>
                <a:gd name="T51" fmla="*/ 288 h 327"/>
                <a:gd name="T52" fmla="*/ 332 w 393"/>
                <a:gd name="T53" fmla="*/ 273 h 327"/>
                <a:gd name="T54" fmla="*/ 313 w 393"/>
                <a:gd name="T55" fmla="*/ 254 h 327"/>
                <a:gd name="T56" fmla="*/ 300 w 393"/>
                <a:gd name="T57" fmla="*/ 243 h 327"/>
                <a:gd name="T58" fmla="*/ 294 w 393"/>
                <a:gd name="T59" fmla="*/ 249 h 327"/>
                <a:gd name="T60" fmla="*/ 294 w 393"/>
                <a:gd name="T61" fmla="*/ 255 h 327"/>
                <a:gd name="T62" fmla="*/ 312 w 393"/>
                <a:gd name="T63" fmla="*/ 286 h 327"/>
                <a:gd name="T64" fmla="*/ 318 w 393"/>
                <a:gd name="T65" fmla="*/ 310 h 327"/>
                <a:gd name="T66" fmla="*/ 310 w 393"/>
                <a:gd name="T67" fmla="*/ 325 h 327"/>
                <a:gd name="T68" fmla="*/ 300 w 393"/>
                <a:gd name="T69" fmla="*/ 327 h 327"/>
                <a:gd name="T70" fmla="*/ 289 w 393"/>
                <a:gd name="T71" fmla="*/ 316 h 327"/>
                <a:gd name="T72" fmla="*/ 283 w 393"/>
                <a:gd name="T73" fmla="*/ 300 h 327"/>
                <a:gd name="T74" fmla="*/ 275 w 393"/>
                <a:gd name="T75" fmla="*/ 276 h 327"/>
                <a:gd name="T76" fmla="*/ 271 w 393"/>
                <a:gd name="T77" fmla="*/ 247 h 327"/>
                <a:gd name="T78" fmla="*/ 263 w 393"/>
                <a:gd name="T79" fmla="*/ 231 h 327"/>
                <a:gd name="T80" fmla="*/ 242 w 393"/>
                <a:gd name="T81" fmla="*/ 225 h 327"/>
                <a:gd name="T82" fmla="*/ 200 w 393"/>
                <a:gd name="T83" fmla="*/ 220 h 327"/>
                <a:gd name="T84" fmla="*/ 157 w 393"/>
                <a:gd name="T85" fmla="*/ 214 h 327"/>
                <a:gd name="T86" fmla="*/ 130 w 393"/>
                <a:gd name="T87" fmla="*/ 207 h 327"/>
                <a:gd name="T88" fmla="*/ 112 w 393"/>
                <a:gd name="T89" fmla="*/ 194 h 327"/>
                <a:gd name="T90" fmla="*/ 88 w 393"/>
                <a:gd name="T91" fmla="*/ 164 h 327"/>
                <a:gd name="T92" fmla="*/ 62 w 393"/>
                <a:gd name="T93" fmla="*/ 131 h 327"/>
                <a:gd name="T94" fmla="*/ 39 w 393"/>
                <a:gd name="T95" fmla="*/ 103 h 327"/>
                <a:gd name="T96" fmla="*/ 17 w 393"/>
                <a:gd name="T97" fmla="*/ 76 h 327"/>
                <a:gd name="T98" fmla="*/ 0 w 393"/>
                <a:gd name="T99" fmla="*/ 44 h 327"/>
                <a:gd name="T100" fmla="*/ 0 w 393"/>
                <a:gd name="T101" fmla="*/ 20 h 327"/>
                <a:gd name="T102" fmla="*/ 9 w 393"/>
                <a:gd name="T103" fmla="*/ 8 h 327"/>
                <a:gd name="T104" fmla="*/ 17 w 393"/>
                <a:gd name="T105" fmla="*/ 0 h 3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3"/>
                <a:gd name="T160" fmla="*/ 0 h 327"/>
                <a:gd name="T161" fmla="*/ 393 w 393"/>
                <a:gd name="T162" fmla="*/ 327 h 3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3" h="327">
                  <a:moveTo>
                    <a:pt x="17" y="0"/>
                  </a:moveTo>
                  <a:lnTo>
                    <a:pt x="45" y="14"/>
                  </a:lnTo>
                  <a:lnTo>
                    <a:pt x="64" y="38"/>
                  </a:lnTo>
                  <a:lnTo>
                    <a:pt x="88" y="82"/>
                  </a:lnTo>
                  <a:lnTo>
                    <a:pt x="112" y="129"/>
                  </a:lnTo>
                  <a:lnTo>
                    <a:pt x="136" y="161"/>
                  </a:lnTo>
                  <a:lnTo>
                    <a:pt x="157" y="176"/>
                  </a:lnTo>
                  <a:lnTo>
                    <a:pt x="176" y="187"/>
                  </a:lnTo>
                  <a:lnTo>
                    <a:pt x="233" y="196"/>
                  </a:lnTo>
                  <a:lnTo>
                    <a:pt x="289" y="196"/>
                  </a:lnTo>
                  <a:lnTo>
                    <a:pt x="322" y="193"/>
                  </a:lnTo>
                  <a:lnTo>
                    <a:pt x="344" y="182"/>
                  </a:lnTo>
                  <a:lnTo>
                    <a:pt x="360" y="166"/>
                  </a:lnTo>
                  <a:lnTo>
                    <a:pt x="378" y="164"/>
                  </a:lnTo>
                  <a:lnTo>
                    <a:pt x="393" y="172"/>
                  </a:lnTo>
                  <a:lnTo>
                    <a:pt x="391" y="190"/>
                  </a:lnTo>
                  <a:lnTo>
                    <a:pt x="372" y="202"/>
                  </a:lnTo>
                  <a:lnTo>
                    <a:pt x="336" y="211"/>
                  </a:lnTo>
                  <a:lnTo>
                    <a:pt x="324" y="220"/>
                  </a:lnTo>
                  <a:lnTo>
                    <a:pt x="324" y="233"/>
                  </a:lnTo>
                  <a:lnTo>
                    <a:pt x="336" y="245"/>
                  </a:lnTo>
                  <a:lnTo>
                    <a:pt x="372" y="261"/>
                  </a:lnTo>
                  <a:lnTo>
                    <a:pt x="378" y="272"/>
                  </a:lnTo>
                  <a:lnTo>
                    <a:pt x="381" y="286"/>
                  </a:lnTo>
                  <a:lnTo>
                    <a:pt x="365" y="294"/>
                  </a:lnTo>
                  <a:lnTo>
                    <a:pt x="352" y="288"/>
                  </a:lnTo>
                  <a:lnTo>
                    <a:pt x="332" y="273"/>
                  </a:lnTo>
                  <a:lnTo>
                    <a:pt x="313" y="254"/>
                  </a:lnTo>
                  <a:lnTo>
                    <a:pt x="300" y="243"/>
                  </a:lnTo>
                  <a:lnTo>
                    <a:pt x="294" y="249"/>
                  </a:lnTo>
                  <a:lnTo>
                    <a:pt x="294" y="255"/>
                  </a:lnTo>
                  <a:lnTo>
                    <a:pt x="312" y="286"/>
                  </a:lnTo>
                  <a:lnTo>
                    <a:pt x="318" y="310"/>
                  </a:lnTo>
                  <a:lnTo>
                    <a:pt x="310" y="325"/>
                  </a:lnTo>
                  <a:lnTo>
                    <a:pt x="300" y="327"/>
                  </a:lnTo>
                  <a:lnTo>
                    <a:pt x="289" y="316"/>
                  </a:lnTo>
                  <a:lnTo>
                    <a:pt x="283" y="300"/>
                  </a:lnTo>
                  <a:lnTo>
                    <a:pt x="275" y="276"/>
                  </a:lnTo>
                  <a:lnTo>
                    <a:pt x="271" y="247"/>
                  </a:lnTo>
                  <a:lnTo>
                    <a:pt x="263" y="231"/>
                  </a:lnTo>
                  <a:lnTo>
                    <a:pt x="242" y="225"/>
                  </a:lnTo>
                  <a:lnTo>
                    <a:pt x="200" y="220"/>
                  </a:lnTo>
                  <a:lnTo>
                    <a:pt x="157" y="214"/>
                  </a:lnTo>
                  <a:lnTo>
                    <a:pt x="130" y="207"/>
                  </a:lnTo>
                  <a:lnTo>
                    <a:pt x="112" y="194"/>
                  </a:lnTo>
                  <a:lnTo>
                    <a:pt x="88" y="164"/>
                  </a:lnTo>
                  <a:lnTo>
                    <a:pt x="62" y="131"/>
                  </a:lnTo>
                  <a:lnTo>
                    <a:pt x="39" y="103"/>
                  </a:lnTo>
                  <a:lnTo>
                    <a:pt x="17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9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06"/>
            <p:cNvSpPr>
              <a:spLocks/>
            </p:cNvSpPr>
            <p:nvPr/>
          </p:nvSpPr>
          <p:spPr bwMode="invGray">
            <a:xfrm>
              <a:off x="3421" y="3494"/>
              <a:ext cx="200" cy="452"/>
            </a:xfrm>
            <a:custGeom>
              <a:avLst/>
              <a:gdLst>
                <a:gd name="T0" fmla="*/ 17 w 200"/>
                <a:gd name="T1" fmla="*/ 0 h 452"/>
                <a:gd name="T2" fmla="*/ 43 w 200"/>
                <a:gd name="T3" fmla="*/ 5 h 452"/>
                <a:gd name="T4" fmla="*/ 65 w 200"/>
                <a:gd name="T5" fmla="*/ 23 h 452"/>
                <a:gd name="T6" fmla="*/ 83 w 200"/>
                <a:gd name="T7" fmla="*/ 53 h 452"/>
                <a:gd name="T8" fmla="*/ 112 w 200"/>
                <a:gd name="T9" fmla="*/ 104 h 452"/>
                <a:gd name="T10" fmla="*/ 153 w 200"/>
                <a:gd name="T11" fmla="*/ 185 h 452"/>
                <a:gd name="T12" fmla="*/ 159 w 200"/>
                <a:gd name="T13" fmla="*/ 206 h 452"/>
                <a:gd name="T14" fmla="*/ 153 w 200"/>
                <a:gd name="T15" fmla="*/ 225 h 452"/>
                <a:gd name="T16" fmla="*/ 141 w 200"/>
                <a:gd name="T17" fmla="*/ 242 h 452"/>
                <a:gd name="T18" fmla="*/ 96 w 200"/>
                <a:gd name="T19" fmla="*/ 283 h 452"/>
                <a:gd name="T20" fmla="*/ 70 w 200"/>
                <a:gd name="T21" fmla="*/ 316 h 452"/>
                <a:gd name="T22" fmla="*/ 59 w 200"/>
                <a:gd name="T23" fmla="*/ 343 h 452"/>
                <a:gd name="T24" fmla="*/ 59 w 200"/>
                <a:gd name="T25" fmla="*/ 349 h 452"/>
                <a:gd name="T26" fmla="*/ 67 w 200"/>
                <a:gd name="T27" fmla="*/ 366 h 452"/>
                <a:gd name="T28" fmla="*/ 88 w 200"/>
                <a:gd name="T29" fmla="*/ 380 h 452"/>
                <a:gd name="T30" fmla="*/ 120 w 200"/>
                <a:gd name="T31" fmla="*/ 390 h 452"/>
                <a:gd name="T32" fmla="*/ 155 w 200"/>
                <a:gd name="T33" fmla="*/ 402 h 452"/>
                <a:gd name="T34" fmla="*/ 194 w 200"/>
                <a:gd name="T35" fmla="*/ 416 h 452"/>
                <a:gd name="T36" fmla="*/ 197 w 200"/>
                <a:gd name="T37" fmla="*/ 422 h 452"/>
                <a:gd name="T38" fmla="*/ 200 w 200"/>
                <a:gd name="T39" fmla="*/ 436 h 452"/>
                <a:gd name="T40" fmla="*/ 183 w 200"/>
                <a:gd name="T41" fmla="*/ 442 h 452"/>
                <a:gd name="T42" fmla="*/ 150 w 200"/>
                <a:gd name="T43" fmla="*/ 452 h 452"/>
                <a:gd name="T44" fmla="*/ 136 w 200"/>
                <a:gd name="T45" fmla="*/ 448 h 452"/>
                <a:gd name="T46" fmla="*/ 124 w 200"/>
                <a:gd name="T47" fmla="*/ 434 h 452"/>
                <a:gd name="T48" fmla="*/ 106 w 200"/>
                <a:gd name="T49" fmla="*/ 416 h 452"/>
                <a:gd name="T50" fmla="*/ 71 w 200"/>
                <a:gd name="T51" fmla="*/ 402 h 452"/>
                <a:gd name="T52" fmla="*/ 44 w 200"/>
                <a:gd name="T53" fmla="*/ 398 h 452"/>
                <a:gd name="T54" fmla="*/ 23 w 200"/>
                <a:gd name="T55" fmla="*/ 398 h 452"/>
                <a:gd name="T56" fmla="*/ 12 w 200"/>
                <a:gd name="T57" fmla="*/ 390 h 452"/>
                <a:gd name="T58" fmla="*/ 12 w 200"/>
                <a:gd name="T59" fmla="*/ 374 h 452"/>
                <a:gd name="T60" fmla="*/ 18 w 200"/>
                <a:gd name="T61" fmla="*/ 355 h 452"/>
                <a:gd name="T62" fmla="*/ 26 w 200"/>
                <a:gd name="T63" fmla="*/ 342 h 452"/>
                <a:gd name="T64" fmla="*/ 36 w 200"/>
                <a:gd name="T65" fmla="*/ 315 h 452"/>
                <a:gd name="T66" fmla="*/ 44 w 200"/>
                <a:gd name="T67" fmla="*/ 289 h 452"/>
                <a:gd name="T68" fmla="*/ 61 w 200"/>
                <a:gd name="T69" fmla="*/ 254 h 452"/>
                <a:gd name="T70" fmla="*/ 79 w 200"/>
                <a:gd name="T71" fmla="*/ 230 h 452"/>
                <a:gd name="T72" fmla="*/ 97 w 200"/>
                <a:gd name="T73" fmla="*/ 218 h 452"/>
                <a:gd name="T74" fmla="*/ 109 w 200"/>
                <a:gd name="T75" fmla="*/ 206 h 452"/>
                <a:gd name="T76" fmla="*/ 108 w 200"/>
                <a:gd name="T77" fmla="*/ 189 h 452"/>
                <a:gd name="T78" fmla="*/ 76 w 200"/>
                <a:gd name="T79" fmla="*/ 153 h 452"/>
                <a:gd name="T80" fmla="*/ 44 w 200"/>
                <a:gd name="T81" fmla="*/ 124 h 452"/>
                <a:gd name="T82" fmla="*/ 24 w 200"/>
                <a:gd name="T83" fmla="*/ 98 h 452"/>
                <a:gd name="T84" fmla="*/ 6 w 200"/>
                <a:gd name="T85" fmla="*/ 74 h 452"/>
                <a:gd name="T86" fmla="*/ 0 w 200"/>
                <a:gd name="T87" fmla="*/ 41 h 452"/>
                <a:gd name="T88" fmla="*/ 3 w 200"/>
                <a:gd name="T89" fmla="*/ 12 h 452"/>
                <a:gd name="T90" fmla="*/ 17 w 200"/>
                <a:gd name="T91" fmla="*/ 0 h 4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0"/>
                <a:gd name="T139" fmla="*/ 0 h 452"/>
                <a:gd name="T140" fmla="*/ 200 w 200"/>
                <a:gd name="T141" fmla="*/ 452 h 4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0" h="452">
                  <a:moveTo>
                    <a:pt x="17" y="0"/>
                  </a:moveTo>
                  <a:lnTo>
                    <a:pt x="43" y="5"/>
                  </a:lnTo>
                  <a:lnTo>
                    <a:pt x="65" y="23"/>
                  </a:lnTo>
                  <a:lnTo>
                    <a:pt x="83" y="53"/>
                  </a:lnTo>
                  <a:lnTo>
                    <a:pt x="112" y="104"/>
                  </a:lnTo>
                  <a:lnTo>
                    <a:pt x="153" y="185"/>
                  </a:lnTo>
                  <a:lnTo>
                    <a:pt x="159" y="206"/>
                  </a:lnTo>
                  <a:lnTo>
                    <a:pt x="153" y="225"/>
                  </a:lnTo>
                  <a:lnTo>
                    <a:pt x="141" y="242"/>
                  </a:lnTo>
                  <a:lnTo>
                    <a:pt x="96" y="283"/>
                  </a:lnTo>
                  <a:lnTo>
                    <a:pt x="70" y="316"/>
                  </a:lnTo>
                  <a:lnTo>
                    <a:pt x="59" y="343"/>
                  </a:lnTo>
                  <a:lnTo>
                    <a:pt x="59" y="349"/>
                  </a:lnTo>
                  <a:lnTo>
                    <a:pt x="67" y="366"/>
                  </a:lnTo>
                  <a:lnTo>
                    <a:pt x="88" y="380"/>
                  </a:lnTo>
                  <a:lnTo>
                    <a:pt x="120" y="390"/>
                  </a:lnTo>
                  <a:lnTo>
                    <a:pt x="155" y="402"/>
                  </a:lnTo>
                  <a:lnTo>
                    <a:pt x="194" y="416"/>
                  </a:lnTo>
                  <a:lnTo>
                    <a:pt x="197" y="422"/>
                  </a:lnTo>
                  <a:lnTo>
                    <a:pt x="200" y="436"/>
                  </a:lnTo>
                  <a:lnTo>
                    <a:pt x="183" y="442"/>
                  </a:lnTo>
                  <a:lnTo>
                    <a:pt x="150" y="452"/>
                  </a:lnTo>
                  <a:lnTo>
                    <a:pt x="136" y="448"/>
                  </a:lnTo>
                  <a:lnTo>
                    <a:pt x="124" y="434"/>
                  </a:lnTo>
                  <a:lnTo>
                    <a:pt x="106" y="416"/>
                  </a:lnTo>
                  <a:lnTo>
                    <a:pt x="71" y="402"/>
                  </a:lnTo>
                  <a:lnTo>
                    <a:pt x="44" y="398"/>
                  </a:lnTo>
                  <a:lnTo>
                    <a:pt x="23" y="398"/>
                  </a:lnTo>
                  <a:lnTo>
                    <a:pt x="12" y="390"/>
                  </a:lnTo>
                  <a:lnTo>
                    <a:pt x="12" y="374"/>
                  </a:lnTo>
                  <a:lnTo>
                    <a:pt x="18" y="355"/>
                  </a:lnTo>
                  <a:lnTo>
                    <a:pt x="26" y="342"/>
                  </a:lnTo>
                  <a:lnTo>
                    <a:pt x="36" y="315"/>
                  </a:lnTo>
                  <a:lnTo>
                    <a:pt x="44" y="289"/>
                  </a:lnTo>
                  <a:lnTo>
                    <a:pt x="61" y="254"/>
                  </a:lnTo>
                  <a:lnTo>
                    <a:pt x="79" y="230"/>
                  </a:lnTo>
                  <a:lnTo>
                    <a:pt x="97" y="218"/>
                  </a:lnTo>
                  <a:lnTo>
                    <a:pt x="109" y="206"/>
                  </a:lnTo>
                  <a:lnTo>
                    <a:pt x="108" y="189"/>
                  </a:lnTo>
                  <a:lnTo>
                    <a:pt x="76" y="153"/>
                  </a:lnTo>
                  <a:lnTo>
                    <a:pt x="44" y="124"/>
                  </a:lnTo>
                  <a:lnTo>
                    <a:pt x="24" y="98"/>
                  </a:lnTo>
                  <a:lnTo>
                    <a:pt x="6" y="74"/>
                  </a:lnTo>
                  <a:lnTo>
                    <a:pt x="0" y="41"/>
                  </a:lnTo>
                  <a:lnTo>
                    <a:pt x="3" y="1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107"/>
            <p:cNvSpPr>
              <a:spLocks/>
            </p:cNvSpPr>
            <p:nvPr/>
          </p:nvSpPr>
          <p:spPr bwMode="invGray">
            <a:xfrm>
              <a:off x="3210" y="3487"/>
              <a:ext cx="219" cy="464"/>
            </a:xfrm>
            <a:custGeom>
              <a:avLst/>
              <a:gdLst>
                <a:gd name="T0" fmla="*/ 116 w 219"/>
                <a:gd name="T1" fmla="*/ 53 h 464"/>
                <a:gd name="T2" fmla="*/ 157 w 219"/>
                <a:gd name="T3" fmla="*/ 8 h 464"/>
                <a:gd name="T4" fmla="*/ 189 w 219"/>
                <a:gd name="T5" fmla="*/ 0 h 464"/>
                <a:gd name="T6" fmla="*/ 213 w 219"/>
                <a:gd name="T7" fmla="*/ 10 h 464"/>
                <a:gd name="T8" fmla="*/ 219 w 219"/>
                <a:gd name="T9" fmla="*/ 41 h 464"/>
                <a:gd name="T10" fmla="*/ 213 w 219"/>
                <a:gd name="T11" fmla="*/ 61 h 464"/>
                <a:gd name="T12" fmla="*/ 178 w 219"/>
                <a:gd name="T13" fmla="*/ 89 h 464"/>
                <a:gd name="T14" fmla="*/ 125 w 219"/>
                <a:gd name="T15" fmla="*/ 124 h 464"/>
                <a:gd name="T16" fmla="*/ 87 w 219"/>
                <a:gd name="T17" fmla="*/ 149 h 464"/>
                <a:gd name="T18" fmla="*/ 81 w 219"/>
                <a:gd name="T19" fmla="*/ 149 h 464"/>
                <a:gd name="T20" fmla="*/ 65 w 219"/>
                <a:gd name="T21" fmla="*/ 159 h 464"/>
                <a:gd name="T22" fmla="*/ 62 w 219"/>
                <a:gd name="T23" fmla="*/ 165 h 464"/>
                <a:gd name="T24" fmla="*/ 62 w 219"/>
                <a:gd name="T25" fmla="*/ 173 h 464"/>
                <a:gd name="T26" fmla="*/ 100 w 219"/>
                <a:gd name="T27" fmla="*/ 218 h 464"/>
                <a:gd name="T28" fmla="*/ 124 w 219"/>
                <a:gd name="T29" fmla="*/ 262 h 464"/>
                <a:gd name="T30" fmla="*/ 136 w 219"/>
                <a:gd name="T31" fmla="*/ 302 h 464"/>
                <a:gd name="T32" fmla="*/ 140 w 219"/>
                <a:gd name="T33" fmla="*/ 338 h 464"/>
                <a:gd name="T34" fmla="*/ 139 w 219"/>
                <a:gd name="T35" fmla="*/ 370 h 464"/>
                <a:gd name="T36" fmla="*/ 151 w 219"/>
                <a:gd name="T37" fmla="*/ 394 h 464"/>
                <a:gd name="T38" fmla="*/ 152 w 219"/>
                <a:gd name="T39" fmla="*/ 409 h 464"/>
                <a:gd name="T40" fmla="*/ 146 w 219"/>
                <a:gd name="T41" fmla="*/ 423 h 464"/>
                <a:gd name="T42" fmla="*/ 130 w 219"/>
                <a:gd name="T43" fmla="*/ 429 h 464"/>
                <a:gd name="T44" fmla="*/ 100 w 219"/>
                <a:gd name="T45" fmla="*/ 431 h 464"/>
                <a:gd name="T46" fmla="*/ 56 w 219"/>
                <a:gd name="T47" fmla="*/ 443 h 464"/>
                <a:gd name="T48" fmla="*/ 33 w 219"/>
                <a:gd name="T49" fmla="*/ 464 h 464"/>
                <a:gd name="T50" fmla="*/ 12 w 219"/>
                <a:gd name="T51" fmla="*/ 464 h 464"/>
                <a:gd name="T52" fmla="*/ 0 w 219"/>
                <a:gd name="T53" fmla="*/ 443 h 464"/>
                <a:gd name="T54" fmla="*/ 10 w 219"/>
                <a:gd name="T55" fmla="*/ 407 h 464"/>
                <a:gd name="T56" fmla="*/ 35 w 219"/>
                <a:gd name="T57" fmla="*/ 399 h 464"/>
                <a:gd name="T58" fmla="*/ 71 w 219"/>
                <a:gd name="T59" fmla="*/ 394 h 464"/>
                <a:gd name="T60" fmla="*/ 104 w 219"/>
                <a:gd name="T61" fmla="*/ 387 h 464"/>
                <a:gd name="T62" fmla="*/ 110 w 219"/>
                <a:gd name="T63" fmla="*/ 375 h 464"/>
                <a:gd name="T64" fmla="*/ 107 w 219"/>
                <a:gd name="T65" fmla="*/ 340 h 464"/>
                <a:gd name="T66" fmla="*/ 95 w 219"/>
                <a:gd name="T67" fmla="*/ 297 h 464"/>
                <a:gd name="T68" fmla="*/ 74 w 219"/>
                <a:gd name="T69" fmla="*/ 252 h 464"/>
                <a:gd name="T70" fmla="*/ 36 w 219"/>
                <a:gd name="T71" fmla="*/ 209 h 464"/>
                <a:gd name="T72" fmla="*/ 21 w 219"/>
                <a:gd name="T73" fmla="*/ 185 h 464"/>
                <a:gd name="T74" fmla="*/ 16 w 219"/>
                <a:gd name="T75" fmla="*/ 167 h 464"/>
                <a:gd name="T76" fmla="*/ 18 w 219"/>
                <a:gd name="T77" fmla="*/ 149 h 464"/>
                <a:gd name="T78" fmla="*/ 33 w 219"/>
                <a:gd name="T79" fmla="*/ 123 h 464"/>
                <a:gd name="T80" fmla="*/ 62 w 219"/>
                <a:gd name="T81" fmla="*/ 100 h 464"/>
                <a:gd name="T82" fmla="*/ 92 w 219"/>
                <a:gd name="T83" fmla="*/ 71 h 464"/>
                <a:gd name="T84" fmla="*/ 116 w 219"/>
                <a:gd name="T85" fmla="*/ 53 h 4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9"/>
                <a:gd name="T130" fmla="*/ 0 h 464"/>
                <a:gd name="T131" fmla="*/ 219 w 219"/>
                <a:gd name="T132" fmla="*/ 464 h 4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9" h="464">
                  <a:moveTo>
                    <a:pt x="116" y="53"/>
                  </a:moveTo>
                  <a:lnTo>
                    <a:pt x="157" y="8"/>
                  </a:lnTo>
                  <a:lnTo>
                    <a:pt x="189" y="0"/>
                  </a:lnTo>
                  <a:lnTo>
                    <a:pt x="213" y="10"/>
                  </a:lnTo>
                  <a:lnTo>
                    <a:pt x="219" y="41"/>
                  </a:lnTo>
                  <a:lnTo>
                    <a:pt x="213" y="61"/>
                  </a:lnTo>
                  <a:lnTo>
                    <a:pt x="178" y="89"/>
                  </a:lnTo>
                  <a:lnTo>
                    <a:pt x="125" y="124"/>
                  </a:lnTo>
                  <a:lnTo>
                    <a:pt x="87" y="149"/>
                  </a:lnTo>
                  <a:lnTo>
                    <a:pt x="81" y="149"/>
                  </a:lnTo>
                  <a:lnTo>
                    <a:pt x="65" y="159"/>
                  </a:lnTo>
                  <a:lnTo>
                    <a:pt x="62" y="165"/>
                  </a:lnTo>
                  <a:lnTo>
                    <a:pt x="62" y="173"/>
                  </a:lnTo>
                  <a:lnTo>
                    <a:pt x="100" y="218"/>
                  </a:lnTo>
                  <a:lnTo>
                    <a:pt x="124" y="262"/>
                  </a:lnTo>
                  <a:lnTo>
                    <a:pt x="136" y="302"/>
                  </a:lnTo>
                  <a:lnTo>
                    <a:pt x="140" y="338"/>
                  </a:lnTo>
                  <a:lnTo>
                    <a:pt x="139" y="370"/>
                  </a:lnTo>
                  <a:lnTo>
                    <a:pt x="151" y="394"/>
                  </a:lnTo>
                  <a:lnTo>
                    <a:pt x="152" y="409"/>
                  </a:lnTo>
                  <a:lnTo>
                    <a:pt x="146" y="423"/>
                  </a:lnTo>
                  <a:lnTo>
                    <a:pt x="130" y="429"/>
                  </a:lnTo>
                  <a:lnTo>
                    <a:pt x="100" y="431"/>
                  </a:lnTo>
                  <a:lnTo>
                    <a:pt x="56" y="443"/>
                  </a:lnTo>
                  <a:lnTo>
                    <a:pt x="33" y="464"/>
                  </a:lnTo>
                  <a:lnTo>
                    <a:pt x="12" y="464"/>
                  </a:lnTo>
                  <a:lnTo>
                    <a:pt x="0" y="443"/>
                  </a:lnTo>
                  <a:lnTo>
                    <a:pt x="10" y="407"/>
                  </a:lnTo>
                  <a:lnTo>
                    <a:pt x="35" y="399"/>
                  </a:lnTo>
                  <a:lnTo>
                    <a:pt x="71" y="394"/>
                  </a:lnTo>
                  <a:lnTo>
                    <a:pt x="104" y="387"/>
                  </a:lnTo>
                  <a:lnTo>
                    <a:pt x="110" y="375"/>
                  </a:lnTo>
                  <a:lnTo>
                    <a:pt x="107" y="340"/>
                  </a:lnTo>
                  <a:lnTo>
                    <a:pt x="95" y="297"/>
                  </a:lnTo>
                  <a:lnTo>
                    <a:pt x="74" y="252"/>
                  </a:lnTo>
                  <a:lnTo>
                    <a:pt x="36" y="209"/>
                  </a:lnTo>
                  <a:lnTo>
                    <a:pt x="21" y="185"/>
                  </a:lnTo>
                  <a:lnTo>
                    <a:pt x="16" y="167"/>
                  </a:lnTo>
                  <a:lnTo>
                    <a:pt x="18" y="149"/>
                  </a:lnTo>
                  <a:lnTo>
                    <a:pt x="33" y="123"/>
                  </a:lnTo>
                  <a:lnTo>
                    <a:pt x="62" y="100"/>
                  </a:lnTo>
                  <a:lnTo>
                    <a:pt x="92" y="71"/>
                  </a:lnTo>
                  <a:lnTo>
                    <a:pt x="116" y="5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" name="Group 108"/>
          <p:cNvGrpSpPr>
            <a:grpSpLocks/>
          </p:cNvGrpSpPr>
          <p:nvPr/>
        </p:nvGrpSpPr>
        <p:grpSpPr bwMode="auto">
          <a:xfrm>
            <a:off x="3479800" y="1435100"/>
            <a:ext cx="609600" cy="838200"/>
            <a:chOff x="3090" y="2945"/>
            <a:chExt cx="827" cy="1006"/>
          </a:xfrm>
        </p:grpSpPr>
        <p:sp>
          <p:nvSpPr>
            <p:cNvPr id="1049" name="Freeform 109"/>
            <p:cNvSpPr>
              <a:spLocks/>
            </p:cNvSpPr>
            <p:nvPr/>
          </p:nvSpPr>
          <p:spPr bwMode="invGray">
            <a:xfrm>
              <a:off x="3386" y="2945"/>
              <a:ext cx="330" cy="231"/>
            </a:xfrm>
            <a:custGeom>
              <a:avLst/>
              <a:gdLst>
                <a:gd name="T0" fmla="*/ 118 w 330"/>
                <a:gd name="T1" fmla="*/ 112 h 231"/>
                <a:gd name="T2" fmla="*/ 136 w 330"/>
                <a:gd name="T3" fmla="*/ 71 h 231"/>
                <a:gd name="T4" fmla="*/ 161 w 330"/>
                <a:gd name="T5" fmla="*/ 42 h 231"/>
                <a:gd name="T6" fmla="*/ 194 w 330"/>
                <a:gd name="T7" fmla="*/ 18 h 231"/>
                <a:gd name="T8" fmla="*/ 224 w 330"/>
                <a:gd name="T9" fmla="*/ 4 h 231"/>
                <a:gd name="T10" fmla="*/ 254 w 330"/>
                <a:gd name="T11" fmla="*/ 0 h 231"/>
                <a:gd name="T12" fmla="*/ 285 w 330"/>
                <a:gd name="T13" fmla="*/ 3 h 231"/>
                <a:gd name="T14" fmla="*/ 306 w 330"/>
                <a:gd name="T15" fmla="*/ 12 h 231"/>
                <a:gd name="T16" fmla="*/ 320 w 330"/>
                <a:gd name="T17" fmla="*/ 29 h 231"/>
                <a:gd name="T18" fmla="*/ 327 w 330"/>
                <a:gd name="T19" fmla="*/ 47 h 231"/>
                <a:gd name="T20" fmla="*/ 330 w 330"/>
                <a:gd name="T21" fmla="*/ 73 h 231"/>
                <a:gd name="T22" fmla="*/ 327 w 330"/>
                <a:gd name="T23" fmla="*/ 104 h 231"/>
                <a:gd name="T24" fmla="*/ 318 w 330"/>
                <a:gd name="T25" fmla="*/ 136 h 231"/>
                <a:gd name="T26" fmla="*/ 303 w 330"/>
                <a:gd name="T27" fmla="*/ 162 h 231"/>
                <a:gd name="T28" fmla="*/ 279 w 330"/>
                <a:gd name="T29" fmla="*/ 189 h 231"/>
                <a:gd name="T30" fmla="*/ 254 w 330"/>
                <a:gd name="T31" fmla="*/ 208 h 231"/>
                <a:gd name="T32" fmla="*/ 224 w 330"/>
                <a:gd name="T33" fmla="*/ 221 h 231"/>
                <a:gd name="T34" fmla="*/ 197 w 330"/>
                <a:gd name="T35" fmla="*/ 231 h 231"/>
                <a:gd name="T36" fmla="*/ 162 w 330"/>
                <a:gd name="T37" fmla="*/ 231 h 231"/>
                <a:gd name="T38" fmla="*/ 142 w 330"/>
                <a:gd name="T39" fmla="*/ 228 h 231"/>
                <a:gd name="T40" fmla="*/ 124 w 330"/>
                <a:gd name="T41" fmla="*/ 219 h 231"/>
                <a:gd name="T42" fmla="*/ 112 w 330"/>
                <a:gd name="T43" fmla="*/ 202 h 231"/>
                <a:gd name="T44" fmla="*/ 106 w 330"/>
                <a:gd name="T45" fmla="*/ 184 h 231"/>
                <a:gd name="T46" fmla="*/ 103 w 330"/>
                <a:gd name="T47" fmla="*/ 162 h 231"/>
                <a:gd name="T48" fmla="*/ 108 w 330"/>
                <a:gd name="T49" fmla="*/ 144 h 231"/>
                <a:gd name="T50" fmla="*/ 65 w 330"/>
                <a:gd name="T51" fmla="*/ 156 h 231"/>
                <a:gd name="T52" fmla="*/ 29 w 330"/>
                <a:gd name="T53" fmla="*/ 166 h 231"/>
                <a:gd name="T54" fmla="*/ 10 w 330"/>
                <a:gd name="T55" fmla="*/ 166 h 231"/>
                <a:gd name="T56" fmla="*/ 0 w 330"/>
                <a:gd name="T57" fmla="*/ 156 h 231"/>
                <a:gd name="T58" fmla="*/ 0 w 330"/>
                <a:gd name="T59" fmla="*/ 144 h 231"/>
                <a:gd name="T60" fmla="*/ 6 w 330"/>
                <a:gd name="T61" fmla="*/ 130 h 231"/>
                <a:gd name="T62" fmla="*/ 20 w 330"/>
                <a:gd name="T63" fmla="*/ 124 h 231"/>
                <a:gd name="T64" fmla="*/ 51 w 330"/>
                <a:gd name="T65" fmla="*/ 122 h 231"/>
                <a:gd name="T66" fmla="*/ 88 w 330"/>
                <a:gd name="T67" fmla="*/ 119 h 231"/>
                <a:gd name="T68" fmla="*/ 118 w 330"/>
                <a:gd name="T69" fmla="*/ 112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"/>
                <a:gd name="T106" fmla="*/ 0 h 231"/>
                <a:gd name="T107" fmla="*/ 330 w 330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" h="231">
                  <a:moveTo>
                    <a:pt x="118" y="112"/>
                  </a:moveTo>
                  <a:lnTo>
                    <a:pt x="136" y="71"/>
                  </a:lnTo>
                  <a:lnTo>
                    <a:pt x="161" y="42"/>
                  </a:lnTo>
                  <a:lnTo>
                    <a:pt x="194" y="18"/>
                  </a:lnTo>
                  <a:lnTo>
                    <a:pt x="224" y="4"/>
                  </a:lnTo>
                  <a:lnTo>
                    <a:pt x="254" y="0"/>
                  </a:lnTo>
                  <a:lnTo>
                    <a:pt x="285" y="3"/>
                  </a:lnTo>
                  <a:lnTo>
                    <a:pt x="306" y="12"/>
                  </a:lnTo>
                  <a:lnTo>
                    <a:pt x="320" y="29"/>
                  </a:lnTo>
                  <a:lnTo>
                    <a:pt x="327" y="47"/>
                  </a:lnTo>
                  <a:lnTo>
                    <a:pt x="330" y="73"/>
                  </a:lnTo>
                  <a:lnTo>
                    <a:pt x="327" y="104"/>
                  </a:lnTo>
                  <a:lnTo>
                    <a:pt x="318" y="136"/>
                  </a:lnTo>
                  <a:lnTo>
                    <a:pt x="303" y="162"/>
                  </a:lnTo>
                  <a:lnTo>
                    <a:pt x="279" y="189"/>
                  </a:lnTo>
                  <a:lnTo>
                    <a:pt x="254" y="208"/>
                  </a:lnTo>
                  <a:lnTo>
                    <a:pt x="224" y="221"/>
                  </a:lnTo>
                  <a:lnTo>
                    <a:pt x="197" y="231"/>
                  </a:lnTo>
                  <a:lnTo>
                    <a:pt x="162" y="231"/>
                  </a:lnTo>
                  <a:lnTo>
                    <a:pt x="142" y="228"/>
                  </a:lnTo>
                  <a:lnTo>
                    <a:pt x="124" y="219"/>
                  </a:lnTo>
                  <a:lnTo>
                    <a:pt x="112" y="202"/>
                  </a:lnTo>
                  <a:lnTo>
                    <a:pt x="106" y="184"/>
                  </a:lnTo>
                  <a:lnTo>
                    <a:pt x="103" y="162"/>
                  </a:lnTo>
                  <a:lnTo>
                    <a:pt x="108" y="144"/>
                  </a:lnTo>
                  <a:lnTo>
                    <a:pt x="65" y="156"/>
                  </a:lnTo>
                  <a:lnTo>
                    <a:pt x="29" y="166"/>
                  </a:lnTo>
                  <a:lnTo>
                    <a:pt x="10" y="166"/>
                  </a:lnTo>
                  <a:lnTo>
                    <a:pt x="0" y="156"/>
                  </a:lnTo>
                  <a:lnTo>
                    <a:pt x="0" y="144"/>
                  </a:lnTo>
                  <a:lnTo>
                    <a:pt x="6" y="130"/>
                  </a:lnTo>
                  <a:lnTo>
                    <a:pt x="20" y="124"/>
                  </a:lnTo>
                  <a:lnTo>
                    <a:pt x="51" y="122"/>
                  </a:lnTo>
                  <a:lnTo>
                    <a:pt x="88" y="119"/>
                  </a:lnTo>
                  <a:lnTo>
                    <a:pt x="118" y="1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10"/>
            <p:cNvSpPr>
              <a:spLocks/>
            </p:cNvSpPr>
            <p:nvPr/>
          </p:nvSpPr>
          <p:spPr bwMode="invGray">
            <a:xfrm>
              <a:off x="3329" y="3204"/>
              <a:ext cx="254" cy="366"/>
            </a:xfrm>
            <a:custGeom>
              <a:avLst/>
              <a:gdLst>
                <a:gd name="T0" fmla="*/ 69 w 254"/>
                <a:gd name="T1" fmla="*/ 62 h 366"/>
                <a:gd name="T2" fmla="*/ 93 w 254"/>
                <a:gd name="T3" fmla="*/ 24 h 366"/>
                <a:gd name="T4" fmla="*/ 120 w 254"/>
                <a:gd name="T5" fmla="*/ 3 h 366"/>
                <a:gd name="T6" fmla="*/ 152 w 254"/>
                <a:gd name="T7" fmla="*/ 0 h 366"/>
                <a:gd name="T8" fmla="*/ 187 w 254"/>
                <a:gd name="T9" fmla="*/ 1 h 366"/>
                <a:gd name="T10" fmla="*/ 216 w 254"/>
                <a:gd name="T11" fmla="*/ 9 h 366"/>
                <a:gd name="T12" fmla="*/ 236 w 254"/>
                <a:gd name="T13" fmla="*/ 26 h 366"/>
                <a:gd name="T14" fmla="*/ 248 w 254"/>
                <a:gd name="T15" fmla="*/ 46 h 366"/>
                <a:gd name="T16" fmla="*/ 254 w 254"/>
                <a:gd name="T17" fmla="*/ 70 h 366"/>
                <a:gd name="T18" fmla="*/ 249 w 254"/>
                <a:gd name="T19" fmla="*/ 94 h 366"/>
                <a:gd name="T20" fmla="*/ 242 w 254"/>
                <a:gd name="T21" fmla="*/ 121 h 366"/>
                <a:gd name="T22" fmla="*/ 225 w 254"/>
                <a:gd name="T23" fmla="*/ 151 h 366"/>
                <a:gd name="T24" fmla="*/ 204 w 254"/>
                <a:gd name="T25" fmla="*/ 177 h 366"/>
                <a:gd name="T26" fmla="*/ 181 w 254"/>
                <a:gd name="T27" fmla="*/ 198 h 366"/>
                <a:gd name="T28" fmla="*/ 166 w 254"/>
                <a:gd name="T29" fmla="*/ 222 h 366"/>
                <a:gd name="T30" fmla="*/ 163 w 254"/>
                <a:gd name="T31" fmla="*/ 245 h 366"/>
                <a:gd name="T32" fmla="*/ 169 w 254"/>
                <a:gd name="T33" fmla="*/ 271 h 366"/>
                <a:gd name="T34" fmla="*/ 175 w 254"/>
                <a:gd name="T35" fmla="*/ 296 h 366"/>
                <a:gd name="T36" fmla="*/ 172 w 254"/>
                <a:gd name="T37" fmla="*/ 304 h 366"/>
                <a:gd name="T38" fmla="*/ 177 w 254"/>
                <a:gd name="T39" fmla="*/ 319 h 366"/>
                <a:gd name="T40" fmla="*/ 169 w 254"/>
                <a:gd name="T41" fmla="*/ 337 h 366"/>
                <a:gd name="T42" fmla="*/ 152 w 254"/>
                <a:gd name="T43" fmla="*/ 354 h 366"/>
                <a:gd name="T44" fmla="*/ 128 w 254"/>
                <a:gd name="T45" fmla="*/ 364 h 366"/>
                <a:gd name="T46" fmla="*/ 98 w 254"/>
                <a:gd name="T47" fmla="*/ 366 h 366"/>
                <a:gd name="T48" fmla="*/ 67 w 254"/>
                <a:gd name="T49" fmla="*/ 360 h 366"/>
                <a:gd name="T50" fmla="*/ 43 w 254"/>
                <a:gd name="T51" fmla="*/ 343 h 366"/>
                <a:gd name="T52" fmla="*/ 24 w 254"/>
                <a:gd name="T53" fmla="*/ 325 h 366"/>
                <a:gd name="T54" fmla="*/ 12 w 254"/>
                <a:gd name="T55" fmla="*/ 299 h 366"/>
                <a:gd name="T56" fmla="*/ 4 w 254"/>
                <a:gd name="T57" fmla="*/ 272 h 366"/>
                <a:gd name="T58" fmla="*/ 0 w 254"/>
                <a:gd name="T59" fmla="*/ 240 h 366"/>
                <a:gd name="T60" fmla="*/ 4 w 254"/>
                <a:gd name="T61" fmla="*/ 207 h 366"/>
                <a:gd name="T62" fmla="*/ 9 w 254"/>
                <a:gd name="T63" fmla="*/ 169 h 366"/>
                <a:gd name="T64" fmla="*/ 22 w 254"/>
                <a:gd name="T65" fmla="*/ 135 h 366"/>
                <a:gd name="T66" fmla="*/ 39 w 254"/>
                <a:gd name="T67" fmla="*/ 109 h 366"/>
                <a:gd name="T68" fmla="*/ 57 w 254"/>
                <a:gd name="T69" fmla="*/ 78 h 366"/>
                <a:gd name="T70" fmla="*/ 69 w 254"/>
                <a:gd name="T71" fmla="*/ 62 h 3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66"/>
                <a:gd name="T110" fmla="*/ 254 w 254"/>
                <a:gd name="T111" fmla="*/ 366 h 3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66">
                  <a:moveTo>
                    <a:pt x="69" y="62"/>
                  </a:moveTo>
                  <a:lnTo>
                    <a:pt x="93" y="24"/>
                  </a:lnTo>
                  <a:lnTo>
                    <a:pt x="120" y="3"/>
                  </a:lnTo>
                  <a:lnTo>
                    <a:pt x="152" y="0"/>
                  </a:lnTo>
                  <a:lnTo>
                    <a:pt x="187" y="1"/>
                  </a:lnTo>
                  <a:lnTo>
                    <a:pt x="216" y="9"/>
                  </a:lnTo>
                  <a:lnTo>
                    <a:pt x="236" y="26"/>
                  </a:lnTo>
                  <a:lnTo>
                    <a:pt x="248" y="46"/>
                  </a:lnTo>
                  <a:lnTo>
                    <a:pt x="254" y="70"/>
                  </a:lnTo>
                  <a:lnTo>
                    <a:pt x="249" y="94"/>
                  </a:lnTo>
                  <a:lnTo>
                    <a:pt x="242" y="121"/>
                  </a:lnTo>
                  <a:lnTo>
                    <a:pt x="225" y="151"/>
                  </a:lnTo>
                  <a:lnTo>
                    <a:pt x="204" y="177"/>
                  </a:lnTo>
                  <a:lnTo>
                    <a:pt x="181" y="198"/>
                  </a:lnTo>
                  <a:lnTo>
                    <a:pt x="166" y="222"/>
                  </a:lnTo>
                  <a:lnTo>
                    <a:pt x="163" y="245"/>
                  </a:lnTo>
                  <a:lnTo>
                    <a:pt x="169" y="271"/>
                  </a:lnTo>
                  <a:lnTo>
                    <a:pt x="175" y="296"/>
                  </a:lnTo>
                  <a:lnTo>
                    <a:pt x="172" y="304"/>
                  </a:lnTo>
                  <a:lnTo>
                    <a:pt x="177" y="319"/>
                  </a:lnTo>
                  <a:lnTo>
                    <a:pt x="169" y="337"/>
                  </a:lnTo>
                  <a:lnTo>
                    <a:pt x="152" y="354"/>
                  </a:lnTo>
                  <a:lnTo>
                    <a:pt x="128" y="364"/>
                  </a:lnTo>
                  <a:lnTo>
                    <a:pt x="98" y="366"/>
                  </a:lnTo>
                  <a:lnTo>
                    <a:pt x="67" y="360"/>
                  </a:lnTo>
                  <a:lnTo>
                    <a:pt x="43" y="343"/>
                  </a:lnTo>
                  <a:lnTo>
                    <a:pt x="24" y="325"/>
                  </a:lnTo>
                  <a:lnTo>
                    <a:pt x="12" y="299"/>
                  </a:lnTo>
                  <a:lnTo>
                    <a:pt x="4" y="272"/>
                  </a:lnTo>
                  <a:lnTo>
                    <a:pt x="0" y="240"/>
                  </a:lnTo>
                  <a:lnTo>
                    <a:pt x="4" y="207"/>
                  </a:lnTo>
                  <a:lnTo>
                    <a:pt x="9" y="169"/>
                  </a:lnTo>
                  <a:lnTo>
                    <a:pt x="22" y="135"/>
                  </a:lnTo>
                  <a:lnTo>
                    <a:pt x="39" y="109"/>
                  </a:lnTo>
                  <a:lnTo>
                    <a:pt x="57" y="78"/>
                  </a:lnTo>
                  <a:lnTo>
                    <a:pt x="69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11"/>
            <p:cNvSpPr>
              <a:spLocks/>
            </p:cNvSpPr>
            <p:nvPr/>
          </p:nvSpPr>
          <p:spPr bwMode="invGray">
            <a:xfrm>
              <a:off x="3090" y="3037"/>
              <a:ext cx="390" cy="235"/>
            </a:xfrm>
            <a:custGeom>
              <a:avLst/>
              <a:gdLst>
                <a:gd name="T0" fmla="*/ 295 w 390"/>
                <a:gd name="T1" fmla="*/ 186 h 235"/>
                <a:gd name="T2" fmla="*/ 354 w 390"/>
                <a:gd name="T3" fmla="*/ 174 h 235"/>
                <a:gd name="T4" fmla="*/ 390 w 390"/>
                <a:gd name="T5" fmla="*/ 174 h 235"/>
                <a:gd name="T6" fmla="*/ 390 w 390"/>
                <a:gd name="T7" fmla="*/ 199 h 235"/>
                <a:gd name="T8" fmla="*/ 378 w 390"/>
                <a:gd name="T9" fmla="*/ 225 h 235"/>
                <a:gd name="T10" fmla="*/ 349 w 390"/>
                <a:gd name="T11" fmla="*/ 231 h 235"/>
                <a:gd name="T12" fmla="*/ 327 w 390"/>
                <a:gd name="T13" fmla="*/ 235 h 235"/>
                <a:gd name="T14" fmla="*/ 254 w 390"/>
                <a:gd name="T15" fmla="*/ 235 h 235"/>
                <a:gd name="T16" fmla="*/ 192 w 390"/>
                <a:gd name="T17" fmla="*/ 231 h 235"/>
                <a:gd name="T18" fmla="*/ 156 w 390"/>
                <a:gd name="T19" fmla="*/ 218 h 235"/>
                <a:gd name="T20" fmla="*/ 147 w 390"/>
                <a:gd name="T21" fmla="*/ 209 h 235"/>
                <a:gd name="T22" fmla="*/ 136 w 390"/>
                <a:gd name="T23" fmla="*/ 173 h 235"/>
                <a:gd name="T24" fmla="*/ 120 w 390"/>
                <a:gd name="T25" fmla="*/ 127 h 235"/>
                <a:gd name="T26" fmla="*/ 95 w 390"/>
                <a:gd name="T27" fmla="*/ 93 h 235"/>
                <a:gd name="T28" fmla="*/ 73 w 390"/>
                <a:gd name="T29" fmla="*/ 81 h 235"/>
                <a:gd name="T30" fmla="*/ 51 w 390"/>
                <a:gd name="T31" fmla="*/ 82 h 235"/>
                <a:gd name="T32" fmla="*/ 44 w 390"/>
                <a:gd name="T33" fmla="*/ 85 h 235"/>
                <a:gd name="T34" fmla="*/ 26 w 390"/>
                <a:gd name="T35" fmla="*/ 97 h 235"/>
                <a:gd name="T36" fmla="*/ 10 w 390"/>
                <a:gd name="T37" fmla="*/ 100 h 235"/>
                <a:gd name="T38" fmla="*/ 0 w 390"/>
                <a:gd name="T39" fmla="*/ 91 h 235"/>
                <a:gd name="T40" fmla="*/ 6 w 390"/>
                <a:gd name="T41" fmla="*/ 81 h 235"/>
                <a:gd name="T42" fmla="*/ 20 w 390"/>
                <a:gd name="T43" fmla="*/ 70 h 235"/>
                <a:gd name="T44" fmla="*/ 47 w 390"/>
                <a:gd name="T45" fmla="*/ 64 h 235"/>
                <a:gd name="T46" fmla="*/ 55 w 390"/>
                <a:gd name="T47" fmla="*/ 61 h 235"/>
                <a:gd name="T48" fmla="*/ 53 w 390"/>
                <a:gd name="T49" fmla="*/ 49 h 235"/>
                <a:gd name="T50" fmla="*/ 18 w 390"/>
                <a:gd name="T51" fmla="*/ 42 h 235"/>
                <a:gd name="T52" fmla="*/ 8 w 390"/>
                <a:gd name="T53" fmla="*/ 32 h 235"/>
                <a:gd name="T54" fmla="*/ 6 w 390"/>
                <a:gd name="T55" fmla="*/ 18 h 235"/>
                <a:gd name="T56" fmla="*/ 23 w 390"/>
                <a:gd name="T57" fmla="*/ 8 h 235"/>
                <a:gd name="T58" fmla="*/ 38 w 390"/>
                <a:gd name="T59" fmla="*/ 16 h 235"/>
                <a:gd name="T60" fmla="*/ 71 w 390"/>
                <a:gd name="T61" fmla="*/ 38 h 235"/>
                <a:gd name="T62" fmla="*/ 83 w 390"/>
                <a:gd name="T63" fmla="*/ 40 h 235"/>
                <a:gd name="T64" fmla="*/ 101 w 390"/>
                <a:gd name="T65" fmla="*/ 36 h 235"/>
                <a:gd name="T66" fmla="*/ 115 w 390"/>
                <a:gd name="T67" fmla="*/ 12 h 235"/>
                <a:gd name="T68" fmla="*/ 134 w 390"/>
                <a:gd name="T69" fmla="*/ 0 h 235"/>
                <a:gd name="T70" fmla="*/ 147 w 390"/>
                <a:gd name="T71" fmla="*/ 3 h 235"/>
                <a:gd name="T72" fmla="*/ 148 w 390"/>
                <a:gd name="T73" fmla="*/ 14 h 235"/>
                <a:gd name="T74" fmla="*/ 140 w 390"/>
                <a:gd name="T75" fmla="*/ 26 h 235"/>
                <a:gd name="T76" fmla="*/ 118 w 390"/>
                <a:gd name="T77" fmla="*/ 42 h 235"/>
                <a:gd name="T78" fmla="*/ 106 w 390"/>
                <a:gd name="T79" fmla="*/ 62 h 235"/>
                <a:gd name="T80" fmla="*/ 114 w 390"/>
                <a:gd name="T81" fmla="*/ 76 h 235"/>
                <a:gd name="T82" fmla="*/ 138 w 390"/>
                <a:gd name="T83" fmla="*/ 100 h 235"/>
                <a:gd name="T84" fmla="*/ 150 w 390"/>
                <a:gd name="T85" fmla="*/ 120 h 235"/>
                <a:gd name="T86" fmla="*/ 162 w 390"/>
                <a:gd name="T87" fmla="*/ 141 h 235"/>
                <a:gd name="T88" fmla="*/ 174 w 390"/>
                <a:gd name="T89" fmla="*/ 167 h 235"/>
                <a:gd name="T90" fmla="*/ 183 w 390"/>
                <a:gd name="T91" fmla="*/ 179 h 235"/>
                <a:gd name="T92" fmla="*/ 205 w 390"/>
                <a:gd name="T93" fmla="*/ 186 h 235"/>
                <a:gd name="T94" fmla="*/ 237 w 390"/>
                <a:gd name="T95" fmla="*/ 191 h 235"/>
                <a:gd name="T96" fmla="*/ 274 w 390"/>
                <a:gd name="T97" fmla="*/ 188 h 235"/>
                <a:gd name="T98" fmla="*/ 295 w 390"/>
                <a:gd name="T99" fmla="*/ 186 h 2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0"/>
                <a:gd name="T151" fmla="*/ 0 h 235"/>
                <a:gd name="T152" fmla="*/ 390 w 390"/>
                <a:gd name="T153" fmla="*/ 235 h 23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0" h="235">
                  <a:moveTo>
                    <a:pt x="295" y="186"/>
                  </a:moveTo>
                  <a:lnTo>
                    <a:pt x="354" y="174"/>
                  </a:lnTo>
                  <a:lnTo>
                    <a:pt x="390" y="174"/>
                  </a:lnTo>
                  <a:lnTo>
                    <a:pt x="390" y="199"/>
                  </a:lnTo>
                  <a:lnTo>
                    <a:pt x="378" y="225"/>
                  </a:lnTo>
                  <a:lnTo>
                    <a:pt x="349" y="231"/>
                  </a:lnTo>
                  <a:lnTo>
                    <a:pt x="327" y="235"/>
                  </a:lnTo>
                  <a:lnTo>
                    <a:pt x="254" y="235"/>
                  </a:lnTo>
                  <a:lnTo>
                    <a:pt x="192" y="231"/>
                  </a:lnTo>
                  <a:lnTo>
                    <a:pt x="156" y="218"/>
                  </a:lnTo>
                  <a:lnTo>
                    <a:pt x="147" y="209"/>
                  </a:lnTo>
                  <a:lnTo>
                    <a:pt x="136" y="173"/>
                  </a:lnTo>
                  <a:lnTo>
                    <a:pt x="120" y="127"/>
                  </a:lnTo>
                  <a:lnTo>
                    <a:pt x="95" y="93"/>
                  </a:lnTo>
                  <a:lnTo>
                    <a:pt x="73" y="81"/>
                  </a:lnTo>
                  <a:lnTo>
                    <a:pt x="51" y="82"/>
                  </a:lnTo>
                  <a:lnTo>
                    <a:pt x="44" y="85"/>
                  </a:lnTo>
                  <a:lnTo>
                    <a:pt x="26" y="97"/>
                  </a:lnTo>
                  <a:lnTo>
                    <a:pt x="10" y="100"/>
                  </a:lnTo>
                  <a:lnTo>
                    <a:pt x="0" y="91"/>
                  </a:lnTo>
                  <a:lnTo>
                    <a:pt x="6" y="81"/>
                  </a:lnTo>
                  <a:lnTo>
                    <a:pt x="20" y="70"/>
                  </a:lnTo>
                  <a:lnTo>
                    <a:pt x="47" y="64"/>
                  </a:lnTo>
                  <a:lnTo>
                    <a:pt x="55" y="61"/>
                  </a:lnTo>
                  <a:lnTo>
                    <a:pt x="53" y="49"/>
                  </a:lnTo>
                  <a:lnTo>
                    <a:pt x="18" y="42"/>
                  </a:lnTo>
                  <a:lnTo>
                    <a:pt x="8" y="32"/>
                  </a:lnTo>
                  <a:lnTo>
                    <a:pt x="6" y="18"/>
                  </a:lnTo>
                  <a:lnTo>
                    <a:pt x="23" y="8"/>
                  </a:lnTo>
                  <a:lnTo>
                    <a:pt x="38" y="16"/>
                  </a:lnTo>
                  <a:lnTo>
                    <a:pt x="71" y="38"/>
                  </a:lnTo>
                  <a:lnTo>
                    <a:pt x="83" y="40"/>
                  </a:lnTo>
                  <a:lnTo>
                    <a:pt x="101" y="36"/>
                  </a:lnTo>
                  <a:lnTo>
                    <a:pt x="115" y="12"/>
                  </a:lnTo>
                  <a:lnTo>
                    <a:pt x="134" y="0"/>
                  </a:lnTo>
                  <a:lnTo>
                    <a:pt x="147" y="3"/>
                  </a:lnTo>
                  <a:lnTo>
                    <a:pt x="148" y="14"/>
                  </a:lnTo>
                  <a:lnTo>
                    <a:pt x="140" y="26"/>
                  </a:lnTo>
                  <a:lnTo>
                    <a:pt x="118" y="42"/>
                  </a:lnTo>
                  <a:lnTo>
                    <a:pt x="106" y="62"/>
                  </a:lnTo>
                  <a:lnTo>
                    <a:pt x="114" y="76"/>
                  </a:lnTo>
                  <a:lnTo>
                    <a:pt x="138" y="100"/>
                  </a:lnTo>
                  <a:lnTo>
                    <a:pt x="150" y="120"/>
                  </a:lnTo>
                  <a:lnTo>
                    <a:pt x="162" y="141"/>
                  </a:lnTo>
                  <a:lnTo>
                    <a:pt x="174" y="167"/>
                  </a:lnTo>
                  <a:lnTo>
                    <a:pt x="183" y="179"/>
                  </a:lnTo>
                  <a:lnTo>
                    <a:pt x="205" y="186"/>
                  </a:lnTo>
                  <a:lnTo>
                    <a:pt x="237" y="191"/>
                  </a:lnTo>
                  <a:lnTo>
                    <a:pt x="274" y="188"/>
                  </a:lnTo>
                  <a:lnTo>
                    <a:pt x="295" y="18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12"/>
            <p:cNvSpPr>
              <a:spLocks/>
            </p:cNvSpPr>
            <p:nvPr/>
          </p:nvSpPr>
          <p:spPr bwMode="invGray">
            <a:xfrm>
              <a:off x="3524" y="3238"/>
              <a:ext cx="393" cy="327"/>
            </a:xfrm>
            <a:custGeom>
              <a:avLst/>
              <a:gdLst>
                <a:gd name="T0" fmla="*/ 17 w 393"/>
                <a:gd name="T1" fmla="*/ 0 h 327"/>
                <a:gd name="T2" fmla="*/ 45 w 393"/>
                <a:gd name="T3" fmla="*/ 14 h 327"/>
                <a:gd name="T4" fmla="*/ 64 w 393"/>
                <a:gd name="T5" fmla="*/ 38 h 327"/>
                <a:gd name="T6" fmla="*/ 88 w 393"/>
                <a:gd name="T7" fmla="*/ 82 h 327"/>
                <a:gd name="T8" fmla="*/ 112 w 393"/>
                <a:gd name="T9" fmla="*/ 129 h 327"/>
                <a:gd name="T10" fmla="*/ 136 w 393"/>
                <a:gd name="T11" fmla="*/ 161 h 327"/>
                <a:gd name="T12" fmla="*/ 157 w 393"/>
                <a:gd name="T13" fmla="*/ 176 h 327"/>
                <a:gd name="T14" fmla="*/ 176 w 393"/>
                <a:gd name="T15" fmla="*/ 187 h 327"/>
                <a:gd name="T16" fmla="*/ 233 w 393"/>
                <a:gd name="T17" fmla="*/ 196 h 327"/>
                <a:gd name="T18" fmla="*/ 289 w 393"/>
                <a:gd name="T19" fmla="*/ 196 h 327"/>
                <a:gd name="T20" fmla="*/ 322 w 393"/>
                <a:gd name="T21" fmla="*/ 193 h 327"/>
                <a:gd name="T22" fmla="*/ 344 w 393"/>
                <a:gd name="T23" fmla="*/ 182 h 327"/>
                <a:gd name="T24" fmla="*/ 360 w 393"/>
                <a:gd name="T25" fmla="*/ 166 h 327"/>
                <a:gd name="T26" fmla="*/ 378 w 393"/>
                <a:gd name="T27" fmla="*/ 164 h 327"/>
                <a:gd name="T28" fmla="*/ 393 w 393"/>
                <a:gd name="T29" fmla="*/ 172 h 327"/>
                <a:gd name="T30" fmla="*/ 391 w 393"/>
                <a:gd name="T31" fmla="*/ 190 h 327"/>
                <a:gd name="T32" fmla="*/ 372 w 393"/>
                <a:gd name="T33" fmla="*/ 202 h 327"/>
                <a:gd name="T34" fmla="*/ 336 w 393"/>
                <a:gd name="T35" fmla="*/ 211 h 327"/>
                <a:gd name="T36" fmla="*/ 324 w 393"/>
                <a:gd name="T37" fmla="*/ 220 h 327"/>
                <a:gd name="T38" fmla="*/ 324 w 393"/>
                <a:gd name="T39" fmla="*/ 233 h 327"/>
                <a:gd name="T40" fmla="*/ 336 w 393"/>
                <a:gd name="T41" fmla="*/ 245 h 327"/>
                <a:gd name="T42" fmla="*/ 372 w 393"/>
                <a:gd name="T43" fmla="*/ 261 h 327"/>
                <a:gd name="T44" fmla="*/ 378 w 393"/>
                <a:gd name="T45" fmla="*/ 272 h 327"/>
                <a:gd name="T46" fmla="*/ 381 w 393"/>
                <a:gd name="T47" fmla="*/ 286 h 327"/>
                <a:gd name="T48" fmla="*/ 365 w 393"/>
                <a:gd name="T49" fmla="*/ 294 h 327"/>
                <a:gd name="T50" fmla="*/ 352 w 393"/>
                <a:gd name="T51" fmla="*/ 288 h 327"/>
                <a:gd name="T52" fmla="*/ 332 w 393"/>
                <a:gd name="T53" fmla="*/ 273 h 327"/>
                <a:gd name="T54" fmla="*/ 313 w 393"/>
                <a:gd name="T55" fmla="*/ 254 h 327"/>
                <a:gd name="T56" fmla="*/ 300 w 393"/>
                <a:gd name="T57" fmla="*/ 243 h 327"/>
                <a:gd name="T58" fmla="*/ 294 w 393"/>
                <a:gd name="T59" fmla="*/ 249 h 327"/>
                <a:gd name="T60" fmla="*/ 294 w 393"/>
                <a:gd name="T61" fmla="*/ 255 h 327"/>
                <a:gd name="T62" fmla="*/ 312 w 393"/>
                <a:gd name="T63" fmla="*/ 286 h 327"/>
                <a:gd name="T64" fmla="*/ 318 w 393"/>
                <a:gd name="T65" fmla="*/ 310 h 327"/>
                <a:gd name="T66" fmla="*/ 310 w 393"/>
                <a:gd name="T67" fmla="*/ 325 h 327"/>
                <a:gd name="T68" fmla="*/ 300 w 393"/>
                <a:gd name="T69" fmla="*/ 327 h 327"/>
                <a:gd name="T70" fmla="*/ 289 w 393"/>
                <a:gd name="T71" fmla="*/ 316 h 327"/>
                <a:gd name="T72" fmla="*/ 283 w 393"/>
                <a:gd name="T73" fmla="*/ 300 h 327"/>
                <a:gd name="T74" fmla="*/ 275 w 393"/>
                <a:gd name="T75" fmla="*/ 276 h 327"/>
                <a:gd name="T76" fmla="*/ 271 w 393"/>
                <a:gd name="T77" fmla="*/ 247 h 327"/>
                <a:gd name="T78" fmla="*/ 263 w 393"/>
                <a:gd name="T79" fmla="*/ 231 h 327"/>
                <a:gd name="T80" fmla="*/ 242 w 393"/>
                <a:gd name="T81" fmla="*/ 225 h 327"/>
                <a:gd name="T82" fmla="*/ 200 w 393"/>
                <a:gd name="T83" fmla="*/ 220 h 327"/>
                <a:gd name="T84" fmla="*/ 157 w 393"/>
                <a:gd name="T85" fmla="*/ 214 h 327"/>
                <a:gd name="T86" fmla="*/ 130 w 393"/>
                <a:gd name="T87" fmla="*/ 207 h 327"/>
                <a:gd name="T88" fmla="*/ 112 w 393"/>
                <a:gd name="T89" fmla="*/ 194 h 327"/>
                <a:gd name="T90" fmla="*/ 88 w 393"/>
                <a:gd name="T91" fmla="*/ 164 h 327"/>
                <a:gd name="T92" fmla="*/ 62 w 393"/>
                <a:gd name="T93" fmla="*/ 131 h 327"/>
                <a:gd name="T94" fmla="*/ 39 w 393"/>
                <a:gd name="T95" fmla="*/ 103 h 327"/>
                <a:gd name="T96" fmla="*/ 17 w 393"/>
                <a:gd name="T97" fmla="*/ 76 h 327"/>
                <a:gd name="T98" fmla="*/ 0 w 393"/>
                <a:gd name="T99" fmla="*/ 44 h 327"/>
                <a:gd name="T100" fmla="*/ 0 w 393"/>
                <a:gd name="T101" fmla="*/ 20 h 327"/>
                <a:gd name="T102" fmla="*/ 9 w 393"/>
                <a:gd name="T103" fmla="*/ 8 h 327"/>
                <a:gd name="T104" fmla="*/ 17 w 393"/>
                <a:gd name="T105" fmla="*/ 0 h 3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3"/>
                <a:gd name="T160" fmla="*/ 0 h 327"/>
                <a:gd name="T161" fmla="*/ 393 w 393"/>
                <a:gd name="T162" fmla="*/ 327 h 3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3" h="327">
                  <a:moveTo>
                    <a:pt x="17" y="0"/>
                  </a:moveTo>
                  <a:lnTo>
                    <a:pt x="45" y="14"/>
                  </a:lnTo>
                  <a:lnTo>
                    <a:pt x="64" y="38"/>
                  </a:lnTo>
                  <a:lnTo>
                    <a:pt x="88" y="82"/>
                  </a:lnTo>
                  <a:lnTo>
                    <a:pt x="112" y="129"/>
                  </a:lnTo>
                  <a:lnTo>
                    <a:pt x="136" y="161"/>
                  </a:lnTo>
                  <a:lnTo>
                    <a:pt x="157" y="176"/>
                  </a:lnTo>
                  <a:lnTo>
                    <a:pt x="176" y="187"/>
                  </a:lnTo>
                  <a:lnTo>
                    <a:pt x="233" y="196"/>
                  </a:lnTo>
                  <a:lnTo>
                    <a:pt x="289" y="196"/>
                  </a:lnTo>
                  <a:lnTo>
                    <a:pt x="322" y="193"/>
                  </a:lnTo>
                  <a:lnTo>
                    <a:pt x="344" y="182"/>
                  </a:lnTo>
                  <a:lnTo>
                    <a:pt x="360" y="166"/>
                  </a:lnTo>
                  <a:lnTo>
                    <a:pt x="378" y="164"/>
                  </a:lnTo>
                  <a:lnTo>
                    <a:pt x="393" y="172"/>
                  </a:lnTo>
                  <a:lnTo>
                    <a:pt x="391" y="190"/>
                  </a:lnTo>
                  <a:lnTo>
                    <a:pt x="372" y="202"/>
                  </a:lnTo>
                  <a:lnTo>
                    <a:pt x="336" y="211"/>
                  </a:lnTo>
                  <a:lnTo>
                    <a:pt x="324" y="220"/>
                  </a:lnTo>
                  <a:lnTo>
                    <a:pt x="324" y="233"/>
                  </a:lnTo>
                  <a:lnTo>
                    <a:pt x="336" y="245"/>
                  </a:lnTo>
                  <a:lnTo>
                    <a:pt x="372" y="261"/>
                  </a:lnTo>
                  <a:lnTo>
                    <a:pt x="378" y="272"/>
                  </a:lnTo>
                  <a:lnTo>
                    <a:pt x="381" y="286"/>
                  </a:lnTo>
                  <a:lnTo>
                    <a:pt x="365" y="294"/>
                  </a:lnTo>
                  <a:lnTo>
                    <a:pt x="352" y="288"/>
                  </a:lnTo>
                  <a:lnTo>
                    <a:pt x="332" y="273"/>
                  </a:lnTo>
                  <a:lnTo>
                    <a:pt x="313" y="254"/>
                  </a:lnTo>
                  <a:lnTo>
                    <a:pt x="300" y="243"/>
                  </a:lnTo>
                  <a:lnTo>
                    <a:pt x="294" y="249"/>
                  </a:lnTo>
                  <a:lnTo>
                    <a:pt x="294" y="255"/>
                  </a:lnTo>
                  <a:lnTo>
                    <a:pt x="312" y="286"/>
                  </a:lnTo>
                  <a:lnTo>
                    <a:pt x="318" y="310"/>
                  </a:lnTo>
                  <a:lnTo>
                    <a:pt x="310" y="325"/>
                  </a:lnTo>
                  <a:lnTo>
                    <a:pt x="300" y="327"/>
                  </a:lnTo>
                  <a:lnTo>
                    <a:pt x="289" y="316"/>
                  </a:lnTo>
                  <a:lnTo>
                    <a:pt x="283" y="300"/>
                  </a:lnTo>
                  <a:lnTo>
                    <a:pt x="275" y="276"/>
                  </a:lnTo>
                  <a:lnTo>
                    <a:pt x="271" y="247"/>
                  </a:lnTo>
                  <a:lnTo>
                    <a:pt x="263" y="231"/>
                  </a:lnTo>
                  <a:lnTo>
                    <a:pt x="242" y="225"/>
                  </a:lnTo>
                  <a:lnTo>
                    <a:pt x="200" y="220"/>
                  </a:lnTo>
                  <a:lnTo>
                    <a:pt x="157" y="214"/>
                  </a:lnTo>
                  <a:lnTo>
                    <a:pt x="130" y="207"/>
                  </a:lnTo>
                  <a:lnTo>
                    <a:pt x="112" y="194"/>
                  </a:lnTo>
                  <a:lnTo>
                    <a:pt x="88" y="164"/>
                  </a:lnTo>
                  <a:lnTo>
                    <a:pt x="62" y="131"/>
                  </a:lnTo>
                  <a:lnTo>
                    <a:pt x="39" y="103"/>
                  </a:lnTo>
                  <a:lnTo>
                    <a:pt x="17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9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13"/>
            <p:cNvSpPr>
              <a:spLocks/>
            </p:cNvSpPr>
            <p:nvPr/>
          </p:nvSpPr>
          <p:spPr bwMode="invGray">
            <a:xfrm>
              <a:off x="3421" y="3494"/>
              <a:ext cx="200" cy="452"/>
            </a:xfrm>
            <a:custGeom>
              <a:avLst/>
              <a:gdLst>
                <a:gd name="T0" fmla="*/ 17 w 200"/>
                <a:gd name="T1" fmla="*/ 0 h 452"/>
                <a:gd name="T2" fmla="*/ 43 w 200"/>
                <a:gd name="T3" fmla="*/ 5 h 452"/>
                <a:gd name="T4" fmla="*/ 65 w 200"/>
                <a:gd name="T5" fmla="*/ 23 h 452"/>
                <a:gd name="T6" fmla="*/ 83 w 200"/>
                <a:gd name="T7" fmla="*/ 53 h 452"/>
                <a:gd name="T8" fmla="*/ 112 w 200"/>
                <a:gd name="T9" fmla="*/ 104 h 452"/>
                <a:gd name="T10" fmla="*/ 153 w 200"/>
                <a:gd name="T11" fmla="*/ 185 h 452"/>
                <a:gd name="T12" fmla="*/ 159 w 200"/>
                <a:gd name="T13" fmla="*/ 206 h 452"/>
                <a:gd name="T14" fmla="*/ 153 w 200"/>
                <a:gd name="T15" fmla="*/ 225 h 452"/>
                <a:gd name="T16" fmla="*/ 141 w 200"/>
                <a:gd name="T17" fmla="*/ 242 h 452"/>
                <a:gd name="T18" fmla="*/ 96 w 200"/>
                <a:gd name="T19" fmla="*/ 283 h 452"/>
                <a:gd name="T20" fmla="*/ 70 w 200"/>
                <a:gd name="T21" fmla="*/ 316 h 452"/>
                <a:gd name="T22" fmla="*/ 59 w 200"/>
                <a:gd name="T23" fmla="*/ 343 h 452"/>
                <a:gd name="T24" fmla="*/ 59 w 200"/>
                <a:gd name="T25" fmla="*/ 349 h 452"/>
                <a:gd name="T26" fmla="*/ 67 w 200"/>
                <a:gd name="T27" fmla="*/ 366 h 452"/>
                <a:gd name="T28" fmla="*/ 88 w 200"/>
                <a:gd name="T29" fmla="*/ 380 h 452"/>
                <a:gd name="T30" fmla="*/ 120 w 200"/>
                <a:gd name="T31" fmla="*/ 390 h 452"/>
                <a:gd name="T32" fmla="*/ 155 w 200"/>
                <a:gd name="T33" fmla="*/ 402 h 452"/>
                <a:gd name="T34" fmla="*/ 194 w 200"/>
                <a:gd name="T35" fmla="*/ 416 h 452"/>
                <a:gd name="T36" fmla="*/ 197 w 200"/>
                <a:gd name="T37" fmla="*/ 422 h 452"/>
                <a:gd name="T38" fmla="*/ 200 w 200"/>
                <a:gd name="T39" fmla="*/ 436 h 452"/>
                <a:gd name="T40" fmla="*/ 183 w 200"/>
                <a:gd name="T41" fmla="*/ 442 h 452"/>
                <a:gd name="T42" fmla="*/ 150 w 200"/>
                <a:gd name="T43" fmla="*/ 452 h 452"/>
                <a:gd name="T44" fmla="*/ 136 w 200"/>
                <a:gd name="T45" fmla="*/ 448 h 452"/>
                <a:gd name="T46" fmla="*/ 124 w 200"/>
                <a:gd name="T47" fmla="*/ 434 h 452"/>
                <a:gd name="T48" fmla="*/ 106 w 200"/>
                <a:gd name="T49" fmla="*/ 416 h 452"/>
                <a:gd name="T50" fmla="*/ 71 w 200"/>
                <a:gd name="T51" fmla="*/ 402 h 452"/>
                <a:gd name="T52" fmla="*/ 44 w 200"/>
                <a:gd name="T53" fmla="*/ 398 h 452"/>
                <a:gd name="T54" fmla="*/ 23 w 200"/>
                <a:gd name="T55" fmla="*/ 398 h 452"/>
                <a:gd name="T56" fmla="*/ 12 w 200"/>
                <a:gd name="T57" fmla="*/ 390 h 452"/>
                <a:gd name="T58" fmla="*/ 12 w 200"/>
                <a:gd name="T59" fmla="*/ 374 h 452"/>
                <a:gd name="T60" fmla="*/ 18 w 200"/>
                <a:gd name="T61" fmla="*/ 355 h 452"/>
                <a:gd name="T62" fmla="*/ 26 w 200"/>
                <a:gd name="T63" fmla="*/ 342 h 452"/>
                <a:gd name="T64" fmla="*/ 36 w 200"/>
                <a:gd name="T65" fmla="*/ 315 h 452"/>
                <a:gd name="T66" fmla="*/ 44 w 200"/>
                <a:gd name="T67" fmla="*/ 289 h 452"/>
                <a:gd name="T68" fmla="*/ 61 w 200"/>
                <a:gd name="T69" fmla="*/ 254 h 452"/>
                <a:gd name="T70" fmla="*/ 79 w 200"/>
                <a:gd name="T71" fmla="*/ 230 h 452"/>
                <a:gd name="T72" fmla="*/ 97 w 200"/>
                <a:gd name="T73" fmla="*/ 218 h 452"/>
                <a:gd name="T74" fmla="*/ 109 w 200"/>
                <a:gd name="T75" fmla="*/ 206 h 452"/>
                <a:gd name="T76" fmla="*/ 108 w 200"/>
                <a:gd name="T77" fmla="*/ 189 h 452"/>
                <a:gd name="T78" fmla="*/ 76 w 200"/>
                <a:gd name="T79" fmla="*/ 153 h 452"/>
                <a:gd name="T80" fmla="*/ 44 w 200"/>
                <a:gd name="T81" fmla="*/ 124 h 452"/>
                <a:gd name="T82" fmla="*/ 24 w 200"/>
                <a:gd name="T83" fmla="*/ 98 h 452"/>
                <a:gd name="T84" fmla="*/ 6 w 200"/>
                <a:gd name="T85" fmla="*/ 74 h 452"/>
                <a:gd name="T86" fmla="*/ 0 w 200"/>
                <a:gd name="T87" fmla="*/ 41 h 452"/>
                <a:gd name="T88" fmla="*/ 3 w 200"/>
                <a:gd name="T89" fmla="*/ 12 h 452"/>
                <a:gd name="T90" fmla="*/ 17 w 200"/>
                <a:gd name="T91" fmla="*/ 0 h 4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0"/>
                <a:gd name="T139" fmla="*/ 0 h 452"/>
                <a:gd name="T140" fmla="*/ 200 w 200"/>
                <a:gd name="T141" fmla="*/ 452 h 4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0" h="452">
                  <a:moveTo>
                    <a:pt x="17" y="0"/>
                  </a:moveTo>
                  <a:lnTo>
                    <a:pt x="43" y="5"/>
                  </a:lnTo>
                  <a:lnTo>
                    <a:pt x="65" y="23"/>
                  </a:lnTo>
                  <a:lnTo>
                    <a:pt x="83" y="53"/>
                  </a:lnTo>
                  <a:lnTo>
                    <a:pt x="112" y="104"/>
                  </a:lnTo>
                  <a:lnTo>
                    <a:pt x="153" y="185"/>
                  </a:lnTo>
                  <a:lnTo>
                    <a:pt x="159" y="206"/>
                  </a:lnTo>
                  <a:lnTo>
                    <a:pt x="153" y="225"/>
                  </a:lnTo>
                  <a:lnTo>
                    <a:pt x="141" y="242"/>
                  </a:lnTo>
                  <a:lnTo>
                    <a:pt x="96" y="283"/>
                  </a:lnTo>
                  <a:lnTo>
                    <a:pt x="70" y="316"/>
                  </a:lnTo>
                  <a:lnTo>
                    <a:pt x="59" y="343"/>
                  </a:lnTo>
                  <a:lnTo>
                    <a:pt x="59" y="349"/>
                  </a:lnTo>
                  <a:lnTo>
                    <a:pt x="67" y="366"/>
                  </a:lnTo>
                  <a:lnTo>
                    <a:pt x="88" y="380"/>
                  </a:lnTo>
                  <a:lnTo>
                    <a:pt x="120" y="390"/>
                  </a:lnTo>
                  <a:lnTo>
                    <a:pt x="155" y="402"/>
                  </a:lnTo>
                  <a:lnTo>
                    <a:pt x="194" y="416"/>
                  </a:lnTo>
                  <a:lnTo>
                    <a:pt x="197" y="422"/>
                  </a:lnTo>
                  <a:lnTo>
                    <a:pt x="200" y="436"/>
                  </a:lnTo>
                  <a:lnTo>
                    <a:pt x="183" y="442"/>
                  </a:lnTo>
                  <a:lnTo>
                    <a:pt x="150" y="452"/>
                  </a:lnTo>
                  <a:lnTo>
                    <a:pt x="136" y="448"/>
                  </a:lnTo>
                  <a:lnTo>
                    <a:pt x="124" y="434"/>
                  </a:lnTo>
                  <a:lnTo>
                    <a:pt x="106" y="416"/>
                  </a:lnTo>
                  <a:lnTo>
                    <a:pt x="71" y="402"/>
                  </a:lnTo>
                  <a:lnTo>
                    <a:pt x="44" y="398"/>
                  </a:lnTo>
                  <a:lnTo>
                    <a:pt x="23" y="398"/>
                  </a:lnTo>
                  <a:lnTo>
                    <a:pt x="12" y="390"/>
                  </a:lnTo>
                  <a:lnTo>
                    <a:pt x="12" y="374"/>
                  </a:lnTo>
                  <a:lnTo>
                    <a:pt x="18" y="355"/>
                  </a:lnTo>
                  <a:lnTo>
                    <a:pt x="26" y="342"/>
                  </a:lnTo>
                  <a:lnTo>
                    <a:pt x="36" y="315"/>
                  </a:lnTo>
                  <a:lnTo>
                    <a:pt x="44" y="289"/>
                  </a:lnTo>
                  <a:lnTo>
                    <a:pt x="61" y="254"/>
                  </a:lnTo>
                  <a:lnTo>
                    <a:pt x="79" y="230"/>
                  </a:lnTo>
                  <a:lnTo>
                    <a:pt x="97" y="218"/>
                  </a:lnTo>
                  <a:lnTo>
                    <a:pt x="109" y="206"/>
                  </a:lnTo>
                  <a:lnTo>
                    <a:pt x="108" y="189"/>
                  </a:lnTo>
                  <a:lnTo>
                    <a:pt x="76" y="153"/>
                  </a:lnTo>
                  <a:lnTo>
                    <a:pt x="44" y="124"/>
                  </a:lnTo>
                  <a:lnTo>
                    <a:pt x="24" y="98"/>
                  </a:lnTo>
                  <a:lnTo>
                    <a:pt x="6" y="74"/>
                  </a:lnTo>
                  <a:lnTo>
                    <a:pt x="0" y="41"/>
                  </a:lnTo>
                  <a:lnTo>
                    <a:pt x="3" y="1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14"/>
            <p:cNvSpPr>
              <a:spLocks/>
            </p:cNvSpPr>
            <p:nvPr/>
          </p:nvSpPr>
          <p:spPr bwMode="invGray">
            <a:xfrm>
              <a:off x="3210" y="3487"/>
              <a:ext cx="219" cy="464"/>
            </a:xfrm>
            <a:custGeom>
              <a:avLst/>
              <a:gdLst>
                <a:gd name="T0" fmla="*/ 116 w 219"/>
                <a:gd name="T1" fmla="*/ 53 h 464"/>
                <a:gd name="T2" fmla="*/ 157 w 219"/>
                <a:gd name="T3" fmla="*/ 8 h 464"/>
                <a:gd name="T4" fmla="*/ 189 w 219"/>
                <a:gd name="T5" fmla="*/ 0 h 464"/>
                <a:gd name="T6" fmla="*/ 213 w 219"/>
                <a:gd name="T7" fmla="*/ 10 h 464"/>
                <a:gd name="T8" fmla="*/ 219 w 219"/>
                <a:gd name="T9" fmla="*/ 41 h 464"/>
                <a:gd name="T10" fmla="*/ 213 w 219"/>
                <a:gd name="T11" fmla="*/ 61 h 464"/>
                <a:gd name="T12" fmla="*/ 178 w 219"/>
                <a:gd name="T13" fmla="*/ 89 h 464"/>
                <a:gd name="T14" fmla="*/ 125 w 219"/>
                <a:gd name="T15" fmla="*/ 124 h 464"/>
                <a:gd name="T16" fmla="*/ 87 w 219"/>
                <a:gd name="T17" fmla="*/ 149 h 464"/>
                <a:gd name="T18" fmla="*/ 81 w 219"/>
                <a:gd name="T19" fmla="*/ 149 h 464"/>
                <a:gd name="T20" fmla="*/ 65 w 219"/>
                <a:gd name="T21" fmla="*/ 159 h 464"/>
                <a:gd name="T22" fmla="*/ 62 w 219"/>
                <a:gd name="T23" fmla="*/ 165 h 464"/>
                <a:gd name="T24" fmla="*/ 62 w 219"/>
                <a:gd name="T25" fmla="*/ 173 h 464"/>
                <a:gd name="T26" fmla="*/ 100 w 219"/>
                <a:gd name="T27" fmla="*/ 218 h 464"/>
                <a:gd name="T28" fmla="*/ 124 w 219"/>
                <a:gd name="T29" fmla="*/ 262 h 464"/>
                <a:gd name="T30" fmla="*/ 136 w 219"/>
                <a:gd name="T31" fmla="*/ 302 h 464"/>
                <a:gd name="T32" fmla="*/ 140 w 219"/>
                <a:gd name="T33" fmla="*/ 338 h 464"/>
                <a:gd name="T34" fmla="*/ 139 w 219"/>
                <a:gd name="T35" fmla="*/ 370 h 464"/>
                <a:gd name="T36" fmla="*/ 151 w 219"/>
                <a:gd name="T37" fmla="*/ 394 h 464"/>
                <a:gd name="T38" fmla="*/ 152 w 219"/>
                <a:gd name="T39" fmla="*/ 409 h 464"/>
                <a:gd name="T40" fmla="*/ 146 w 219"/>
                <a:gd name="T41" fmla="*/ 423 h 464"/>
                <a:gd name="T42" fmla="*/ 130 w 219"/>
                <a:gd name="T43" fmla="*/ 429 h 464"/>
                <a:gd name="T44" fmla="*/ 100 w 219"/>
                <a:gd name="T45" fmla="*/ 431 h 464"/>
                <a:gd name="T46" fmla="*/ 56 w 219"/>
                <a:gd name="T47" fmla="*/ 443 h 464"/>
                <a:gd name="T48" fmla="*/ 33 w 219"/>
                <a:gd name="T49" fmla="*/ 464 h 464"/>
                <a:gd name="T50" fmla="*/ 12 w 219"/>
                <a:gd name="T51" fmla="*/ 464 h 464"/>
                <a:gd name="T52" fmla="*/ 0 w 219"/>
                <a:gd name="T53" fmla="*/ 443 h 464"/>
                <a:gd name="T54" fmla="*/ 10 w 219"/>
                <a:gd name="T55" fmla="*/ 407 h 464"/>
                <a:gd name="T56" fmla="*/ 35 w 219"/>
                <a:gd name="T57" fmla="*/ 399 h 464"/>
                <a:gd name="T58" fmla="*/ 71 w 219"/>
                <a:gd name="T59" fmla="*/ 394 h 464"/>
                <a:gd name="T60" fmla="*/ 104 w 219"/>
                <a:gd name="T61" fmla="*/ 387 h 464"/>
                <a:gd name="T62" fmla="*/ 110 w 219"/>
                <a:gd name="T63" fmla="*/ 375 h 464"/>
                <a:gd name="T64" fmla="*/ 107 w 219"/>
                <a:gd name="T65" fmla="*/ 340 h 464"/>
                <a:gd name="T66" fmla="*/ 95 w 219"/>
                <a:gd name="T67" fmla="*/ 297 h 464"/>
                <a:gd name="T68" fmla="*/ 74 w 219"/>
                <a:gd name="T69" fmla="*/ 252 h 464"/>
                <a:gd name="T70" fmla="*/ 36 w 219"/>
                <a:gd name="T71" fmla="*/ 209 h 464"/>
                <a:gd name="T72" fmla="*/ 21 w 219"/>
                <a:gd name="T73" fmla="*/ 185 h 464"/>
                <a:gd name="T74" fmla="*/ 16 w 219"/>
                <a:gd name="T75" fmla="*/ 167 h 464"/>
                <a:gd name="T76" fmla="*/ 18 w 219"/>
                <a:gd name="T77" fmla="*/ 149 h 464"/>
                <a:gd name="T78" fmla="*/ 33 w 219"/>
                <a:gd name="T79" fmla="*/ 123 h 464"/>
                <a:gd name="T80" fmla="*/ 62 w 219"/>
                <a:gd name="T81" fmla="*/ 100 h 464"/>
                <a:gd name="T82" fmla="*/ 92 w 219"/>
                <a:gd name="T83" fmla="*/ 71 h 464"/>
                <a:gd name="T84" fmla="*/ 116 w 219"/>
                <a:gd name="T85" fmla="*/ 53 h 4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9"/>
                <a:gd name="T130" fmla="*/ 0 h 464"/>
                <a:gd name="T131" fmla="*/ 219 w 219"/>
                <a:gd name="T132" fmla="*/ 464 h 4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9" h="464">
                  <a:moveTo>
                    <a:pt x="116" y="53"/>
                  </a:moveTo>
                  <a:lnTo>
                    <a:pt x="157" y="8"/>
                  </a:lnTo>
                  <a:lnTo>
                    <a:pt x="189" y="0"/>
                  </a:lnTo>
                  <a:lnTo>
                    <a:pt x="213" y="10"/>
                  </a:lnTo>
                  <a:lnTo>
                    <a:pt x="219" y="41"/>
                  </a:lnTo>
                  <a:lnTo>
                    <a:pt x="213" y="61"/>
                  </a:lnTo>
                  <a:lnTo>
                    <a:pt x="178" y="89"/>
                  </a:lnTo>
                  <a:lnTo>
                    <a:pt x="125" y="124"/>
                  </a:lnTo>
                  <a:lnTo>
                    <a:pt x="87" y="149"/>
                  </a:lnTo>
                  <a:lnTo>
                    <a:pt x="81" y="149"/>
                  </a:lnTo>
                  <a:lnTo>
                    <a:pt x="65" y="159"/>
                  </a:lnTo>
                  <a:lnTo>
                    <a:pt x="62" y="165"/>
                  </a:lnTo>
                  <a:lnTo>
                    <a:pt x="62" y="173"/>
                  </a:lnTo>
                  <a:lnTo>
                    <a:pt x="100" y="218"/>
                  </a:lnTo>
                  <a:lnTo>
                    <a:pt x="124" y="262"/>
                  </a:lnTo>
                  <a:lnTo>
                    <a:pt x="136" y="302"/>
                  </a:lnTo>
                  <a:lnTo>
                    <a:pt x="140" y="338"/>
                  </a:lnTo>
                  <a:lnTo>
                    <a:pt x="139" y="370"/>
                  </a:lnTo>
                  <a:lnTo>
                    <a:pt x="151" y="394"/>
                  </a:lnTo>
                  <a:lnTo>
                    <a:pt x="152" y="409"/>
                  </a:lnTo>
                  <a:lnTo>
                    <a:pt x="146" y="423"/>
                  </a:lnTo>
                  <a:lnTo>
                    <a:pt x="130" y="429"/>
                  </a:lnTo>
                  <a:lnTo>
                    <a:pt x="100" y="431"/>
                  </a:lnTo>
                  <a:lnTo>
                    <a:pt x="56" y="443"/>
                  </a:lnTo>
                  <a:lnTo>
                    <a:pt x="33" y="464"/>
                  </a:lnTo>
                  <a:lnTo>
                    <a:pt x="12" y="464"/>
                  </a:lnTo>
                  <a:lnTo>
                    <a:pt x="0" y="443"/>
                  </a:lnTo>
                  <a:lnTo>
                    <a:pt x="10" y="407"/>
                  </a:lnTo>
                  <a:lnTo>
                    <a:pt x="35" y="399"/>
                  </a:lnTo>
                  <a:lnTo>
                    <a:pt x="71" y="394"/>
                  </a:lnTo>
                  <a:lnTo>
                    <a:pt x="104" y="387"/>
                  </a:lnTo>
                  <a:lnTo>
                    <a:pt x="110" y="375"/>
                  </a:lnTo>
                  <a:lnTo>
                    <a:pt x="107" y="340"/>
                  </a:lnTo>
                  <a:lnTo>
                    <a:pt x="95" y="297"/>
                  </a:lnTo>
                  <a:lnTo>
                    <a:pt x="74" y="252"/>
                  </a:lnTo>
                  <a:lnTo>
                    <a:pt x="36" y="209"/>
                  </a:lnTo>
                  <a:lnTo>
                    <a:pt x="21" y="185"/>
                  </a:lnTo>
                  <a:lnTo>
                    <a:pt x="16" y="167"/>
                  </a:lnTo>
                  <a:lnTo>
                    <a:pt x="18" y="149"/>
                  </a:lnTo>
                  <a:lnTo>
                    <a:pt x="33" y="123"/>
                  </a:lnTo>
                  <a:lnTo>
                    <a:pt x="62" y="100"/>
                  </a:lnTo>
                  <a:lnTo>
                    <a:pt x="92" y="71"/>
                  </a:lnTo>
                  <a:lnTo>
                    <a:pt x="116" y="5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3" name="Group 115"/>
          <p:cNvGrpSpPr>
            <a:grpSpLocks/>
          </p:cNvGrpSpPr>
          <p:nvPr/>
        </p:nvGrpSpPr>
        <p:grpSpPr bwMode="auto">
          <a:xfrm>
            <a:off x="3479800" y="5473700"/>
            <a:ext cx="609600" cy="838200"/>
            <a:chOff x="3090" y="2945"/>
            <a:chExt cx="827" cy="1006"/>
          </a:xfrm>
        </p:grpSpPr>
        <p:sp>
          <p:nvSpPr>
            <p:cNvPr id="1043" name="Freeform 116"/>
            <p:cNvSpPr>
              <a:spLocks/>
            </p:cNvSpPr>
            <p:nvPr/>
          </p:nvSpPr>
          <p:spPr bwMode="invGray">
            <a:xfrm>
              <a:off x="3386" y="2945"/>
              <a:ext cx="330" cy="231"/>
            </a:xfrm>
            <a:custGeom>
              <a:avLst/>
              <a:gdLst>
                <a:gd name="T0" fmla="*/ 118 w 330"/>
                <a:gd name="T1" fmla="*/ 112 h 231"/>
                <a:gd name="T2" fmla="*/ 136 w 330"/>
                <a:gd name="T3" fmla="*/ 71 h 231"/>
                <a:gd name="T4" fmla="*/ 161 w 330"/>
                <a:gd name="T5" fmla="*/ 42 h 231"/>
                <a:gd name="T6" fmla="*/ 194 w 330"/>
                <a:gd name="T7" fmla="*/ 18 h 231"/>
                <a:gd name="T8" fmla="*/ 224 w 330"/>
                <a:gd name="T9" fmla="*/ 4 h 231"/>
                <a:gd name="T10" fmla="*/ 254 w 330"/>
                <a:gd name="T11" fmla="*/ 0 h 231"/>
                <a:gd name="T12" fmla="*/ 285 w 330"/>
                <a:gd name="T13" fmla="*/ 3 h 231"/>
                <a:gd name="T14" fmla="*/ 306 w 330"/>
                <a:gd name="T15" fmla="*/ 12 h 231"/>
                <a:gd name="T16" fmla="*/ 320 w 330"/>
                <a:gd name="T17" fmla="*/ 29 h 231"/>
                <a:gd name="T18" fmla="*/ 327 w 330"/>
                <a:gd name="T19" fmla="*/ 47 h 231"/>
                <a:gd name="T20" fmla="*/ 330 w 330"/>
                <a:gd name="T21" fmla="*/ 73 h 231"/>
                <a:gd name="T22" fmla="*/ 327 w 330"/>
                <a:gd name="T23" fmla="*/ 104 h 231"/>
                <a:gd name="T24" fmla="*/ 318 w 330"/>
                <a:gd name="T25" fmla="*/ 136 h 231"/>
                <a:gd name="T26" fmla="*/ 303 w 330"/>
                <a:gd name="T27" fmla="*/ 162 h 231"/>
                <a:gd name="T28" fmla="*/ 279 w 330"/>
                <a:gd name="T29" fmla="*/ 189 h 231"/>
                <a:gd name="T30" fmla="*/ 254 w 330"/>
                <a:gd name="T31" fmla="*/ 208 h 231"/>
                <a:gd name="T32" fmla="*/ 224 w 330"/>
                <a:gd name="T33" fmla="*/ 221 h 231"/>
                <a:gd name="T34" fmla="*/ 197 w 330"/>
                <a:gd name="T35" fmla="*/ 231 h 231"/>
                <a:gd name="T36" fmla="*/ 162 w 330"/>
                <a:gd name="T37" fmla="*/ 231 h 231"/>
                <a:gd name="T38" fmla="*/ 142 w 330"/>
                <a:gd name="T39" fmla="*/ 228 h 231"/>
                <a:gd name="T40" fmla="*/ 124 w 330"/>
                <a:gd name="T41" fmla="*/ 219 h 231"/>
                <a:gd name="T42" fmla="*/ 112 w 330"/>
                <a:gd name="T43" fmla="*/ 202 h 231"/>
                <a:gd name="T44" fmla="*/ 106 w 330"/>
                <a:gd name="T45" fmla="*/ 184 h 231"/>
                <a:gd name="T46" fmla="*/ 103 w 330"/>
                <a:gd name="T47" fmla="*/ 162 h 231"/>
                <a:gd name="T48" fmla="*/ 108 w 330"/>
                <a:gd name="T49" fmla="*/ 144 h 231"/>
                <a:gd name="T50" fmla="*/ 65 w 330"/>
                <a:gd name="T51" fmla="*/ 156 h 231"/>
                <a:gd name="T52" fmla="*/ 29 w 330"/>
                <a:gd name="T53" fmla="*/ 166 h 231"/>
                <a:gd name="T54" fmla="*/ 10 w 330"/>
                <a:gd name="T55" fmla="*/ 166 h 231"/>
                <a:gd name="T56" fmla="*/ 0 w 330"/>
                <a:gd name="T57" fmla="*/ 156 h 231"/>
                <a:gd name="T58" fmla="*/ 0 w 330"/>
                <a:gd name="T59" fmla="*/ 144 h 231"/>
                <a:gd name="T60" fmla="*/ 6 w 330"/>
                <a:gd name="T61" fmla="*/ 130 h 231"/>
                <a:gd name="T62" fmla="*/ 20 w 330"/>
                <a:gd name="T63" fmla="*/ 124 h 231"/>
                <a:gd name="T64" fmla="*/ 51 w 330"/>
                <a:gd name="T65" fmla="*/ 122 h 231"/>
                <a:gd name="T66" fmla="*/ 88 w 330"/>
                <a:gd name="T67" fmla="*/ 119 h 231"/>
                <a:gd name="T68" fmla="*/ 118 w 330"/>
                <a:gd name="T69" fmla="*/ 112 h 2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0"/>
                <a:gd name="T106" fmla="*/ 0 h 231"/>
                <a:gd name="T107" fmla="*/ 330 w 330"/>
                <a:gd name="T108" fmla="*/ 231 h 23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0" h="231">
                  <a:moveTo>
                    <a:pt x="118" y="112"/>
                  </a:moveTo>
                  <a:lnTo>
                    <a:pt x="136" y="71"/>
                  </a:lnTo>
                  <a:lnTo>
                    <a:pt x="161" y="42"/>
                  </a:lnTo>
                  <a:lnTo>
                    <a:pt x="194" y="18"/>
                  </a:lnTo>
                  <a:lnTo>
                    <a:pt x="224" y="4"/>
                  </a:lnTo>
                  <a:lnTo>
                    <a:pt x="254" y="0"/>
                  </a:lnTo>
                  <a:lnTo>
                    <a:pt x="285" y="3"/>
                  </a:lnTo>
                  <a:lnTo>
                    <a:pt x="306" y="12"/>
                  </a:lnTo>
                  <a:lnTo>
                    <a:pt x="320" y="29"/>
                  </a:lnTo>
                  <a:lnTo>
                    <a:pt x="327" y="47"/>
                  </a:lnTo>
                  <a:lnTo>
                    <a:pt x="330" y="73"/>
                  </a:lnTo>
                  <a:lnTo>
                    <a:pt x="327" y="104"/>
                  </a:lnTo>
                  <a:lnTo>
                    <a:pt x="318" y="136"/>
                  </a:lnTo>
                  <a:lnTo>
                    <a:pt x="303" y="162"/>
                  </a:lnTo>
                  <a:lnTo>
                    <a:pt x="279" y="189"/>
                  </a:lnTo>
                  <a:lnTo>
                    <a:pt x="254" y="208"/>
                  </a:lnTo>
                  <a:lnTo>
                    <a:pt x="224" y="221"/>
                  </a:lnTo>
                  <a:lnTo>
                    <a:pt x="197" y="231"/>
                  </a:lnTo>
                  <a:lnTo>
                    <a:pt x="162" y="231"/>
                  </a:lnTo>
                  <a:lnTo>
                    <a:pt x="142" y="228"/>
                  </a:lnTo>
                  <a:lnTo>
                    <a:pt x="124" y="219"/>
                  </a:lnTo>
                  <a:lnTo>
                    <a:pt x="112" y="202"/>
                  </a:lnTo>
                  <a:lnTo>
                    <a:pt x="106" y="184"/>
                  </a:lnTo>
                  <a:lnTo>
                    <a:pt x="103" y="162"/>
                  </a:lnTo>
                  <a:lnTo>
                    <a:pt x="108" y="144"/>
                  </a:lnTo>
                  <a:lnTo>
                    <a:pt x="65" y="156"/>
                  </a:lnTo>
                  <a:lnTo>
                    <a:pt x="29" y="166"/>
                  </a:lnTo>
                  <a:lnTo>
                    <a:pt x="10" y="166"/>
                  </a:lnTo>
                  <a:lnTo>
                    <a:pt x="0" y="156"/>
                  </a:lnTo>
                  <a:lnTo>
                    <a:pt x="0" y="144"/>
                  </a:lnTo>
                  <a:lnTo>
                    <a:pt x="6" y="130"/>
                  </a:lnTo>
                  <a:lnTo>
                    <a:pt x="20" y="124"/>
                  </a:lnTo>
                  <a:lnTo>
                    <a:pt x="51" y="122"/>
                  </a:lnTo>
                  <a:lnTo>
                    <a:pt x="88" y="119"/>
                  </a:lnTo>
                  <a:lnTo>
                    <a:pt x="118" y="1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117"/>
            <p:cNvSpPr>
              <a:spLocks/>
            </p:cNvSpPr>
            <p:nvPr/>
          </p:nvSpPr>
          <p:spPr bwMode="invGray">
            <a:xfrm>
              <a:off x="3329" y="3204"/>
              <a:ext cx="254" cy="366"/>
            </a:xfrm>
            <a:custGeom>
              <a:avLst/>
              <a:gdLst>
                <a:gd name="T0" fmla="*/ 69 w 254"/>
                <a:gd name="T1" fmla="*/ 62 h 366"/>
                <a:gd name="T2" fmla="*/ 93 w 254"/>
                <a:gd name="T3" fmla="*/ 24 h 366"/>
                <a:gd name="T4" fmla="*/ 120 w 254"/>
                <a:gd name="T5" fmla="*/ 3 h 366"/>
                <a:gd name="T6" fmla="*/ 152 w 254"/>
                <a:gd name="T7" fmla="*/ 0 h 366"/>
                <a:gd name="T8" fmla="*/ 187 w 254"/>
                <a:gd name="T9" fmla="*/ 1 h 366"/>
                <a:gd name="T10" fmla="*/ 216 w 254"/>
                <a:gd name="T11" fmla="*/ 9 h 366"/>
                <a:gd name="T12" fmla="*/ 236 w 254"/>
                <a:gd name="T13" fmla="*/ 26 h 366"/>
                <a:gd name="T14" fmla="*/ 248 w 254"/>
                <a:gd name="T15" fmla="*/ 46 h 366"/>
                <a:gd name="T16" fmla="*/ 254 w 254"/>
                <a:gd name="T17" fmla="*/ 70 h 366"/>
                <a:gd name="T18" fmla="*/ 249 w 254"/>
                <a:gd name="T19" fmla="*/ 94 h 366"/>
                <a:gd name="T20" fmla="*/ 242 w 254"/>
                <a:gd name="T21" fmla="*/ 121 h 366"/>
                <a:gd name="T22" fmla="*/ 225 w 254"/>
                <a:gd name="T23" fmla="*/ 151 h 366"/>
                <a:gd name="T24" fmla="*/ 204 w 254"/>
                <a:gd name="T25" fmla="*/ 177 h 366"/>
                <a:gd name="T26" fmla="*/ 181 w 254"/>
                <a:gd name="T27" fmla="*/ 198 h 366"/>
                <a:gd name="T28" fmla="*/ 166 w 254"/>
                <a:gd name="T29" fmla="*/ 222 h 366"/>
                <a:gd name="T30" fmla="*/ 163 w 254"/>
                <a:gd name="T31" fmla="*/ 245 h 366"/>
                <a:gd name="T32" fmla="*/ 169 w 254"/>
                <a:gd name="T33" fmla="*/ 271 h 366"/>
                <a:gd name="T34" fmla="*/ 175 w 254"/>
                <a:gd name="T35" fmla="*/ 296 h 366"/>
                <a:gd name="T36" fmla="*/ 172 w 254"/>
                <a:gd name="T37" fmla="*/ 304 h 366"/>
                <a:gd name="T38" fmla="*/ 177 w 254"/>
                <a:gd name="T39" fmla="*/ 319 h 366"/>
                <a:gd name="T40" fmla="*/ 169 w 254"/>
                <a:gd name="T41" fmla="*/ 337 h 366"/>
                <a:gd name="T42" fmla="*/ 152 w 254"/>
                <a:gd name="T43" fmla="*/ 354 h 366"/>
                <a:gd name="T44" fmla="*/ 128 w 254"/>
                <a:gd name="T45" fmla="*/ 364 h 366"/>
                <a:gd name="T46" fmla="*/ 98 w 254"/>
                <a:gd name="T47" fmla="*/ 366 h 366"/>
                <a:gd name="T48" fmla="*/ 67 w 254"/>
                <a:gd name="T49" fmla="*/ 360 h 366"/>
                <a:gd name="T50" fmla="*/ 43 w 254"/>
                <a:gd name="T51" fmla="*/ 343 h 366"/>
                <a:gd name="T52" fmla="*/ 24 w 254"/>
                <a:gd name="T53" fmla="*/ 325 h 366"/>
                <a:gd name="T54" fmla="*/ 12 w 254"/>
                <a:gd name="T55" fmla="*/ 299 h 366"/>
                <a:gd name="T56" fmla="*/ 4 w 254"/>
                <a:gd name="T57" fmla="*/ 272 h 366"/>
                <a:gd name="T58" fmla="*/ 0 w 254"/>
                <a:gd name="T59" fmla="*/ 240 h 366"/>
                <a:gd name="T60" fmla="*/ 4 w 254"/>
                <a:gd name="T61" fmla="*/ 207 h 366"/>
                <a:gd name="T62" fmla="*/ 9 w 254"/>
                <a:gd name="T63" fmla="*/ 169 h 366"/>
                <a:gd name="T64" fmla="*/ 22 w 254"/>
                <a:gd name="T65" fmla="*/ 135 h 366"/>
                <a:gd name="T66" fmla="*/ 39 w 254"/>
                <a:gd name="T67" fmla="*/ 109 h 366"/>
                <a:gd name="T68" fmla="*/ 57 w 254"/>
                <a:gd name="T69" fmla="*/ 78 h 366"/>
                <a:gd name="T70" fmla="*/ 69 w 254"/>
                <a:gd name="T71" fmla="*/ 62 h 36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4"/>
                <a:gd name="T109" fmla="*/ 0 h 366"/>
                <a:gd name="T110" fmla="*/ 254 w 254"/>
                <a:gd name="T111" fmla="*/ 366 h 36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4" h="366">
                  <a:moveTo>
                    <a:pt x="69" y="62"/>
                  </a:moveTo>
                  <a:lnTo>
                    <a:pt x="93" y="24"/>
                  </a:lnTo>
                  <a:lnTo>
                    <a:pt x="120" y="3"/>
                  </a:lnTo>
                  <a:lnTo>
                    <a:pt x="152" y="0"/>
                  </a:lnTo>
                  <a:lnTo>
                    <a:pt x="187" y="1"/>
                  </a:lnTo>
                  <a:lnTo>
                    <a:pt x="216" y="9"/>
                  </a:lnTo>
                  <a:lnTo>
                    <a:pt x="236" y="26"/>
                  </a:lnTo>
                  <a:lnTo>
                    <a:pt x="248" y="46"/>
                  </a:lnTo>
                  <a:lnTo>
                    <a:pt x="254" y="70"/>
                  </a:lnTo>
                  <a:lnTo>
                    <a:pt x="249" y="94"/>
                  </a:lnTo>
                  <a:lnTo>
                    <a:pt x="242" y="121"/>
                  </a:lnTo>
                  <a:lnTo>
                    <a:pt x="225" y="151"/>
                  </a:lnTo>
                  <a:lnTo>
                    <a:pt x="204" y="177"/>
                  </a:lnTo>
                  <a:lnTo>
                    <a:pt x="181" y="198"/>
                  </a:lnTo>
                  <a:lnTo>
                    <a:pt x="166" y="222"/>
                  </a:lnTo>
                  <a:lnTo>
                    <a:pt x="163" y="245"/>
                  </a:lnTo>
                  <a:lnTo>
                    <a:pt x="169" y="271"/>
                  </a:lnTo>
                  <a:lnTo>
                    <a:pt x="175" y="296"/>
                  </a:lnTo>
                  <a:lnTo>
                    <a:pt x="172" y="304"/>
                  </a:lnTo>
                  <a:lnTo>
                    <a:pt x="177" y="319"/>
                  </a:lnTo>
                  <a:lnTo>
                    <a:pt x="169" y="337"/>
                  </a:lnTo>
                  <a:lnTo>
                    <a:pt x="152" y="354"/>
                  </a:lnTo>
                  <a:lnTo>
                    <a:pt x="128" y="364"/>
                  </a:lnTo>
                  <a:lnTo>
                    <a:pt x="98" y="366"/>
                  </a:lnTo>
                  <a:lnTo>
                    <a:pt x="67" y="360"/>
                  </a:lnTo>
                  <a:lnTo>
                    <a:pt x="43" y="343"/>
                  </a:lnTo>
                  <a:lnTo>
                    <a:pt x="24" y="325"/>
                  </a:lnTo>
                  <a:lnTo>
                    <a:pt x="12" y="299"/>
                  </a:lnTo>
                  <a:lnTo>
                    <a:pt x="4" y="272"/>
                  </a:lnTo>
                  <a:lnTo>
                    <a:pt x="0" y="240"/>
                  </a:lnTo>
                  <a:lnTo>
                    <a:pt x="4" y="207"/>
                  </a:lnTo>
                  <a:lnTo>
                    <a:pt x="9" y="169"/>
                  </a:lnTo>
                  <a:lnTo>
                    <a:pt x="22" y="135"/>
                  </a:lnTo>
                  <a:lnTo>
                    <a:pt x="39" y="109"/>
                  </a:lnTo>
                  <a:lnTo>
                    <a:pt x="57" y="78"/>
                  </a:lnTo>
                  <a:lnTo>
                    <a:pt x="69" y="6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118"/>
            <p:cNvSpPr>
              <a:spLocks/>
            </p:cNvSpPr>
            <p:nvPr/>
          </p:nvSpPr>
          <p:spPr bwMode="invGray">
            <a:xfrm>
              <a:off x="3090" y="3037"/>
              <a:ext cx="390" cy="235"/>
            </a:xfrm>
            <a:custGeom>
              <a:avLst/>
              <a:gdLst>
                <a:gd name="T0" fmla="*/ 295 w 390"/>
                <a:gd name="T1" fmla="*/ 186 h 235"/>
                <a:gd name="T2" fmla="*/ 354 w 390"/>
                <a:gd name="T3" fmla="*/ 174 h 235"/>
                <a:gd name="T4" fmla="*/ 390 w 390"/>
                <a:gd name="T5" fmla="*/ 174 h 235"/>
                <a:gd name="T6" fmla="*/ 390 w 390"/>
                <a:gd name="T7" fmla="*/ 199 h 235"/>
                <a:gd name="T8" fmla="*/ 378 w 390"/>
                <a:gd name="T9" fmla="*/ 225 h 235"/>
                <a:gd name="T10" fmla="*/ 349 w 390"/>
                <a:gd name="T11" fmla="*/ 231 h 235"/>
                <a:gd name="T12" fmla="*/ 327 w 390"/>
                <a:gd name="T13" fmla="*/ 235 h 235"/>
                <a:gd name="T14" fmla="*/ 254 w 390"/>
                <a:gd name="T15" fmla="*/ 235 h 235"/>
                <a:gd name="T16" fmla="*/ 192 w 390"/>
                <a:gd name="T17" fmla="*/ 231 h 235"/>
                <a:gd name="T18" fmla="*/ 156 w 390"/>
                <a:gd name="T19" fmla="*/ 218 h 235"/>
                <a:gd name="T20" fmla="*/ 147 w 390"/>
                <a:gd name="T21" fmla="*/ 209 h 235"/>
                <a:gd name="T22" fmla="*/ 136 w 390"/>
                <a:gd name="T23" fmla="*/ 173 h 235"/>
                <a:gd name="T24" fmla="*/ 120 w 390"/>
                <a:gd name="T25" fmla="*/ 127 h 235"/>
                <a:gd name="T26" fmla="*/ 95 w 390"/>
                <a:gd name="T27" fmla="*/ 93 h 235"/>
                <a:gd name="T28" fmla="*/ 73 w 390"/>
                <a:gd name="T29" fmla="*/ 81 h 235"/>
                <a:gd name="T30" fmla="*/ 51 w 390"/>
                <a:gd name="T31" fmla="*/ 82 h 235"/>
                <a:gd name="T32" fmla="*/ 44 w 390"/>
                <a:gd name="T33" fmla="*/ 85 h 235"/>
                <a:gd name="T34" fmla="*/ 26 w 390"/>
                <a:gd name="T35" fmla="*/ 97 h 235"/>
                <a:gd name="T36" fmla="*/ 10 w 390"/>
                <a:gd name="T37" fmla="*/ 100 h 235"/>
                <a:gd name="T38" fmla="*/ 0 w 390"/>
                <a:gd name="T39" fmla="*/ 91 h 235"/>
                <a:gd name="T40" fmla="*/ 6 w 390"/>
                <a:gd name="T41" fmla="*/ 81 h 235"/>
                <a:gd name="T42" fmla="*/ 20 w 390"/>
                <a:gd name="T43" fmla="*/ 70 h 235"/>
                <a:gd name="T44" fmla="*/ 47 w 390"/>
                <a:gd name="T45" fmla="*/ 64 h 235"/>
                <a:gd name="T46" fmla="*/ 55 w 390"/>
                <a:gd name="T47" fmla="*/ 61 h 235"/>
                <a:gd name="T48" fmla="*/ 53 w 390"/>
                <a:gd name="T49" fmla="*/ 49 h 235"/>
                <a:gd name="T50" fmla="*/ 18 w 390"/>
                <a:gd name="T51" fmla="*/ 42 h 235"/>
                <a:gd name="T52" fmla="*/ 8 w 390"/>
                <a:gd name="T53" fmla="*/ 32 h 235"/>
                <a:gd name="T54" fmla="*/ 6 w 390"/>
                <a:gd name="T55" fmla="*/ 18 h 235"/>
                <a:gd name="T56" fmla="*/ 23 w 390"/>
                <a:gd name="T57" fmla="*/ 8 h 235"/>
                <a:gd name="T58" fmla="*/ 38 w 390"/>
                <a:gd name="T59" fmla="*/ 16 h 235"/>
                <a:gd name="T60" fmla="*/ 71 w 390"/>
                <a:gd name="T61" fmla="*/ 38 h 235"/>
                <a:gd name="T62" fmla="*/ 83 w 390"/>
                <a:gd name="T63" fmla="*/ 40 h 235"/>
                <a:gd name="T64" fmla="*/ 101 w 390"/>
                <a:gd name="T65" fmla="*/ 36 h 235"/>
                <a:gd name="T66" fmla="*/ 115 w 390"/>
                <a:gd name="T67" fmla="*/ 12 h 235"/>
                <a:gd name="T68" fmla="*/ 134 w 390"/>
                <a:gd name="T69" fmla="*/ 0 h 235"/>
                <a:gd name="T70" fmla="*/ 147 w 390"/>
                <a:gd name="T71" fmla="*/ 3 h 235"/>
                <a:gd name="T72" fmla="*/ 148 w 390"/>
                <a:gd name="T73" fmla="*/ 14 h 235"/>
                <a:gd name="T74" fmla="*/ 140 w 390"/>
                <a:gd name="T75" fmla="*/ 26 h 235"/>
                <a:gd name="T76" fmla="*/ 118 w 390"/>
                <a:gd name="T77" fmla="*/ 42 h 235"/>
                <a:gd name="T78" fmla="*/ 106 w 390"/>
                <a:gd name="T79" fmla="*/ 62 h 235"/>
                <a:gd name="T80" fmla="*/ 114 w 390"/>
                <a:gd name="T81" fmla="*/ 76 h 235"/>
                <a:gd name="T82" fmla="*/ 138 w 390"/>
                <a:gd name="T83" fmla="*/ 100 h 235"/>
                <a:gd name="T84" fmla="*/ 150 w 390"/>
                <a:gd name="T85" fmla="*/ 120 h 235"/>
                <a:gd name="T86" fmla="*/ 162 w 390"/>
                <a:gd name="T87" fmla="*/ 141 h 235"/>
                <a:gd name="T88" fmla="*/ 174 w 390"/>
                <a:gd name="T89" fmla="*/ 167 h 235"/>
                <a:gd name="T90" fmla="*/ 183 w 390"/>
                <a:gd name="T91" fmla="*/ 179 h 235"/>
                <a:gd name="T92" fmla="*/ 205 w 390"/>
                <a:gd name="T93" fmla="*/ 186 h 235"/>
                <a:gd name="T94" fmla="*/ 237 w 390"/>
                <a:gd name="T95" fmla="*/ 191 h 235"/>
                <a:gd name="T96" fmla="*/ 274 w 390"/>
                <a:gd name="T97" fmla="*/ 188 h 235"/>
                <a:gd name="T98" fmla="*/ 295 w 390"/>
                <a:gd name="T99" fmla="*/ 186 h 2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0"/>
                <a:gd name="T151" fmla="*/ 0 h 235"/>
                <a:gd name="T152" fmla="*/ 390 w 390"/>
                <a:gd name="T153" fmla="*/ 235 h 23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0" h="235">
                  <a:moveTo>
                    <a:pt x="295" y="186"/>
                  </a:moveTo>
                  <a:lnTo>
                    <a:pt x="354" y="174"/>
                  </a:lnTo>
                  <a:lnTo>
                    <a:pt x="390" y="174"/>
                  </a:lnTo>
                  <a:lnTo>
                    <a:pt x="390" y="199"/>
                  </a:lnTo>
                  <a:lnTo>
                    <a:pt x="378" y="225"/>
                  </a:lnTo>
                  <a:lnTo>
                    <a:pt x="349" y="231"/>
                  </a:lnTo>
                  <a:lnTo>
                    <a:pt x="327" y="235"/>
                  </a:lnTo>
                  <a:lnTo>
                    <a:pt x="254" y="235"/>
                  </a:lnTo>
                  <a:lnTo>
                    <a:pt x="192" y="231"/>
                  </a:lnTo>
                  <a:lnTo>
                    <a:pt x="156" y="218"/>
                  </a:lnTo>
                  <a:lnTo>
                    <a:pt x="147" y="209"/>
                  </a:lnTo>
                  <a:lnTo>
                    <a:pt x="136" y="173"/>
                  </a:lnTo>
                  <a:lnTo>
                    <a:pt x="120" y="127"/>
                  </a:lnTo>
                  <a:lnTo>
                    <a:pt x="95" y="93"/>
                  </a:lnTo>
                  <a:lnTo>
                    <a:pt x="73" y="81"/>
                  </a:lnTo>
                  <a:lnTo>
                    <a:pt x="51" y="82"/>
                  </a:lnTo>
                  <a:lnTo>
                    <a:pt x="44" y="85"/>
                  </a:lnTo>
                  <a:lnTo>
                    <a:pt x="26" y="97"/>
                  </a:lnTo>
                  <a:lnTo>
                    <a:pt x="10" y="100"/>
                  </a:lnTo>
                  <a:lnTo>
                    <a:pt x="0" y="91"/>
                  </a:lnTo>
                  <a:lnTo>
                    <a:pt x="6" y="81"/>
                  </a:lnTo>
                  <a:lnTo>
                    <a:pt x="20" y="70"/>
                  </a:lnTo>
                  <a:lnTo>
                    <a:pt x="47" y="64"/>
                  </a:lnTo>
                  <a:lnTo>
                    <a:pt x="55" y="61"/>
                  </a:lnTo>
                  <a:lnTo>
                    <a:pt x="53" y="49"/>
                  </a:lnTo>
                  <a:lnTo>
                    <a:pt x="18" y="42"/>
                  </a:lnTo>
                  <a:lnTo>
                    <a:pt x="8" y="32"/>
                  </a:lnTo>
                  <a:lnTo>
                    <a:pt x="6" y="18"/>
                  </a:lnTo>
                  <a:lnTo>
                    <a:pt x="23" y="8"/>
                  </a:lnTo>
                  <a:lnTo>
                    <a:pt x="38" y="16"/>
                  </a:lnTo>
                  <a:lnTo>
                    <a:pt x="71" y="38"/>
                  </a:lnTo>
                  <a:lnTo>
                    <a:pt x="83" y="40"/>
                  </a:lnTo>
                  <a:lnTo>
                    <a:pt x="101" y="36"/>
                  </a:lnTo>
                  <a:lnTo>
                    <a:pt x="115" y="12"/>
                  </a:lnTo>
                  <a:lnTo>
                    <a:pt x="134" y="0"/>
                  </a:lnTo>
                  <a:lnTo>
                    <a:pt x="147" y="3"/>
                  </a:lnTo>
                  <a:lnTo>
                    <a:pt x="148" y="14"/>
                  </a:lnTo>
                  <a:lnTo>
                    <a:pt x="140" y="26"/>
                  </a:lnTo>
                  <a:lnTo>
                    <a:pt x="118" y="42"/>
                  </a:lnTo>
                  <a:lnTo>
                    <a:pt x="106" y="62"/>
                  </a:lnTo>
                  <a:lnTo>
                    <a:pt x="114" y="76"/>
                  </a:lnTo>
                  <a:lnTo>
                    <a:pt x="138" y="100"/>
                  </a:lnTo>
                  <a:lnTo>
                    <a:pt x="150" y="120"/>
                  </a:lnTo>
                  <a:lnTo>
                    <a:pt x="162" y="141"/>
                  </a:lnTo>
                  <a:lnTo>
                    <a:pt x="174" y="167"/>
                  </a:lnTo>
                  <a:lnTo>
                    <a:pt x="183" y="179"/>
                  </a:lnTo>
                  <a:lnTo>
                    <a:pt x="205" y="186"/>
                  </a:lnTo>
                  <a:lnTo>
                    <a:pt x="237" y="191"/>
                  </a:lnTo>
                  <a:lnTo>
                    <a:pt x="274" y="188"/>
                  </a:lnTo>
                  <a:lnTo>
                    <a:pt x="295" y="18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119"/>
            <p:cNvSpPr>
              <a:spLocks/>
            </p:cNvSpPr>
            <p:nvPr/>
          </p:nvSpPr>
          <p:spPr bwMode="invGray">
            <a:xfrm>
              <a:off x="3524" y="3238"/>
              <a:ext cx="393" cy="327"/>
            </a:xfrm>
            <a:custGeom>
              <a:avLst/>
              <a:gdLst>
                <a:gd name="T0" fmla="*/ 17 w 393"/>
                <a:gd name="T1" fmla="*/ 0 h 327"/>
                <a:gd name="T2" fmla="*/ 45 w 393"/>
                <a:gd name="T3" fmla="*/ 14 h 327"/>
                <a:gd name="T4" fmla="*/ 64 w 393"/>
                <a:gd name="T5" fmla="*/ 38 h 327"/>
                <a:gd name="T6" fmla="*/ 88 w 393"/>
                <a:gd name="T7" fmla="*/ 82 h 327"/>
                <a:gd name="T8" fmla="*/ 112 w 393"/>
                <a:gd name="T9" fmla="*/ 129 h 327"/>
                <a:gd name="T10" fmla="*/ 136 w 393"/>
                <a:gd name="T11" fmla="*/ 161 h 327"/>
                <a:gd name="T12" fmla="*/ 157 w 393"/>
                <a:gd name="T13" fmla="*/ 176 h 327"/>
                <a:gd name="T14" fmla="*/ 176 w 393"/>
                <a:gd name="T15" fmla="*/ 187 h 327"/>
                <a:gd name="T16" fmla="*/ 233 w 393"/>
                <a:gd name="T17" fmla="*/ 196 h 327"/>
                <a:gd name="T18" fmla="*/ 289 w 393"/>
                <a:gd name="T19" fmla="*/ 196 h 327"/>
                <a:gd name="T20" fmla="*/ 322 w 393"/>
                <a:gd name="T21" fmla="*/ 193 h 327"/>
                <a:gd name="T22" fmla="*/ 344 w 393"/>
                <a:gd name="T23" fmla="*/ 182 h 327"/>
                <a:gd name="T24" fmla="*/ 360 w 393"/>
                <a:gd name="T25" fmla="*/ 166 h 327"/>
                <a:gd name="T26" fmla="*/ 378 w 393"/>
                <a:gd name="T27" fmla="*/ 164 h 327"/>
                <a:gd name="T28" fmla="*/ 393 w 393"/>
                <a:gd name="T29" fmla="*/ 172 h 327"/>
                <a:gd name="T30" fmla="*/ 391 w 393"/>
                <a:gd name="T31" fmla="*/ 190 h 327"/>
                <a:gd name="T32" fmla="*/ 372 w 393"/>
                <a:gd name="T33" fmla="*/ 202 h 327"/>
                <a:gd name="T34" fmla="*/ 336 w 393"/>
                <a:gd name="T35" fmla="*/ 211 h 327"/>
                <a:gd name="T36" fmla="*/ 324 w 393"/>
                <a:gd name="T37" fmla="*/ 220 h 327"/>
                <a:gd name="T38" fmla="*/ 324 w 393"/>
                <a:gd name="T39" fmla="*/ 233 h 327"/>
                <a:gd name="T40" fmla="*/ 336 w 393"/>
                <a:gd name="T41" fmla="*/ 245 h 327"/>
                <a:gd name="T42" fmla="*/ 372 w 393"/>
                <a:gd name="T43" fmla="*/ 261 h 327"/>
                <a:gd name="T44" fmla="*/ 378 w 393"/>
                <a:gd name="T45" fmla="*/ 272 h 327"/>
                <a:gd name="T46" fmla="*/ 381 w 393"/>
                <a:gd name="T47" fmla="*/ 286 h 327"/>
                <a:gd name="T48" fmla="*/ 365 w 393"/>
                <a:gd name="T49" fmla="*/ 294 h 327"/>
                <a:gd name="T50" fmla="*/ 352 w 393"/>
                <a:gd name="T51" fmla="*/ 288 h 327"/>
                <a:gd name="T52" fmla="*/ 332 w 393"/>
                <a:gd name="T53" fmla="*/ 273 h 327"/>
                <a:gd name="T54" fmla="*/ 313 w 393"/>
                <a:gd name="T55" fmla="*/ 254 h 327"/>
                <a:gd name="T56" fmla="*/ 300 w 393"/>
                <a:gd name="T57" fmla="*/ 243 h 327"/>
                <a:gd name="T58" fmla="*/ 294 w 393"/>
                <a:gd name="T59" fmla="*/ 249 h 327"/>
                <a:gd name="T60" fmla="*/ 294 w 393"/>
                <a:gd name="T61" fmla="*/ 255 h 327"/>
                <a:gd name="T62" fmla="*/ 312 w 393"/>
                <a:gd name="T63" fmla="*/ 286 h 327"/>
                <a:gd name="T64" fmla="*/ 318 w 393"/>
                <a:gd name="T65" fmla="*/ 310 h 327"/>
                <a:gd name="T66" fmla="*/ 310 w 393"/>
                <a:gd name="T67" fmla="*/ 325 h 327"/>
                <a:gd name="T68" fmla="*/ 300 w 393"/>
                <a:gd name="T69" fmla="*/ 327 h 327"/>
                <a:gd name="T70" fmla="*/ 289 w 393"/>
                <a:gd name="T71" fmla="*/ 316 h 327"/>
                <a:gd name="T72" fmla="*/ 283 w 393"/>
                <a:gd name="T73" fmla="*/ 300 h 327"/>
                <a:gd name="T74" fmla="*/ 275 w 393"/>
                <a:gd name="T75" fmla="*/ 276 h 327"/>
                <a:gd name="T76" fmla="*/ 271 w 393"/>
                <a:gd name="T77" fmla="*/ 247 h 327"/>
                <a:gd name="T78" fmla="*/ 263 w 393"/>
                <a:gd name="T79" fmla="*/ 231 h 327"/>
                <a:gd name="T80" fmla="*/ 242 w 393"/>
                <a:gd name="T81" fmla="*/ 225 h 327"/>
                <a:gd name="T82" fmla="*/ 200 w 393"/>
                <a:gd name="T83" fmla="*/ 220 h 327"/>
                <a:gd name="T84" fmla="*/ 157 w 393"/>
                <a:gd name="T85" fmla="*/ 214 h 327"/>
                <a:gd name="T86" fmla="*/ 130 w 393"/>
                <a:gd name="T87" fmla="*/ 207 h 327"/>
                <a:gd name="T88" fmla="*/ 112 w 393"/>
                <a:gd name="T89" fmla="*/ 194 h 327"/>
                <a:gd name="T90" fmla="*/ 88 w 393"/>
                <a:gd name="T91" fmla="*/ 164 h 327"/>
                <a:gd name="T92" fmla="*/ 62 w 393"/>
                <a:gd name="T93" fmla="*/ 131 h 327"/>
                <a:gd name="T94" fmla="*/ 39 w 393"/>
                <a:gd name="T95" fmla="*/ 103 h 327"/>
                <a:gd name="T96" fmla="*/ 17 w 393"/>
                <a:gd name="T97" fmla="*/ 76 h 327"/>
                <a:gd name="T98" fmla="*/ 0 w 393"/>
                <a:gd name="T99" fmla="*/ 44 h 327"/>
                <a:gd name="T100" fmla="*/ 0 w 393"/>
                <a:gd name="T101" fmla="*/ 20 h 327"/>
                <a:gd name="T102" fmla="*/ 9 w 393"/>
                <a:gd name="T103" fmla="*/ 8 h 327"/>
                <a:gd name="T104" fmla="*/ 17 w 393"/>
                <a:gd name="T105" fmla="*/ 0 h 3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3"/>
                <a:gd name="T160" fmla="*/ 0 h 327"/>
                <a:gd name="T161" fmla="*/ 393 w 393"/>
                <a:gd name="T162" fmla="*/ 327 h 3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3" h="327">
                  <a:moveTo>
                    <a:pt x="17" y="0"/>
                  </a:moveTo>
                  <a:lnTo>
                    <a:pt x="45" y="14"/>
                  </a:lnTo>
                  <a:lnTo>
                    <a:pt x="64" y="38"/>
                  </a:lnTo>
                  <a:lnTo>
                    <a:pt x="88" y="82"/>
                  </a:lnTo>
                  <a:lnTo>
                    <a:pt x="112" y="129"/>
                  </a:lnTo>
                  <a:lnTo>
                    <a:pt x="136" y="161"/>
                  </a:lnTo>
                  <a:lnTo>
                    <a:pt x="157" y="176"/>
                  </a:lnTo>
                  <a:lnTo>
                    <a:pt x="176" y="187"/>
                  </a:lnTo>
                  <a:lnTo>
                    <a:pt x="233" y="196"/>
                  </a:lnTo>
                  <a:lnTo>
                    <a:pt x="289" y="196"/>
                  </a:lnTo>
                  <a:lnTo>
                    <a:pt x="322" y="193"/>
                  </a:lnTo>
                  <a:lnTo>
                    <a:pt x="344" y="182"/>
                  </a:lnTo>
                  <a:lnTo>
                    <a:pt x="360" y="166"/>
                  </a:lnTo>
                  <a:lnTo>
                    <a:pt x="378" y="164"/>
                  </a:lnTo>
                  <a:lnTo>
                    <a:pt x="393" y="172"/>
                  </a:lnTo>
                  <a:lnTo>
                    <a:pt x="391" y="190"/>
                  </a:lnTo>
                  <a:lnTo>
                    <a:pt x="372" y="202"/>
                  </a:lnTo>
                  <a:lnTo>
                    <a:pt x="336" y="211"/>
                  </a:lnTo>
                  <a:lnTo>
                    <a:pt x="324" y="220"/>
                  </a:lnTo>
                  <a:lnTo>
                    <a:pt x="324" y="233"/>
                  </a:lnTo>
                  <a:lnTo>
                    <a:pt x="336" y="245"/>
                  </a:lnTo>
                  <a:lnTo>
                    <a:pt x="372" y="261"/>
                  </a:lnTo>
                  <a:lnTo>
                    <a:pt x="378" y="272"/>
                  </a:lnTo>
                  <a:lnTo>
                    <a:pt x="381" y="286"/>
                  </a:lnTo>
                  <a:lnTo>
                    <a:pt x="365" y="294"/>
                  </a:lnTo>
                  <a:lnTo>
                    <a:pt x="352" y="288"/>
                  </a:lnTo>
                  <a:lnTo>
                    <a:pt x="332" y="273"/>
                  </a:lnTo>
                  <a:lnTo>
                    <a:pt x="313" y="254"/>
                  </a:lnTo>
                  <a:lnTo>
                    <a:pt x="300" y="243"/>
                  </a:lnTo>
                  <a:lnTo>
                    <a:pt x="294" y="249"/>
                  </a:lnTo>
                  <a:lnTo>
                    <a:pt x="294" y="255"/>
                  </a:lnTo>
                  <a:lnTo>
                    <a:pt x="312" y="286"/>
                  </a:lnTo>
                  <a:lnTo>
                    <a:pt x="318" y="310"/>
                  </a:lnTo>
                  <a:lnTo>
                    <a:pt x="310" y="325"/>
                  </a:lnTo>
                  <a:lnTo>
                    <a:pt x="300" y="327"/>
                  </a:lnTo>
                  <a:lnTo>
                    <a:pt x="289" y="316"/>
                  </a:lnTo>
                  <a:lnTo>
                    <a:pt x="283" y="300"/>
                  </a:lnTo>
                  <a:lnTo>
                    <a:pt x="275" y="276"/>
                  </a:lnTo>
                  <a:lnTo>
                    <a:pt x="271" y="247"/>
                  </a:lnTo>
                  <a:lnTo>
                    <a:pt x="263" y="231"/>
                  </a:lnTo>
                  <a:lnTo>
                    <a:pt x="242" y="225"/>
                  </a:lnTo>
                  <a:lnTo>
                    <a:pt x="200" y="220"/>
                  </a:lnTo>
                  <a:lnTo>
                    <a:pt x="157" y="214"/>
                  </a:lnTo>
                  <a:lnTo>
                    <a:pt x="130" y="207"/>
                  </a:lnTo>
                  <a:lnTo>
                    <a:pt x="112" y="194"/>
                  </a:lnTo>
                  <a:lnTo>
                    <a:pt x="88" y="164"/>
                  </a:lnTo>
                  <a:lnTo>
                    <a:pt x="62" y="131"/>
                  </a:lnTo>
                  <a:lnTo>
                    <a:pt x="39" y="103"/>
                  </a:lnTo>
                  <a:lnTo>
                    <a:pt x="17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9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0"/>
            <p:cNvSpPr>
              <a:spLocks/>
            </p:cNvSpPr>
            <p:nvPr/>
          </p:nvSpPr>
          <p:spPr bwMode="invGray">
            <a:xfrm>
              <a:off x="3421" y="3494"/>
              <a:ext cx="200" cy="452"/>
            </a:xfrm>
            <a:custGeom>
              <a:avLst/>
              <a:gdLst>
                <a:gd name="T0" fmla="*/ 17 w 200"/>
                <a:gd name="T1" fmla="*/ 0 h 452"/>
                <a:gd name="T2" fmla="*/ 43 w 200"/>
                <a:gd name="T3" fmla="*/ 5 h 452"/>
                <a:gd name="T4" fmla="*/ 65 w 200"/>
                <a:gd name="T5" fmla="*/ 23 h 452"/>
                <a:gd name="T6" fmla="*/ 83 w 200"/>
                <a:gd name="T7" fmla="*/ 53 h 452"/>
                <a:gd name="T8" fmla="*/ 112 w 200"/>
                <a:gd name="T9" fmla="*/ 104 h 452"/>
                <a:gd name="T10" fmla="*/ 153 w 200"/>
                <a:gd name="T11" fmla="*/ 185 h 452"/>
                <a:gd name="T12" fmla="*/ 159 w 200"/>
                <a:gd name="T13" fmla="*/ 206 h 452"/>
                <a:gd name="T14" fmla="*/ 153 w 200"/>
                <a:gd name="T15" fmla="*/ 225 h 452"/>
                <a:gd name="T16" fmla="*/ 141 w 200"/>
                <a:gd name="T17" fmla="*/ 242 h 452"/>
                <a:gd name="T18" fmla="*/ 96 w 200"/>
                <a:gd name="T19" fmla="*/ 283 h 452"/>
                <a:gd name="T20" fmla="*/ 70 w 200"/>
                <a:gd name="T21" fmla="*/ 316 h 452"/>
                <a:gd name="T22" fmla="*/ 59 w 200"/>
                <a:gd name="T23" fmla="*/ 343 h 452"/>
                <a:gd name="T24" fmla="*/ 59 w 200"/>
                <a:gd name="T25" fmla="*/ 349 h 452"/>
                <a:gd name="T26" fmla="*/ 67 w 200"/>
                <a:gd name="T27" fmla="*/ 366 h 452"/>
                <a:gd name="T28" fmla="*/ 88 w 200"/>
                <a:gd name="T29" fmla="*/ 380 h 452"/>
                <a:gd name="T30" fmla="*/ 120 w 200"/>
                <a:gd name="T31" fmla="*/ 390 h 452"/>
                <a:gd name="T32" fmla="*/ 155 w 200"/>
                <a:gd name="T33" fmla="*/ 402 h 452"/>
                <a:gd name="T34" fmla="*/ 194 w 200"/>
                <a:gd name="T35" fmla="*/ 416 h 452"/>
                <a:gd name="T36" fmla="*/ 197 w 200"/>
                <a:gd name="T37" fmla="*/ 422 h 452"/>
                <a:gd name="T38" fmla="*/ 200 w 200"/>
                <a:gd name="T39" fmla="*/ 436 h 452"/>
                <a:gd name="T40" fmla="*/ 183 w 200"/>
                <a:gd name="T41" fmla="*/ 442 h 452"/>
                <a:gd name="T42" fmla="*/ 150 w 200"/>
                <a:gd name="T43" fmla="*/ 452 h 452"/>
                <a:gd name="T44" fmla="*/ 136 w 200"/>
                <a:gd name="T45" fmla="*/ 448 h 452"/>
                <a:gd name="T46" fmla="*/ 124 w 200"/>
                <a:gd name="T47" fmla="*/ 434 h 452"/>
                <a:gd name="T48" fmla="*/ 106 w 200"/>
                <a:gd name="T49" fmla="*/ 416 h 452"/>
                <a:gd name="T50" fmla="*/ 71 w 200"/>
                <a:gd name="T51" fmla="*/ 402 h 452"/>
                <a:gd name="T52" fmla="*/ 44 w 200"/>
                <a:gd name="T53" fmla="*/ 398 h 452"/>
                <a:gd name="T54" fmla="*/ 23 w 200"/>
                <a:gd name="T55" fmla="*/ 398 h 452"/>
                <a:gd name="T56" fmla="*/ 12 w 200"/>
                <a:gd name="T57" fmla="*/ 390 h 452"/>
                <a:gd name="T58" fmla="*/ 12 w 200"/>
                <a:gd name="T59" fmla="*/ 374 h 452"/>
                <a:gd name="T60" fmla="*/ 18 w 200"/>
                <a:gd name="T61" fmla="*/ 355 h 452"/>
                <a:gd name="T62" fmla="*/ 26 w 200"/>
                <a:gd name="T63" fmla="*/ 342 h 452"/>
                <a:gd name="T64" fmla="*/ 36 w 200"/>
                <a:gd name="T65" fmla="*/ 315 h 452"/>
                <a:gd name="T66" fmla="*/ 44 w 200"/>
                <a:gd name="T67" fmla="*/ 289 h 452"/>
                <a:gd name="T68" fmla="*/ 61 w 200"/>
                <a:gd name="T69" fmla="*/ 254 h 452"/>
                <a:gd name="T70" fmla="*/ 79 w 200"/>
                <a:gd name="T71" fmla="*/ 230 h 452"/>
                <a:gd name="T72" fmla="*/ 97 w 200"/>
                <a:gd name="T73" fmla="*/ 218 h 452"/>
                <a:gd name="T74" fmla="*/ 109 w 200"/>
                <a:gd name="T75" fmla="*/ 206 h 452"/>
                <a:gd name="T76" fmla="*/ 108 w 200"/>
                <a:gd name="T77" fmla="*/ 189 h 452"/>
                <a:gd name="T78" fmla="*/ 76 w 200"/>
                <a:gd name="T79" fmla="*/ 153 h 452"/>
                <a:gd name="T80" fmla="*/ 44 w 200"/>
                <a:gd name="T81" fmla="*/ 124 h 452"/>
                <a:gd name="T82" fmla="*/ 24 w 200"/>
                <a:gd name="T83" fmla="*/ 98 h 452"/>
                <a:gd name="T84" fmla="*/ 6 w 200"/>
                <a:gd name="T85" fmla="*/ 74 h 452"/>
                <a:gd name="T86" fmla="*/ 0 w 200"/>
                <a:gd name="T87" fmla="*/ 41 h 452"/>
                <a:gd name="T88" fmla="*/ 3 w 200"/>
                <a:gd name="T89" fmla="*/ 12 h 452"/>
                <a:gd name="T90" fmla="*/ 17 w 200"/>
                <a:gd name="T91" fmla="*/ 0 h 4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0"/>
                <a:gd name="T139" fmla="*/ 0 h 452"/>
                <a:gd name="T140" fmla="*/ 200 w 200"/>
                <a:gd name="T141" fmla="*/ 452 h 4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0" h="452">
                  <a:moveTo>
                    <a:pt x="17" y="0"/>
                  </a:moveTo>
                  <a:lnTo>
                    <a:pt x="43" y="5"/>
                  </a:lnTo>
                  <a:lnTo>
                    <a:pt x="65" y="23"/>
                  </a:lnTo>
                  <a:lnTo>
                    <a:pt x="83" y="53"/>
                  </a:lnTo>
                  <a:lnTo>
                    <a:pt x="112" y="104"/>
                  </a:lnTo>
                  <a:lnTo>
                    <a:pt x="153" y="185"/>
                  </a:lnTo>
                  <a:lnTo>
                    <a:pt x="159" y="206"/>
                  </a:lnTo>
                  <a:lnTo>
                    <a:pt x="153" y="225"/>
                  </a:lnTo>
                  <a:lnTo>
                    <a:pt x="141" y="242"/>
                  </a:lnTo>
                  <a:lnTo>
                    <a:pt x="96" y="283"/>
                  </a:lnTo>
                  <a:lnTo>
                    <a:pt x="70" y="316"/>
                  </a:lnTo>
                  <a:lnTo>
                    <a:pt x="59" y="343"/>
                  </a:lnTo>
                  <a:lnTo>
                    <a:pt x="59" y="349"/>
                  </a:lnTo>
                  <a:lnTo>
                    <a:pt x="67" y="366"/>
                  </a:lnTo>
                  <a:lnTo>
                    <a:pt x="88" y="380"/>
                  </a:lnTo>
                  <a:lnTo>
                    <a:pt x="120" y="390"/>
                  </a:lnTo>
                  <a:lnTo>
                    <a:pt x="155" y="402"/>
                  </a:lnTo>
                  <a:lnTo>
                    <a:pt x="194" y="416"/>
                  </a:lnTo>
                  <a:lnTo>
                    <a:pt x="197" y="422"/>
                  </a:lnTo>
                  <a:lnTo>
                    <a:pt x="200" y="436"/>
                  </a:lnTo>
                  <a:lnTo>
                    <a:pt x="183" y="442"/>
                  </a:lnTo>
                  <a:lnTo>
                    <a:pt x="150" y="452"/>
                  </a:lnTo>
                  <a:lnTo>
                    <a:pt x="136" y="448"/>
                  </a:lnTo>
                  <a:lnTo>
                    <a:pt x="124" y="434"/>
                  </a:lnTo>
                  <a:lnTo>
                    <a:pt x="106" y="416"/>
                  </a:lnTo>
                  <a:lnTo>
                    <a:pt x="71" y="402"/>
                  </a:lnTo>
                  <a:lnTo>
                    <a:pt x="44" y="398"/>
                  </a:lnTo>
                  <a:lnTo>
                    <a:pt x="23" y="398"/>
                  </a:lnTo>
                  <a:lnTo>
                    <a:pt x="12" y="390"/>
                  </a:lnTo>
                  <a:lnTo>
                    <a:pt x="12" y="374"/>
                  </a:lnTo>
                  <a:lnTo>
                    <a:pt x="18" y="355"/>
                  </a:lnTo>
                  <a:lnTo>
                    <a:pt x="26" y="342"/>
                  </a:lnTo>
                  <a:lnTo>
                    <a:pt x="36" y="315"/>
                  </a:lnTo>
                  <a:lnTo>
                    <a:pt x="44" y="289"/>
                  </a:lnTo>
                  <a:lnTo>
                    <a:pt x="61" y="254"/>
                  </a:lnTo>
                  <a:lnTo>
                    <a:pt x="79" y="230"/>
                  </a:lnTo>
                  <a:lnTo>
                    <a:pt x="97" y="218"/>
                  </a:lnTo>
                  <a:lnTo>
                    <a:pt x="109" y="206"/>
                  </a:lnTo>
                  <a:lnTo>
                    <a:pt x="108" y="189"/>
                  </a:lnTo>
                  <a:lnTo>
                    <a:pt x="76" y="153"/>
                  </a:lnTo>
                  <a:lnTo>
                    <a:pt x="44" y="124"/>
                  </a:lnTo>
                  <a:lnTo>
                    <a:pt x="24" y="98"/>
                  </a:lnTo>
                  <a:lnTo>
                    <a:pt x="6" y="74"/>
                  </a:lnTo>
                  <a:lnTo>
                    <a:pt x="0" y="41"/>
                  </a:lnTo>
                  <a:lnTo>
                    <a:pt x="3" y="1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21"/>
            <p:cNvSpPr>
              <a:spLocks/>
            </p:cNvSpPr>
            <p:nvPr/>
          </p:nvSpPr>
          <p:spPr bwMode="invGray">
            <a:xfrm>
              <a:off x="3210" y="3487"/>
              <a:ext cx="219" cy="464"/>
            </a:xfrm>
            <a:custGeom>
              <a:avLst/>
              <a:gdLst>
                <a:gd name="T0" fmla="*/ 116 w 219"/>
                <a:gd name="T1" fmla="*/ 53 h 464"/>
                <a:gd name="T2" fmla="*/ 157 w 219"/>
                <a:gd name="T3" fmla="*/ 8 h 464"/>
                <a:gd name="T4" fmla="*/ 189 w 219"/>
                <a:gd name="T5" fmla="*/ 0 h 464"/>
                <a:gd name="T6" fmla="*/ 213 w 219"/>
                <a:gd name="T7" fmla="*/ 10 h 464"/>
                <a:gd name="T8" fmla="*/ 219 w 219"/>
                <a:gd name="T9" fmla="*/ 41 h 464"/>
                <a:gd name="T10" fmla="*/ 213 w 219"/>
                <a:gd name="T11" fmla="*/ 61 h 464"/>
                <a:gd name="T12" fmla="*/ 178 w 219"/>
                <a:gd name="T13" fmla="*/ 89 h 464"/>
                <a:gd name="T14" fmla="*/ 125 w 219"/>
                <a:gd name="T15" fmla="*/ 124 h 464"/>
                <a:gd name="T16" fmla="*/ 87 w 219"/>
                <a:gd name="T17" fmla="*/ 149 h 464"/>
                <a:gd name="T18" fmla="*/ 81 w 219"/>
                <a:gd name="T19" fmla="*/ 149 h 464"/>
                <a:gd name="T20" fmla="*/ 65 w 219"/>
                <a:gd name="T21" fmla="*/ 159 h 464"/>
                <a:gd name="T22" fmla="*/ 62 w 219"/>
                <a:gd name="T23" fmla="*/ 165 h 464"/>
                <a:gd name="T24" fmla="*/ 62 w 219"/>
                <a:gd name="T25" fmla="*/ 173 h 464"/>
                <a:gd name="T26" fmla="*/ 100 w 219"/>
                <a:gd name="T27" fmla="*/ 218 h 464"/>
                <a:gd name="T28" fmla="*/ 124 w 219"/>
                <a:gd name="T29" fmla="*/ 262 h 464"/>
                <a:gd name="T30" fmla="*/ 136 w 219"/>
                <a:gd name="T31" fmla="*/ 302 h 464"/>
                <a:gd name="T32" fmla="*/ 140 w 219"/>
                <a:gd name="T33" fmla="*/ 338 h 464"/>
                <a:gd name="T34" fmla="*/ 139 w 219"/>
                <a:gd name="T35" fmla="*/ 370 h 464"/>
                <a:gd name="T36" fmla="*/ 151 w 219"/>
                <a:gd name="T37" fmla="*/ 394 h 464"/>
                <a:gd name="T38" fmla="*/ 152 w 219"/>
                <a:gd name="T39" fmla="*/ 409 h 464"/>
                <a:gd name="T40" fmla="*/ 146 w 219"/>
                <a:gd name="T41" fmla="*/ 423 h 464"/>
                <a:gd name="T42" fmla="*/ 130 w 219"/>
                <a:gd name="T43" fmla="*/ 429 h 464"/>
                <a:gd name="T44" fmla="*/ 100 w 219"/>
                <a:gd name="T45" fmla="*/ 431 h 464"/>
                <a:gd name="T46" fmla="*/ 56 w 219"/>
                <a:gd name="T47" fmla="*/ 443 h 464"/>
                <a:gd name="T48" fmla="*/ 33 w 219"/>
                <a:gd name="T49" fmla="*/ 464 h 464"/>
                <a:gd name="T50" fmla="*/ 12 w 219"/>
                <a:gd name="T51" fmla="*/ 464 h 464"/>
                <a:gd name="T52" fmla="*/ 0 w 219"/>
                <a:gd name="T53" fmla="*/ 443 h 464"/>
                <a:gd name="T54" fmla="*/ 10 w 219"/>
                <a:gd name="T55" fmla="*/ 407 h 464"/>
                <a:gd name="T56" fmla="*/ 35 w 219"/>
                <a:gd name="T57" fmla="*/ 399 h 464"/>
                <a:gd name="T58" fmla="*/ 71 w 219"/>
                <a:gd name="T59" fmla="*/ 394 h 464"/>
                <a:gd name="T60" fmla="*/ 104 w 219"/>
                <a:gd name="T61" fmla="*/ 387 h 464"/>
                <a:gd name="T62" fmla="*/ 110 w 219"/>
                <a:gd name="T63" fmla="*/ 375 h 464"/>
                <a:gd name="T64" fmla="*/ 107 w 219"/>
                <a:gd name="T65" fmla="*/ 340 h 464"/>
                <a:gd name="T66" fmla="*/ 95 w 219"/>
                <a:gd name="T67" fmla="*/ 297 h 464"/>
                <a:gd name="T68" fmla="*/ 74 w 219"/>
                <a:gd name="T69" fmla="*/ 252 h 464"/>
                <a:gd name="T70" fmla="*/ 36 w 219"/>
                <a:gd name="T71" fmla="*/ 209 h 464"/>
                <a:gd name="T72" fmla="*/ 21 w 219"/>
                <a:gd name="T73" fmla="*/ 185 h 464"/>
                <a:gd name="T74" fmla="*/ 16 w 219"/>
                <a:gd name="T75" fmla="*/ 167 h 464"/>
                <a:gd name="T76" fmla="*/ 18 w 219"/>
                <a:gd name="T77" fmla="*/ 149 h 464"/>
                <a:gd name="T78" fmla="*/ 33 w 219"/>
                <a:gd name="T79" fmla="*/ 123 h 464"/>
                <a:gd name="T80" fmla="*/ 62 w 219"/>
                <a:gd name="T81" fmla="*/ 100 h 464"/>
                <a:gd name="T82" fmla="*/ 92 w 219"/>
                <a:gd name="T83" fmla="*/ 71 h 464"/>
                <a:gd name="T84" fmla="*/ 116 w 219"/>
                <a:gd name="T85" fmla="*/ 53 h 4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9"/>
                <a:gd name="T130" fmla="*/ 0 h 464"/>
                <a:gd name="T131" fmla="*/ 219 w 219"/>
                <a:gd name="T132" fmla="*/ 464 h 4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9" h="464">
                  <a:moveTo>
                    <a:pt x="116" y="53"/>
                  </a:moveTo>
                  <a:lnTo>
                    <a:pt x="157" y="8"/>
                  </a:lnTo>
                  <a:lnTo>
                    <a:pt x="189" y="0"/>
                  </a:lnTo>
                  <a:lnTo>
                    <a:pt x="213" y="10"/>
                  </a:lnTo>
                  <a:lnTo>
                    <a:pt x="219" y="41"/>
                  </a:lnTo>
                  <a:lnTo>
                    <a:pt x="213" y="61"/>
                  </a:lnTo>
                  <a:lnTo>
                    <a:pt x="178" y="89"/>
                  </a:lnTo>
                  <a:lnTo>
                    <a:pt x="125" y="124"/>
                  </a:lnTo>
                  <a:lnTo>
                    <a:pt x="87" y="149"/>
                  </a:lnTo>
                  <a:lnTo>
                    <a:pt x="81" y="149"/>
                  </a:lnTo>
                  <a:lnTo>
                    <a:pt x="65" y="159"/>
                  </a:lnTo>
                  <a:lnTo>
                    <a:pt x="62" y="165"/>
                  </a:lnTo>
                  <a:lnTo>
                    <a:pt x="62" y="173"/>
                  </a:lnTo>
                  <a:lnTo>
                    <a:pt x="100" y="218"/>
                  </a:lnTo>
                  <a:lnTo>
                    <a:pt x="124" y="262"/>
                  </a:lnTo>
                  <a:lnTo>
                    <a:pt x="136" y="302"/>
                  </a:lnTo>
                  <a:lnTo>
                    <a:pt x="140" y="338"/>
                  </a:lnTo>
                  <a:lnTo>
                    <a:pt x="139" y="370"/>
                  </a:lnTo>
                  <a:lnTo>
                    <a:pt x="151" y="394"/>
                  </a:lnTo>
                  <a:lnTo>
                    <a:pt x="152" y="409"/>
                  </a:lnTo>
                  <a:lnTo>
                    <a:pt x="146" y="423"/>
                  </a:lnTo>
                  <a:lnTo>
                    <a:pt x="130" y="429"/>
                  </a:lnTo>
                  <a:lnTo>
                    <a:pt x="100" y="431"/>
                  </a:lnTo>
                  <a:lnTo>
                    <a:pt x="56" y="443"/>
                  </a:lnTo>
                  <a:lnTo>
                    <a:pt x="33" y="464"/>
                  </a:lnTo>
                  <a:lnTo>
                    <a:pt x="12" y="464"/>
                  </a:lnTo>
                  <a:lnTo>
                    <a:pt x="0" y="443"/>
                  </a:lnTo>
                  <a:lnTo>
                    <a:pt x="10" y="407"/>
                  </a:lnTo>
                  <a:lnTo>
                    <a:pt x="35" y="399"/>
                  </a:lnTo>
                  <a:lnTo>
                    <a:pt x="71" y="394"/>
                  </a:lnTo>
                  <a:lnTo>
                    <a:pt x="104" y="387"/>
                  </a:lnTo>
                  <a:lnTo>
                    <a:pt x="110" y="375"/>
                  </a:lnTo>
                  <a:lnTo>
                    <a:pt x="107" y="340"/>
                  </a:lnTo>
                  <a:lnTo>
                    <a:pt x="95" y="297"/>
                  </a:lnTo>
                  <a:lnTo>
                    <a:pt x="74" y="252"/>
                  </a:lnTo>
                  <a:lnTo>
                    <a:pt x="36" y="209"/>
                  </a:lnTo>
                  <a:lnTo>
                    <a:pt x="21" y="185"/>
                  </a:lnTo>
                  <a:lnTo>
                    <a:pt x="16" y="167"/>
                  </a:lnTo>
                  <a:lnTo>
                    <a:pt x="18" y="149"/>
                  </a:lnTo>
                  <a:lnTo>
                    <a:pt x="33" y="123"/>
                  </a:lnTo>
                  <a:lnTo>
                    <a:pt x="62" y="100"/>
                  </a:lnTo>
                  <a:lnTo>
                    <a:pt x="92" y="71"/>
                  </a:lnTo>
                  <a:lnTo>
                    <a:pt x="116" y="5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7" name="Object 124"/>
          <p:cNvGraphicFramePr>
            <a:graphicFrameLocks noGrp="1" noChangeAspect="1"/>
          </p:cNvGraphicFramePr>
          <p:nvPr>
            <p:ph idx="1"/>
          </p:nvPr>
        </p:nvGraphicFramePr>
        <p:xfrm>
          <a:off x="1117600" y="2578100"/>
          <a:ext cx="7858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Clip" r:id="rId6" imgW="2979720" imgH="3934080" progId="">
                  <p:embed/>
                </p:oleObj>
              </mc:Choice>
              <mc:Fallback>
                <p:oleObj name="Clip" r:id="rId6" imgW="2979720" imgH="3934080" progId="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117600" y="2578100"/>
                        <a:ext cx="785813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28"/>
          <p:cNvGraphicFramePr>
            <a:graphicFrameLocks noChangeAspect="1"/>
          </p:cNvGraphicFramePr>
          <p:nvPr/>
        </p:nvGraphicFramePr>
        <p:xfrm>
          <a:off x="1117600" y="3949700"/>
          <a:ext cx="8651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lip" r:id="rId8" imgW="2979720" imgH="3934080" progId="">
                  <p:embed/>
                </p:oleObj>
              </mc:Choice>
              <mc:Fallback>
                <p:oleObj name="Clip" r:id="rId8" imgW="2979720" imgH="3934080" progId="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117600" y="3949700"/>
                        <a:ext cx="8651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29"/>
          <p:cNvGraphicFramePr>
            <a:graphicFrameLocks noChangeAspect="1"/>
          </p:cNvGraphicFramePr>
          <p:nvPr/>
        </p:nvGraphicFramePr>
        <p:xfrm>
          <a:off x="1117600" y="5549900"/>
          <a:ext cx="7874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lip" r:id="rId10" imgW="2979720" imgH="3934080" progId="">
                  <p:embed/>
                </p:oleObj>
              </mc:Choice>
              <mc:Fallback>
                <p:oleObj name="Clip" r:id="rId10" imgW="2979720" imgH="3934080" progId="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117600" y="5549900"/>
                        <a:ext cx="78740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762" name="Text Box 130"/>
          <p:cNvSpPr txBox="1">
            <a:spLocks noChangeArrowheads="1"/>
          </p:cNvSpPr>
          <p:nvPr/>
        </p:nvSpPr>
        <p:spPr bwMode="auto">
          <a:xfrm>
            <a:off x="4572000" y="4699000"/>
            <a:ext cx="38100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condition fails for this graph</a:t>
            </a:r>
          </a:p>
        </p:txBody>
      </p:sp>
      <p:sp>
        <p:nvSpPr>
          <p:cNvPr id="1035" name="Line 131"/>
          <p:cNvSpPr>
            <a:spLocks noChangeShapeType="1"/>
          </p:cNvSpPr>
          <p:nvPr/>
        </p:nvSpPr>
        <p:spPr bwMode="auto">
          <a:xfrm>
            <a:off x="1955800" y="1739900"/>
            <a:ext cx="1447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ine 132"/>
          <p:cNvSpPr>
            <a:spLocks noChangeShapeType="1"/>
          </p:cNvSpPr>
          <p:nvPr/>
        </p:nvSpPr>
        <p:spPr bwMode="auto">
          <a:xfrm>
            <a:off x="1955800" y="1816100"/>
            <a:ext cx="144780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7" name="Line 133"/>
          <p:cNvSpPr>
            <a:spLocks noChangeShapeType="1"/>
          </p:cNvSpPr>
          <p:nvPr/>
        </p:nvSpPr>
        <p:spPr bwMode="auto">
          <a:xfrm flipV="1">
            <a:off x="1879600" y="1892300"/>
            <a:ext cx="152400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134"/>
          <p:cNvSpPr>
            <a:spLocks noChangeShapeType="1"/>
          </p:cNvSpPr>
          <p:nvPr/>
        </p:nvSpPr>
        <p:spPr bwMode="auto">
          <a:xfrm flipV="1">
            <a:off x="1955800" y="2120900"/>
            <a:ext cx="1447800" cy="388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35"/>
          <p:cNvSpPr>
            <a:spLocks noChangeShapeType="1"/>
          </p:cNvSpPr>
          <p:nvPr/>
        </p:nvSpPr>
        <p:spPr bwMode="auto">
          <a:xfrm flipV="1">
            <a:off x="2032000" y="4406900"/>
            <a:ext cx="14478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Line 136"/>
          <p:cNvSpPr>
            <a:spLocks noChangeShapeType="1"/>
          </p:cNvSpPr>
          <p:nvPr/>
        </p:nvSpPr>
        <p:spPr bwMode="auto">
          <a:xfrm>
            <a:off x="2032000" y="4559300"/>
            <a:ext cx="137160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1" name="Text Box 138"/>
          <p:cNvSpPr txBox="1">
            <a:spLocks noChangeArrowheads="1"/>
          </p:cNvSpPr>
          <p:nvPr/>
        </p:nvSpPr>
        <p:spPr bwMode="auto">
          <a:xfrm>
            <a:off x="1952625" y="228600"/>
            <a:ext cx="52371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The Marriage Theorem</a:t>
            </a:r>
          </a:p>
        </p:txBody>
      </p:sp>
      <p:sp>
        <p:nvSpPr>
          <p:cNvPr id="1042" name="Text Box 139"/>
          <p:cNvSpPr txBox="1">
            <a:spLocks noChangeArrowheads="1"/>
          </p:cNvSpPr>
          <p:nvPr/>
        </p:nvSpPr>
        <p:spPr bwMode="auto">
          <a:xfrm>
            <a:off x="4572000" y="1704975"/>
            <a:ext cx="4229100" cy="2227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any subset of (say) </a:t>
            </a:r>
            <a:r>
              <a:rPr lang="en-US">
                <a:solidFill>
                  <a:schemeClr val="tx2"/>
                </a:solidFill>
              </a:rPr>
              <a:t>k </a:t>
            </a:r>
            <a:r>
              <a:rPr lang="en-US"/>
              <a:t>nodes of </a:t>
            </a:r>
            <a:r>
              <a:rPr lang="en-US">
                <a:solidFill>
                  <a:schemeClr val="tx2"/>
                </a:solidFill>
              </a:rPr>
              <a:t>A</a:t>
            </a:r>
            <a:r>
              <a:rPr lang="en-US"/>
              <a:t> there are at least </a:t>
            </a:r>
            <a:r>
              <a:rPr lang="en-US">
                <a:solidFill>
                  <a:schemeClr val="tx2"/>
                </a:solidFill>
              </a:rPr>
              <a:t>k</a:t>
            </a:r>
            <a:r>
              <a:rPr lang="en-US"/>
              <a:t> nodes of </a:t>
            </a:r>
            <a:r>
              <a:rPr lang="en-US">
                <a:solidFill>
                  <a:schemeClr val="tx2"/>
                </a:solidFill>
              </a:rPr>
              <a:t>B </a:t>
            </a:r>
            <a:r>
              <a:rPr lang="en-US"/>
              <a:t>that are connected to at least one of them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76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5"/>
          <p:cNvSpPr>
            <a:spLocks/>
          </p:cNvSpPr>
          <p:nvPr/>
        </p:nvSpPr>
        <p:spPr bwMode="auto">
          <a:xfrm>
            <a:off x="6134100" y="11811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Text Box 26"/>
          <p:cNvSpPr txBox="1">
            <a:spLocks noChangeArrowheads="1"/>
          </p:cNvSpPr>
          <p:nvPr/>
        </p:nvSpPr>
        <p:spPr bwMode="auto">
          <a:xfrm>
            <a:off x="6475413" y="1700213"/>
            <a:ext cx="387350" cy="51911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k</a:t>
            </a:r>
          </a:p>
        </p:txBody>
      </p:sp>
      <p:sp>
        <p:nvSpPr>
          <p:cNvPr id="330779" name="AutoShape 27"/>
          <p:cNvSpPr>
            <a:spLocks/>
          </p:cNvSpPr>
          <p:nvPr/>
        </p:nvSpPr>
        <p:spPr bwMode="auto">
          <a:xfrm>
            <a:off x="3517900" y="3238500"/>
            <a:ext cx="304800" cy="1905000"/>
          </a:xfrm>
          <a:prstGeom prst="leftBrace">
            <a:avLst>
              <a:gd name="adj1" fmla="val 5208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0780" name="Text Box 28"/>
          <p:cNvSpPr txBox="1">
            <a:spLocks noChangeArrowheads="1"/>
          </p:cNvSpPr>
          <p:nvPr/>
        </p:nvSpPr>
        <p:spPr bwMode="auto">
          <a:xfrm>
            <a:off x="977900" y="3886200"/>
            <a:ext cx="24749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At most n-k</a:t>
            </a:r>
          </a:p>
        </p:txBody>
      </p:sp>
      <p:sp>
        <p:nvSpPr>
          <p:cNvPr id="30726" name="AutoShape 57"/>
          <p:cNvSpPr>
            <a:spLocks/>
          </p:cNvSpPr>
          <p:nvPr/>
        </p:nvSpPr>
        <p:spPr bwMode="auto">
          <a:xfrm>
            <a:off x="6134100" y="33909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58"/>
          <p:cNvSpPr txBox="1">
            <a:spLocks noChangeArrowheads="1"/>
          </p:cNvSpPr>
          <p:nvPr/>
        </p:nvSpPr>
        <p:spPr bwMode="auto">
          <a:xfrm>
            <a:off x="6421438" y="3913188"/>
            <a:ext cx="720725" cy="51911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n-k</a:t>
            </a:r>
          </a:p>
        </p:txBody>
      </p:sp>
      <p:sp>
        <p:nvSpPr>
          <p:cNvPr id="330811" name="AutoShape 59"/>
          <p:cNvSpPr>
            <a:spLocks/>
          </p:cNvSpPr>
          <p:nvPr/>
        </p:nvSpPr>
        <p:spPr bwMode="auto">
          <a:xfrm>
            <a:off x="3492500" y="1028700"/>
            <a:ext cx="317500" cy="1905000"/>
          </a:xfrm>
          <a:prstGeom prst="leftBrace">
            <a:avLst>
              <a:gd name="adj1" fmla="val 5000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0812" name="Text Box 60"/>
          <p:cNvSpPr txBox="1">
            <a:spLocks noChangeArrowheads="1"/>
          </p:cNvSpPr>
          <p:nvPr/>
        </p:nvSpPr>
        <p:spPr bwMode="auto">
          <a:xfrm>
            <a:off x="1130300" y="1676400"/>
            <a:ext cx="24114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At least k</a:t>
            </a:r>
          </a:p>
        </p:txBody>
      </p:sp>
      <p:sp>
        <p:nvSpPr>
          <p:cNvPr id="30730" name="Text Box 61"/>
          <p:cNvSpPr txBox="1">
            <a:spLocks noChangeArrowheads="1"/>
          </p:cNvSpPr>
          <p:nvPr/>
        </p:nvSpPr>
        <p:spPr bwMode="auto">
          <a:xfrm>
            <a:off x="190500" y="5319713"/>
            <a:ext cx="8761413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The condition of the theorem still holds if we swap the roles of A and B:  If we pick any k nodes in B, they are connected to at least k nodes in A</a:t>
            </a:r>
          </a:p>
        </p:txBody>
      </p:sp>
      <p:sp>
        <p:nvSpPr>
          <p:cNvPr id="30731" name="Oval 5"/>
          <p:cNvSpPr>
            <a:spLocks noChangeArrowheads="1"/>
          </p:cNvSpPr>
          <p:nvPr/>
        </p:nvSpPr>
        <p:spPr bwMode="auto">
          <a:xfrm>
            <a:off x="4013200" y="15621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Oval 6"/>
          <p:cNvSpPr>
            <a:spLocks noChangeArrowheads="1"/>
          </p:cNvSpPr>
          <p:nvPr/>
        </p:nvSpPr>
        <p:spPr bwMode="auto">
          <a:xfrm>
            <a:off x="4013200" y="20955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Oval 7"/>
          <p:cNvSpPr>
            <a:spLocks noChangeArrowheads="1"/>
          </p:cNvSpPr>
          <p:nvPr/>
        </p:nvSpPr>
        <p:spPr bwMode="auto">
          <a:xfrm>
            <a:off x="4013200" y="27051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Oval 9"/>
          <p:cNvSpPr>
            <a:spLocks noChangeArrowheads="1"/>
          </p:cNvSpPr>
          <p:nvPr/>
        </p:nvSpPr>
        <p:spPr bwMode="auto">
          <a:xfrm>
            <a:off x="4013200" y="38481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Oval 10"/>
          <p:cNvSpPr>
            <a:spLocks noChangeArrowheads="1"/>
          </p:cNvSpPr>
          <p:nvPr/>
        </p:nvSpPr>
        <p:spPr bwMode="auto">
          <a:xfrm>
            <a:off x="4013200" y="44577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Oval 11"/>
          <p:cNvSpPr>
            <a:spLocks noChangeArrowheads="1"/>
          </p:cNvSpPr>
          <p:nvPr/>
        </p:nvSpPr>
        <p:spPr bwMode="auto">
          <a:xfrm>
            <a:off x="4013200" y="49149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Oval 16"/>
          <p:cNvSpPr>
            <a:spLocks noChangeArrowheads="1"/>
          </p:cNvSpPr>
          <p:nvPr/>
        </p:nvSpPr>
        <p:spPr bwMode="auto">
          <a:xfrm>
            <a:off x="5715000" y="10287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Oval 17"/>
          <p:cNvSpPr>
            <a:spLocks noChangeArrowheads="1"/>
          </p:cNvSpPr>
          <p:nvPr/>
        </p:nvSpPr>
        <p:spPr bwMode="auto">
          <a:xfrm>
            <a:off x="5715000" y="15621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Oval 18"/>
          <p:cNvSpPr>
            <a:spLocks noChangeArrowheads="1"/>
          </p:cNvSpPr>
          <p:nvPr/>
        </p:nvSpPr>
        <p:spPr bwMode="auto">
          <a:xfrm>
            <a:off x="5715000" y="20955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Oval 19"/>
          <p:cNvSpPr>
            <a:spLocks noChangeArrowheads="1"/>
          </p:cNvSpPr>
          <p:nvPr/>
        </p:nvSpPr>
        <p:spPr bwMode="auto">
          <a:xfrm>
            <a:off x="5715000" y="27051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Oval 20"/>
          <p:cNvSpPr>
            <a:spLocks noChangeArrowheads="1"/>
          </p:cNvSpPr>
          <p:nvPr/>
        </p:nvSpPr>
        <p:spPr bwMode="auto">
          <a:xfrm>
            <a:off x="5715000" y="33147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Oval 21"/>
          <p:cNvSpPr>
            <a:spLocks noChangeArrowheads="1"/>
          </p:cNvSpPr>
          <p:nvPr/>
        </p:nvSpPr>
        <p:spPr bwMode="auto">
          <a:xfrm>
            <a:off x="5715000" y="38481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Oval 22"/>
          <p:cNvSpPr>
            <a:spLocks noChangeArrowheads="1"/>
          </p:cNvSpPr>
          <p:nvPr/>
        </p:nvSpPr>
        <p:spPr bwMode="auto">
          <a:xfrm>
            <a:off x="5715000" y="44577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Oval 23"/>
          <p:cNvSpPr>
            <a:spLocks noChangeArrowheads="1"/>
          </p:cNvSpPr>
          <p:nvPr/>
        </p:nvSpPr>
        <p:spPr bwMode="auto">
          <a:xfrm>
            <a:off x="5715000" y="4914900"/>
            <a:ext cx="152400" cy="152400"/>
          </a:xfrm>
          <a:prstGeom prst="ellipse">
            <a:avLst/>
          </a:prstGeom>
          <a:solidFill>
            <a:srgbClr val="FFFFFF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45" name="Group 63"/>
          <p:cNvGrpSpPr>
            <a:grpSpLocks/>
          </p:cNvGrpSpPr>
          <p:nvPr/>
        </p:nvGrpSpPr>
        <p:grpSpPr bwMode="auto">
          <a:xfrm>
            <a:off x="4089400" y="1104900"/>
            <a:ext cx="1676400" cy="3886200"/>
            <a:chOff x="3224" y="960"/>
            <a:chExt cx="1440" cy="2448"/>
          </a:xfrm>
        </p:grpSpPr>
        <p:sp>
          <p:nvSpPr>
            <p:cNvPr id="30755" name="Line 33"/>
            <p:cNvSpPr>
              <a:spLocks noChangeShapeType="1"/>
            </p:cNvSpPr>
            <p:nvPr/>
          </p:nvSpPr>
          <p:spPr bwMode="auto">
            <a:xfrm flipV="1">
              <a:off x="3224" y="960"/>
              <a:ext cx="1440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Line 34"/>
            <p:cNvSpPr>
              <a:spLocks noChangeShapeType="1"/>
            </p:cNvSpPr>
            <p:nvPr/>
          </p:nvSpPr>
          <p:spPr bwMode="auto">
            <a:xfrm>
              <a:off x="3224" y="960"/>
              <a:ext cx="14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Line 35"/>
            <p:cNvSpPr>
              <a:spLocks noChangeShapeType="1"/>
            </p:cNvSpPr>
            <p:nvPr/>
          </p:nvSpPr>
          <p:spPr bwMode="auto">
            <a:xfrm>
              <a:off x="3224" y="1296"/>
              <a:ext cx="14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Line 36"/>
            <p:cNvSpPr>
              <a:spLocks noChangeShapeType="1"/>
            </p:cNvSpPr>
            <p:nvPr/>
          </p:nvSpPr>
          <p:spPr bwMode="auto">
            <a:xfrm flipH="1" flipV="1">
              <a:off x="3224" y="1632"/>
              <a:ext cx="144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37"/>
            <p:cNvSpPr>
              <a:spLocks noChangeShapeType="1"/>
            </p:cNvSpPr>
            <p:nvPr/>
          </p:nvSpPr>
          <p:spPr bwMode="auto">
            <a:xfrm flipH="1" flipV="1">
              <a:off x="3224" y="960"/>
              <a:ext cx="1440" cy="6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38"/>
            <p:cNvSpPr>
              <a:spLocks noChangeShapeType="1"/>
            </p:cNvSpPr>
            <p:nvPr/>
          </p:nvSpPr>
          <p:spPr bwMode="auto">
            <a:xfrm flipH="1">
              <a:off x="3224" y="1296"/>
              <a:ext cx="14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39"/>
            <p:cNvSpPr>
              <a:spLocks noChangeShapeType="1"/>
            </p:cNvSpPr>
            <p:nvPr/>
          </p:nvSpPr>
          <p:spPr bwMode="auto">
            <a:xfrm>
              <a:off x="3224" y="1296"/>
              <a:ext cx="1440" cy="18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40"/>
            <p:cNvSpPr>
              <a:spLocks noChangeShapeType="1"/>
            </p:cNvSpPr>
            <p:nvPr/>
          </p:nvSpPr>
          <p:spPr bwMode="auto">
            <a:xfrm>
              <a:off x="3224" y="1632"/>
              <a:ext cx="1440" cy="17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44"/>
            <p:cNvSpPr>
              <a:spLocks noChangeShapeType="1"/>
            </p:cNvSpPr>
            <p:nvPr/>
          </p:nvSpPr>
          <p:spPr bwMode="auto">
            <a:xfrm>
              <a:off x="3272" y="2400"/>
              <a:ext cx="13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45"/>
            <p:cNvSpPr>
              <a:spLocks noChangeShapeType="1"/>
            </p:cNvSpPr>
            <p:nvPr/>
          </p:nvSpPr>
          <p:spPr bwMode="auto">
            <a:xfrm>
              <a:off x="3224" y="2448"/>
              <a:ext cx="1440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46"/>
            <p:cNvSpPr>
              <a:spLocks noChangeShapeType="1"/>
            </p:cNvSpPr>
            <p:nvPr/>
          </p:nvSpPr>
          <p:spPr bwMode="auto">
            <a:xfrm flipH="1" flipV="1">
              <a:off x="3272" y="2784"/>
              <a:ext cx="139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Line 47"/>
            <p:cNvSpPr>
              <a:spLocks noChangeShapeType="1"/>
            </p:cNvSpPr>
            <p:nvPr/>
          </p:nvSpPr>
          <p:spPr bwMode="auto">
            <a:xfrm flipV="1">
              <a:off x="3272" y="2736"/>
              <a:ext cx="1392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Line 49"/>
            <p:cNvSpPr>
              <a:spLocks noChangeShapeType="1"/>
            </p:cNvSpPr>
            <p:nvPr/>
          </p:nvSpPr>
          <p:spPr bwMode="auto">
            <a:xfrm flipV="1">
              <a:off x="3272" y="2400"/>
              <a:ext cx="139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8" name="Line 50"/>
            <p:cNvSpPr>
              <a:spLocks noChangeShapeType="1"/>
            </p:cNvSpPr>
            <p:nvPr/>
          </p:nvSpPr>
          <p:spPr bwMode="auto">
            <a:xfrm flipV="1">
              <a:off x="3272" y="2736"/>
              <a:ext cx="1392" cy="6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Line 51"/>
            <p:cNvSpPr>
              <a:spLocks noChangeShapeType="1"/>
            </p:cNvSpPr>
            <p:nvPr/>
          </p:nvSpPr>
          <p:spPr bwMode="auto">
            <a:xfrm>
              <a:off x="3272" y="3120"/>
              <a:ext cx="1392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6" name="Oval 4"/>
          <p:cNvSpPr>
            <a:spLocks noChangeArrowheads="1"/>
          </p:cNvSpPr>
          <p:nvPr/>
        </p:nvSpPr>
        <p:spPr bwMode="auto">
          <a:xfrm>
            <a:off x="4013200" y="1028700"/>
            <a:ext cx="152400" cy="152400"/>
          </a:xfrm>
          <a:prstGeom prst="ellipse">
            <a:avLst/>
          </a:prstGeom>
          <a:solidFill>
            <a:schemeClr val="tx2"/>
          </a:solidFill>
          <a:ln w="5715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Oval 8"/>
          <p:cNvSpPr>
            <a:spLocks noChangeArrowheads="1"/>
          </p:cNvSpPr>
          <p:nvPr/>
        </p:nvSpPr>
        <p:spPr bwMode="auto">
          <a:xfrm>
            <a:off x="4013200" y="3314700"/>
            <a:ext cx="152400" cy="152400"/>
          </a:xfrm>
          <a:prstGeom prst="ellipse">
            <a:avLst/>
          </a:prstGeom>
          <a:solidFill>
            <a:schemeClr val="tx2"/>
          </a:solidFill>
          <a:ln w="5715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Oval 29"/>
          <p:cNvSpPr>
            <a:spLocks noChangeArrowheads="1"/>
          </p:cNvSpPr>
          <p:nvPr/>
        </p:nvSpPr>
        <p:spPr bwMode="auto">
          <a:xfrm>
            <a:off x="4013200" y="3848100"/>
            <a:ext cx="152400" cy="152400"/>
          </a:xfrm>
          <a:prstGeom prst="ellipse">
            <a:avLst/>
          </a:prstGeom>
          <a:solidFill>
            <a:schemeClr val="tx2"/>
          </a:solidFill>
          <a:ln w="5715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Oval 30"/>
          <p:cNvSpPr>
            <a:spLocks noChangeArrowheads="1"/>
          </p:cNvSpPr>
          <p:nvPr/>
        </p:nvSpPr>
        <p:spPr bwMode="auto">
          <a:xfrm>
            <a:off x="4013200" y="4457700"/>
            <a:ext cx="152400" cy="152400"/>
          </a:xfrm>
          <a:prstGeom prst="ellipse">
            <a:avLst/>
          </a:prstGeom>
          <a:solidFill>
            <a:schemeClr val="tx2"/>
          </a:solidFill>
          <a:ln w="5715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Oval 31"/>
          <p:cNvSpPr>
            <a:spLocks noChangeArrowheads="1"/>
          </p:cNvSpPr>
          <p:nvPr/>
        </p:nvSpPr>
        <p:spPr bwMode="auto">
          <a:xfrm>
            <a:off x="4013200" y="4914900"/>
            <a:ext cx="152400" cy="152400"/>
          </a:xfrm>
          <a:prstGeom prst="ellipse">
            <a:avLst/>
          </a:prstGeom>
          <a:solidFill>
            <a:schemeClr val="tx2"/>
          </a:solidFill>
          <a:ln w="5715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1" name="Oval 54"/>
          <p:cNvSpPr>
            <a:spLocks noChangeArrowheads="1"/>
          </p:cNvSpPr>
          <p:nvPr/>
        </p:nvSpPr>
        <p:spPr bwMode="auto">
          <a:xfrm>
            <a:off x="4013200" y="1562100"/>
            <a:ext cx="152400" cy="152400"/>
          </a:xfrm>
          <a:prstGeom prst="ellipse">
            <a:avLst/>
          </a:prstGeom>
          <a:solidFill>
            <a:schemeClr val="tx2"/>
          </a:solidFill>
          <a:ln w="5715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2" name="Oval 55"/>
          <p:cNvSpPr>
            <a:spLocks noChangeArrowheads="1"/>
          </p:cNvSpPr>
          <p:nvPr/>
        </p:nvSpPr>
        <p:spPr bwMode="auto">
          <a:xfrm>
            <a:off x="4013200" y="2095500"/>
            <a:ext cx="152400" cy="152400"/>
          </a:xfrm>
          <a:prstGeom prst="ellipse">
            <a:avLst/>
          </a:prstGeom>
          <a:solidFill>
            <a:schemeClr val="tx2"/>
          </a:solidFill>
          <a:ln w="5715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3" name="Oval 56"/>
          <p:cNvSpPr>
            <a:spLocks noChangeArrowheads="1"/>
          </p:cNvSpPr>
          <p:nvPr/>
        </p:nvSpPr>
        <p:spPr bwMode="auto">
          <a:xfrm>
            <a:off x="4013200" y="2705100"/>
            <a:ext cx="152400" cy="152400"/>
          </a:xfrm>
          <a:prstGeom prst="ellipse">
            <a:avLst/>
          </a:prstGeom>
          <a:solidFill>
            <a:schemeClr val="tx2"/>
          </a:solidFill>
          <a:ln w="5715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Text Box 64"/>
          <p:cNvSpPr txBox="1">
            <a:spLocks noChangeArrowheads="1"/>
          </p:cNvSpPr>
          <p:nvPr/>
        </p:nvSpPr>
        <p:spPr bwMode="auto">
          <a:xfrm>
            <a:off x="2146300" y="215900"/>
            <a:ext cx="4851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The Feeling is Mutual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79" grpId="0" animBg="1"/>
      <p:bldP spid="330780" grpId="0"/>
      <p:bldP spid="330811" grpId="0" animBg="1"/>
      <p:bldP spid="3308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1493838" y="533400"/>
            <a:ext cx="61563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Proof of Marriage Theorem</a:t>
            </a:r>
          </a:p>
        </p:txBody>
      </p:sp>
      <p:sp>
        <p:nvSpPr>
          <p:cNvPr id="333830" name="Text Box 6"/>
          <p:cNvSpPr txBox="1">
            <a:spLocks noChangeArrowheads="1"/>
          </p:cNvSpPr>
          <p:nvPr/>
        </p:nvSpPr>
        <p:spPr bwMode="auto">
          <a:xfrm>
            <a:off x="604838" y="1484313"/>
            <a:ext cx="772318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Call a bipartite graph “matchable” if it has the same number of nodes on left and right, and any k nodes on the left are connected to at least k on the right</a:t>
            </a:r>
          </a:p>
        </p:txBody>
      </p:sp>
      <p:sp>
        <p:nvSpPr>
          <p:cNvPr id="333832" name="Text Box 8"/>
          <p:cNvSpPr txBox="1">
            <a:spLocks noChangeArrowheads="1"/>
          </p:cNvSpPr>
          <p:nvPr/>
        </p:nvSpPr>
        <p:spPr bwMode="auto">
          <a:xfrm>
            <a:off x="604838" y="3683000"/>
            <a:ext cx="8315325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Strategy:  Break up the graph into two matchable parts, and recursively partition each of these into two matchable parts, etc., until each part has only two nodes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0" grpId="0"/>
      <p:bldP spid="3338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493838" y="533400"/>
            <a:ext cx="61563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Proof of Marriage Theorem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593725" y="1470025"/>
            <a:ext cx="823277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Select two nodes a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A and b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B connected by an edge</a:t>
            </a:r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593725" y="2716213"/>
            <a:ext cx="804068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SzPct val="130000"/>
            </a:pPr>
            <a:r>
              <a:rPr lang="en-US"/>
              <a:t>Idea:  Take G</a:t>
            </a:r>
            <a:r>
              <a:rPr lang="en-US" baseline="-25000"/>
              <a:t>1</a:t>
            </a:r>
            <a:r>
              <a:rPr lang="en-US"/>
              <a:t> = (a,b) and G</a:t>
            </a:r>
            <a:r>
              <a:rPr lang="en-US" baseline="-25000"/>
              <a:t>2</a:t>
            </a:r>
            <a:r>
              <a:rPr lang="en-US"/>
              <a:t> = everything else</a:t>
            </a:r>
          </a:p>
        </p:txBody>
      </p:sp>
      <p:sp>
        <p:nvSpPr>
          <p:cNvPr id="334856" name="Text Box 8"/>
          <p:cNvSpPr txBox="1">
            <a:spLocks noChangeArrowheads="1"/>
          </p:cNvSpPr>
          <p:nvPr/>
        </p:nvSpPr>
        <p:spPr bwMode="auto">
          <a:xfrm>
            <a:off x="593725" y="3492500"/>
            <a:ext cx="8147050" cy="124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SzPct val="130000"/>
            </a:pPr>
            <a:r>
              <a:rPr lang="en-US"/>
              <a:t>Problem:  G</a:t>
            </a:r>
            <a:r>
              <a:rPr lang="en-US" baseline="-25000"/>
              <a:t>2</a:t>
            </a:r>
            <a:r>
              <a:rPr lang="en-US"/>
              <a:t> need not be matchable.  There could be a set of k nodes that has only k-1 neighbors.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4" grpId="0"/>
      <p:bldP spid="3348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68313" y="330200"/>
            <a:ext cx="75866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Theorem:  Let </a:t>
            </a:r>
            <a:r>
              <a:rPr lang="en-US">
                <a:solidFill>
                  <a:schemeClr val="tx2"/>
                </a:solidFill>
              </a:rPr>
              <a:t>G</a:t>
            </a:r>
            <a:r>
              <a:rPr lang="en-US"/>
              <a:t> be a graph with </a:t>
            </a:r>
            <a:r>
              <a:rPr lang="en-US">
                <a:solidFill>
                  <a:schemeClr val="tx2"/>
                </a:solidFill>
              </a:rPr>
              <a:t>n</a:t>
            </a:r>
            <a:r>
              <a:rPr lang="en-US" i="1"/>
              <a:t> </a:t>
            </a:r>
            <a:r>
              <a:rPr lang="en-US"/>
              <a:t>nodes and </a:t>
            </a:r>
            <a:r>
              <a:rPr lang="en-US">
                <a:solidFill>
                  <a:schemeClr val="tx2"/>
                </a:solidFill>
              </a:rPr>
              <a:t>e</a:t>
            </a:r>
            <a:r>
              <a:rPr lang="en-US"/>
              <a:t> edges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8313" y="1316038"/>
            <a:ext cx="5146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The following are equivalent: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79525" y="2014538"/>
            <a:ext cx="5951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>
              <a:buClr>
                <a:schemeClr val="tx2"/>
              </a:buClr>
            </a:pPr>
            <a:r>
              <a:rPr lang="en-US"/>
              <a:t>1. </a:t>
            </a:r>
            <a:r>
              <a:rPr lang="en-US">
                <a:solidFill>
                  <a:schemeClr val="tx2"/>
                </a:solidFill>
              </a:rPr>
              <a:t>G</a:t>
            </a:r>
            <a:r>
              <a:rPr lang="en-US"/>
              <a:t> is a tree (connected, acyclic)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79525" y="3724275"/>
            <a:ext cx="550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>
              <a:buClr>
                <a:schemeClr val="tx2"/>
              </a:buClr>
            </a:pPr>
            <a:r>
              <a:rPr lang="en-US"/>
              <a:t>3. </a:t>
            </a:r>
            <a:r>
              <a:rPr lang="en-US">
                <a:solidFill>
                  <a:schemeClr val="tx2"/>
                </a:solidFill>
              </a:rPr>
              <a:t>G</a:t>
            </a:r>
            <a:r>
              <a:rPr lang="en-US"/>
              <a:t> is connected and </a:t>
            </a:r>
            <a:r>
              <a:rPr lang="en-US">
                <a:solidFill>
                  <a:schemeClr val="tx2"/>
                </a:solidFill>
              </a:rPr>
              <a:t>n = e + 1</a:t>
            </a:r>
            <a:r>
              <a:rPr lang="en-US"/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279525" y="4365625"/>
            <a:ext cx="4806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 </a:t>
            </a:r>
            <a:r>
              <a:rPr lang="en-US">
                <a:solidFill>
                  <a:schemeClr val="tx2"/>
                </a:solidFill>
              </a:rPr>
              <a:t>G</a:t>
            </a:r>
            <a:r>
              <a:rPr lang="en-US"/>
              <a:t> is acyclic and </a:t>
            </a:r>
            <a:r>
              <a:rPr lang="en-US">
                <a:solidFill>
                  <a:schemeClr val="tx2"/>
                </a:solidFill>
              </a:rPr>
              <a:t>n = e + 1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79525" y="5006975"/>
            <a:ext cx="74215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tx2"/>
              </a:buClr>
            </a:pPr>
            <a:r>
              <a:rPr lang="en-US"/>
              <a:t>5. </a:t>
            </a:r>
            <a:r>
              <a:rPr lang="en-US">
                <a:solidFill>
                  <a:schemeClr val="tx2"/>
                </a:solidFill>
              </a:rPr>
              <a:t>G</a:t>
            </a:r>
            <a:r>
              <a:rPr lang="en-US"/>
              <a:t> is acyclic and if any two non-adjacent points are joined by a line, the resulting graph has exactly one cycle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279525" y="2655888"/>
            <a:ext cx="5635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tx2"/>
              </a:buClr>
            </a:pPr>
            <a:r>
              <a:rPr lang="en-US"/>
              <a:t>2. Every two nodes of </a:t>
            </a:r>
            <a:r>
              <a:rPr lang="en-US">
                <a:solidFill>
                  <a:schemeClr val="tx2"/>
                </a:solidFill>
              </a:rPr>
              <a:t>G</a:t>
            </a:r>
            <a:r>
              <a:rPr lang="en-US"/>
              <a:t> are joined by a unique path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5"/>
          <p:cNvSpPr>
            <a:spLocks noChangeArrowheads="1"/>
          </p:cNvSpPr>
          <p:nvPr/>
        </p:nvSpPr>
        <p:spPr bwMode="auto">
          <a:xfrm>
            <a:off x="1358900" y="24384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Oval 6"/>
          <p:cNvSpPr>
            <a:spLocks noChangeArrowheads="1"/>
          </p:cNvSpPr>
          <p:nvPr/>
        </p:nvSpPr>
        <p:spPr bwMode="auto">
          <a:xfrm>
            <a:off x="1358900" y="29718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7"/>
          <p:cNvSpPr>
            <a:spLocks noChangeArrowheads="1"/>
          </p:cNvSpPr>
          <p:nvPr/>
        </p:nvSpPr>
        <p:spPr bwMode="auto">
          <a:xfrm>
            <a:off x="1358900" y="35814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8"/>
          <p:cNvSpPr>
            <a:spLocks noChangeArrowheads="1"/>
          </p:cNvSpPr>
          <p:nvPr/>
        </p:nvSpPr>
        <p:spPr bwMode="auto">
          <a:xfrm>
            <a:off x="1358900" y="4191000"/>
            <a:ext cx="152400" cy="1524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9"/>
          <p:cNvSpPr>
            <a:spLocks noChangeArrowheads="1"/>
          </p:cNvSpPr>
          <p:nvPr/>
        </p:nvSpPr>
        <p:spPr bwMode="auto">
          <a:xfrm>
            <a:off x="1358900" y="47244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10"/>
          <p:cNvSpPr>
            <a:spLocks noChangeArrowheads="1"/>
          </p:cNvSpPr>
          <p:nvPr/>
        </p:nvSpPr>
        <p:spPr bwMode="auto">
          <a:xfrm>
            <a:off x="1358900" y="53340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11"/>
          <p:cNvSpPr>
            <a:spLocks noChangeArrowheads="1"/>
          </p:cNvSpPr>
          <p:nvPr/>
        </p:nvSpPr>
        <p:spPr bwMode="auto">
          <a:xfrm>
            <a:off x="1358900" y="57912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Oval 12"/>
          <p:cNvSpPr>
            <a:spLocks noChangeArrowheads="1"/>
          </p:cNvSpPr>
          <p:nvPr/>
        </p:nvSpPr>
        <p:spPr bwMode="auto">
          <a:xfrm>
            <a:off x="3644900" y="19050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Oval 13"/>
          <p:cNvSpPr>
            <a:spLocks noChangeArrowheads="1"/>
          </p:cNvSpPr>
          <p:nvPr/>
        </p:nvSpPr>
        <p:spPr bwMode="auto">
          <a:xfrm>
            <a:off x="3644900" y="24384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4"/>
          <p:cNvSpPr>
            <a:spLocks noChangeArrowheads="1"/>
          </p:cNvSpPr>
          <p:nvPr/>
        </p:nvSpPr>
        <p:spPr bwMode="auto">
          <a:xfrm>
            <a:off x="3644900" y="29718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Oval 15"/>
          <p:cNvSpPr>
            <a:spLocks noChangeArrowheads="1"/>
          </p:cNvSpPr>
          <p:nvPr/>
        </p:nvSpPr>
        <p:spPr bwMode="auto">
          <a:xfrm>
            <a:off x="3644900" y="35814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Oval 16"/>
          <p:cNvSpPr>
            <a:spLocks noChangeArrowheads="1"/>
          </p:cNvSpPr>
          <p:nvPr/>
        </p:nvSpPr>
        <p:spPr bwMode="auto">
          <a:xfrm>
            <a:off x="3644900" y="41910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Oval 17"/>
          <p:cNvSpPr>
            <a:spLocks noChangeArrowheads="1"/>
          </p:cNvSpPr>
          <p:nvPr/>
        </p:nvSpPr>
        <p:spPr bwMode="auto">
          <a:xfrm>
            <a:off x="3644900" y="47244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Oval 18"/>
          <p:cNvSpPr>
            <a:spLocks noChangeArrowheads="1"/>
          </p:cNvSpPr>
          <p:nvPr/>
        </p:nvSpPr>
        <p:spPr bwMode="auto">
          <a:xfrm>
            <a:off x="3644900" y="53340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Oval 19"/>
          <p:cNvSpPr>
            <a:spLocks noChangeArrowheads="1"/>
          </p:cNvSpPr>
          <p:nvPr/>
        </p:nvSpPr>
        <p:spPr bwMode="auto">
          <a:xfrm>
            <a:off x="3644900" y="57912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AutoShape 20"/>
          <p:cNvSpPr>
            <a:spLocks/>
          </p:cNvSpPr>
          <p:nvPr/>
        </p:nvSpPr>
        <p:spPr bwMode="auto">
          <a:xfrm>
            <a:off x="3911600" y="2362200"/>
            <a:ext cx="215900" cy="850900"/>
          </a:xfrm>
          <a:prstGeom prst="rightBrace">
            <a:avLst>
              <a:gd name="adj1" fmla="val 32843"/>
              <a:gd name="adj2" fmla="val 5000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Text Box 21"/>
          <p:cNvSpPr txBox="1">
            <a:spLocks noChangeArrowheads="1"/>
          </p:cNvSpPr>
          <p:nvPr/>
        </p:nvSpPr>
        <p:spPr bwMode="auto">
          <a:xfrm>
            <a:off x="4162425" y="2490788"/>
            <a:ext cx="7175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k-1</a:t>
            </a:r>
          </a:p>
        </p:txBody>
      </p:sp>
      <p:sp>
        <p:nvSpPr>
          <p:cNvPr id="33811" name="Oval 24"/>
          <p:cNvSpPr>
            <a:spLocks noChangeArrowheads="1"/>
          </p:cNvSpPr>
          <p:nvPr/>
        </p:nvSpPr>
        <p:spPr bwMode="auto">
          <a:xfrm>
            <a:off x="1358900" y="4724400"/>
            <a:ext cx="152400" cy="1524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Oval 25"/>
          <p:cNvSpPr>
            <a:spLocks noChangeArrowheads="1"/>
          </p:cNvSpPr>
          <p:nvPr/>
        </p:nvSpPr>
        <p:spPr bwMode="auto">
          <a:xfrm>
            <a:off x="1358900" y="5334000"/>
            <a:ext cx="152400" cy="1524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26"/>
          <p:cNvSpPr>
            <a:spLocks noChangeArrowheads="1"/>
          </p:cNvSpPr>
          <p:nvPr/>
        </p:nvSpPr>
        <p:spPr bwMode="auto">
          <a:xfrm>
            <a:off x="1358900" y="5791200"/>
            <a:ext cx="152400" cy="1524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7"/>
          <p:cNvSpPr>
            <a:spLocks noChangeShapeType="1"/>
          </p:cNvSpPr>
          <p:nvPr/>
        </p:nvSpPr>
        <p:spPr bwMode="auto">
          <a:xfrm flipV="1">
            <a:off x="1435100" y="1981200"/>
            <a:ext cx="2286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Line 28"/>
          <p:cNvSpPr>
            <a:spLocks noChangeShapeType="1"/>
          </p:cNvSpPr>
          <p:nvPr/>
        </p:nvSpPr>
        <p:spPr bwMode="auto">
          <a:xfrm>
            <a:off x="1435100" y="1981200"/>
            <a:ext cx="2273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Line 29"/>
          <p:cNvSpPr>
            <a:spLocks noChangeShapeType="1"/>
          </p:cNvSpPr>
          <p:nvPr/>
        </p:nvSpPr>
        <p:spPr bwMode="auto">
          <a:xfrm>
            <a:off x="1435100" y="2514600"/>
            <a:ext cx="2286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Line 32"/>
          <p:cNvSpPr>
            <a:spLocks noChangeShapeType="1"/>
          </p:cNvSpPr>
          <p:nvPr/>
        </p:nvSpPr>
        <p:spPr bwMode="auto">
          <a:xfrm flipH="1">
            <a:off x="1435100" y="2514600"/>
            <a:ext cx="2286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Line 35"/>
          <p:cNvSpPr>
            <a:spLocks noChangeShapeType="1"/>
          </p:cNvSpPr>
          <p:nvPr/>
        </p:nvSpPr>
        <p:spPr bwMode="auto">
          <a:xfrm>
            <a:off x="1511300" y="42672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9" name="Line 36"/>
          <p:cNvSpPr>
            <a:spLocks noChangeShapeType="1"/>
          </p:cNvSpPr>
          <p:nvPr/>
        </p:nvSpPr>
        <p:spPr bwMode="auto">
          <a:xfrm>
            <a:off x="1435100" y="4343400"/>
            <a:ext cx="2286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0" name="Line 37"/>
          <p:cNvSpPr>
            <a:spLocks noChangeShapeType="1"/>
          </p:cNvSpPr>
          <p:nvPr/>
        </p:nvSpPr>
        <p:spPr bwMode="auto">
          <a:xfrm flipH="1" flipV="1">
            <a:off x="1511300" y="4876800"/>
            <a:ext cx="2209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1" name="Line 38"/>
          <p:cNvSpPr>
            <a:spLocks noChangeShapeType="1"/>
          </p:cNvSpPr>
          <p:nvPr/>
        </p:nvSpPr>
        <p:spPr bwMode="auto">
          <a:xfrm flipV="1">
            <a:off x="1511300" y="4800600"/>
            <a:ext cx="2209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2" name="Line 39"/>
          <p:cNvSpPr>
            <a:spLocks noChangeShapeType="1"/>
          </p:cNvSpPr>
          <p:nvPr/>
        </p:nvSpPr>
        <p:spPr bwMode="auto">
          <a:xfrm flipV="1">
            <a:off x="1511300" y="4267200"/>
            <a:ext cx="2209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Line 40"/>
          <p:cNvSpPr>
            <a:spLocks noChangeShapeType="1"/>
          </p:cNvSpPr>
          <p:nvPr/>
        </p:nvSpPr>
        <p:spPr bwMode="auto">
          <a:xfrm flipV="1">
            <a:off x="1511300" y="4800600"/>
            <a:ext cx="2209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4" name="Line 41"/>
          <p:cNvSpPr>
            <a:spLocks noChangeShapeType="1"/>
          </p:cNvSpPr>
          <p:nvPr/>
        </p:nvSpPr>
        <p:spPr bwMode="auto">
          <a:xfrm>
            <a:off x="1511300" y="5410200"/>
            <a:ext cx="2209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5" name="Oval 42"/>
          <p:cNvSpPr>
            <a:spLocks noChangeArrowheads="1"/>
          </p:cNvSpPr>
          <p:nvPr/>
        </p:nvSpPr>
        <p:spPr bwMode="auto">
          <a:xfrm>
            <a:off x="1358900" y="2438400"/>
            <a:ext cx="152400" cy="152400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Oval 43"/>
          <p:cNvSpPr>
            <a:spLocks noChangeArrowheads="1"/>
          </p:cNvSpPr>
          <p:nvPr/>
        </p:nvSpPr>
        <p:spPr bwMode="auto">
          <a:xfrm>
            <a:off x="1358900" y="2971800"/>
            <a:ext cx="152400" cy="152400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Oval 44"/>
          <p:cNvSpPr>
            <a:spLocks noChangeArrowheads="1"/>
          </p:cNvSpPr>
          <p:nvPr/>
        </p:nvSpPr>
        <p:spPr bwMode="auto">
          <a:xfrm>
            <a:off x="1358900" y="3581400"/>
            <a:ext cx="152400" cy="152400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AutoShape 47"/>
          <p:cNvSpPr>
            <a:spLocks/>
          </p:cNvSpPr>
          <p:nvPr/>
        </p:nvSpPr>
        <p:spPr bwMode="auto">
          <a:xfrm>
            <a:off x="952500" y="2349500"/>
            <a:ext cx="304800" cy="1498600"/>
          </a:xfrm>
          <a:prstGeom prst="leftBrace">
            <a:avLst>
              <a:gd name="adj1" fmla="val 40972"/>
              <a:gd name="adj2" fmla="val 5000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48"/>
          <p:cNvSpPr txBox="1">
            <a:spLocks noChangeArrowheads="1"/>
          </p:cNvSpPr>
          <p:nvPr/>
        </p:nvSpPr>
        <p:spPr bwMode="auto">
          <a:xfrm>
            <a:off x="444500" y="2819400"/>
            <a:ext cx="5826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k</a:t>
            </a:r>
          </a:p>
        </p:txBody>
      </p:sp>
      <p:sp>
        <p:nvSpPr>
          <p:cNvPr id="33830" name="Oval 50"/>
          <p:cNvSpPr>
            <a:spLocks noChangeArrowheads="1"/>
          </p:cNvSpPr>
          <p:nvPr/>
        </p:nvSpPr>
        <p:spPr bwMode="auto">
          <a:xfrm>
            <a:off x="1346200" y="1905000"/>
            <a:ext cx="152400" cy="152400"/>
          </a:xfrm>
          <a:prstGeom prst="ellipse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Text Box 51"/>
          <p:cNvSpPr txBox="1">
            <a:spLocks noChangeArrowheads="1"/>
          </p:cNvSpPr>
          <p:nvPr/>
        </p:nvSpPr>
        <p:spPr bwMode="auto">
          <a:xfrm>
            <a:off x="903288" y="1649413"/>
            <a:ext cx="3952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a</a:t>
            </a:r>
          </a:p>
        </p:txBody>
      </p:sp>
      <p:sp>
        <p:nvSpPr>
          <p:cNvPr id="33832" name="Text Box 52"/>
          <p:cNvSpPr txBox="1">
            <a:spLocks noChangeArrowheads="1"/>
          </p:cNvSpPr>
          <p:nvPr/>
        </p:nvSpPr>
        <p:spPr bwMode="auto">
          <a:xfrm>
            <a:off x="3844925" y="1679575"/>
            <a:ext cx="406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b</a:t>
            </a:r>
          </a:p>
        </p:txBody>
      </p:sp>
      <p:sp>
        <p:nvSpPr>
          <p:cNvPr id="33833" name="Line 54"/>
          <p:cNvSpPr>
            <a:spLocks noChangeShapeType="1"/>
          </p:cNvSpPr>
          <p:nvPr/>
        </p:nvSpPr>
        <p:spPr bwMode="auto">
          <a:xfrm>
            <a:off x="1422400" y="2057400"/>
            <a:ext cx="22860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4" name="Line 55"/>
          <p:cNvSpPr>
            <a:spLocks noChangeShapeType="1"/>
          </p:cNvSpPr>
          <p:nvPr/>
        </p:nvSpPr>
        <p:spPr bwMode="auto">
          <a:xfrm flipV="1">
            <a:off x="1498600" y="3048000"/>
            <a:ext cx="2209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5" name="Line 56"/>
          <p:cNvSpPr>
            <a:spLocks noChangeShapeType="1"/>
          </p:cNvSpPr>
          <p:nvPr/>
        </p:nvSpPr>
        <p:spPr bwMode="auto">
          <a:xfrm flipV="1">
            <a:off x="1498600" y="3657600"/>
            <a:ext cx="2209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6" name="Oval 57"/>
          <p:cNvSpPr>
            <a:spLocks noChangeArrowheads="1"/>
          </p:cNvSpPr>
          <p:nvPr/>
        </p:nvSpPr>
        <p:spPr bwMode="auto">
          <a:xfrm>
            <a:off x="3644900" y="2438400"/>
            <a:ext cx="152400" cy="152400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Oval 58"/>
          <p:cNvSpPr>
            <a:spLocks noChangeArrowheads="1"/>
          </p:cNvSpPr>
          <p:nvPr/>
        </p:nvSpPr>
        <p:spPr bwMode="auto">
          <a:xfrm>
            <a:off x="3644900" y="2971800"/>
            <a:ext cx="152400" cy="152400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Line 70"/>
          <p:cNvSpPr>
            <a:spLocks noChangeShapeType="1"/>
          </p:cNvSpPr>
          <p:nvPr/>
        </p:nvSpPr>
        <p:spPr bwMode="auto">
          <a:xfrm>
            <a:off x="1358900" y="1981200"/>
            <a:ext cx="236220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9" name="Text Box 72"/>
          <p:cNvSpPr txBox="1">
            <a:spLocks noChangeArrowheads="1"/>
          </p:cNvSpPr>
          <p:nvPr/>
        </p:nvSpPr>
        <p:spPr bwMode="auto">
          <a:xfrm>
            <a:off x="5051425" y="1460500"/>
            <a:ext cx="4022725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only way this could fail is if one of the missing nodes is b </a:t>
            </a:r>
          </a:p>
        </p:txBody>
      </p:sp>
      <p:sp>
        <p:nvSpPr>
          <p:cNvPr id="337994" name="Text Box 74"/>
          <p:cNvSpPr txBox="1">
            <a:spLocks noChangeArrowheads="1"/>
          </p:cNvSpPr>
          <p:nvPr/>
        </p:nvSpPr>
        <p:spPr bwMode="auto">
          <a:xfrm>
            <a:off x="5051425" y="5040313"/>
            <a:ext cx="3652838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This is a matchable partition!</a:t>
            </a:r>
            <a:endParaRPr lang="en-US"/>
          </a:p>
        </p:txBody>
      </p:sp>
      <p:sp>
        <p:nvSpPr>
          <p:cNvPr id="33841" name="Text Box 75"/>
          <p:cNvSpPr txBox="1">
            <a:spLocks noChangeArrowheads="1"/>
          </p:cNvSpPr>
          <p:nvPr/>
        </p:nvSpPr>
        <p:spPr bwMode="auto">
          <a:xfrm>
            <a:off x="1493838" y="177800"/>
            <a:ext cx="61563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Proof of Marriage Theorem</a:t>
            </a:r>
          </a:p>
        </p:txBody>
      </p:sp>
      <p:sp>
        <p:nvSpPr>
          <p:cNvPr id="337996" name="Text Box 76"/>
          <p:cNvSpPr txBox="1">
            <a:spLocks noChangeArrowheads="1"/>
          </p:cNvSpPr>
          <p:nvPr/>
        </p:nvSpPr>
        <p:spPr bwMode="auto">
          <a:xfrm>
            <a:off x="5051425" y="3249613"/>
            <a:ext cx="3789363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Add this in to form G</a:t>
            </a:r>
            <a:r>
              <a:rPr lang="en-US" baseline="-25000"/>
              <a:t>1</a:t>
            </a:r>
            <a:r>
              <a:rPr lang="en-US"/>
              <a:t>, and take G</a:t>
            </a:r>
            <a:r>
              <a:rPr lang="en-US" baseline="-25000"/>
              <a:t>2</a:t>
            </a:r>
            <a:r>
              <a:rPr lang="en-US"/>
              <a:t> to be everything else.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533400" y="1397000"/>
            <a:ext cx="3987800" cy="2921000"/>
            <a:chOff x="336" y="880"/>
            <a:chExt cx="2512" cy="1840"/>
          </a:xfrm>
        </p:grpSpPr>
        <p:sp>
          <p:nvSpPr>
            <p:cNvPr id="33844" name="Line 79"/>
            <p:cNvSpPr>
              <a:spLocks noChangeShapeType="1"/>
            </p:cNvSpPr>
            <p:nvPr/>
          </p:nvSpPr>
          <p:spPr bwMode="auto">
            <a:xfrm flipV="1">
              <a:off x="344" y="2016"/>
              <a:ext cx="2504" cy="68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Line 80"/>
            <p:cNvSpPr>
              <a:spLocks noChangeShapeType="1"/>
            </p:cNvSpPr>
            <p:nvPr/>
          </p:nvSpPr>
          <p:spPr bwMode="auto">
            <a:xfrm flipV="1">
              <a:off x="344" y="1552"/>
              <a:ext cx="0" cy="11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6" name="Line 81"/>
            <p:cNvSpPr>
              <a:spLocks noChangeShapeType="1"/>
            </p:cNvSpPr>
            <p:nvPr/>
          </p:nvSpPr>
          <p:spPr bwMode="auto">
            <a:xfrm flipV="1">
              <a:off x="336" y="896"/>
              <a:ext cx="2504" cy="68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Line 82"/>
            <p:cNvSpPr>
              <a:spLocks noChangeShapeType="1"/>
            </p:cNvSpPr>
            <p:nvPr/>
          </p:nvSpPr>
          <p:spPr bwMode="auto">
            <a:xfrm flipV="1">
              <a:off x="2824" y="880"/>
              <a:ext cx="0" cy="11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4" grpId="0"/>
      <p:bldP spid="33799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Generalized Marriage:  Hall’s Theorem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569913" y="1628775"/>
            <a:ext cx="8002587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Let S = {S</a:t>
            </a:r>
            <a:r>
              <a:rPr lang="en-US" baseline="-25000"/>
              <a:t>1</a:t>
            </a:r>
            <a:r>
              <a:rPr lang="en-US"/>
              <a:t>, S</a:t>
            </a:r>
            <a:r>
              <a:rPr lang="en-US" baseline="-25000"/>
              <a:t>2</a:t>
            </a:r>
            <a:r>
              <a:rPr lang="en-US"/>
              <a:t>, …} be a set of finite subsets that satisfies:  For any subset T = {T</a:t>
            </a:r>
            <a:r>
              <a:rPr lang="en-US" baseline="-25000"/>
              <a:t>i</a:t>
            </a:r>
            <a:r>
              <a:rPr lang="en-US"/>
              <a:t>} of S,       | UT</a:t>
            </a:r>
            <a:r>
              <a:rPr lang="en-US" baseline="-25000"/>
              <a:t>i</a:t>
            </a:r>
            <a:r>
              <a:rPr lang="en-US"/>
              <a:t> |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|T|.  Thus, any k subsets contain at least k elements</a:t>
            </a:r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569913" y="3808413"/>
            <a:ext cx="7802562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Then we can choose an element x</a:t>
            </a:r>
            <a:r>
              <a:rPr lang="en-US" baseline="-25000"/>
              <a:t>i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S</a:t>
            </a:r>
            <a:r>
              <a:rPr lang="en-US" baseline="-25000"/>
              <a:t>i</a:t>
            </a:r>
            <a:r>
              <a:rPr lang="en-US"/>
              <a:t> from each S</a:t>
            </a:r>
            <a:r>
              <a:rPr lang="en-US" baseline="-25000"/>
              <a:t>i</a:t>
            </a:r>
            <a:r>
              <a:rPr lang="en-US"/>
              <a:t> so that {x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, …} are all distinct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MPj04016040000[1]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0200" y="1585913"/>
            <a:ext cx="3565525" cy="3641725"/>
          </a:xfrm>
          <a:noFill/>
        </p:spPr>
      </p:pic>
      <p:sp>
        <p:nvSpPr>
          <p:cNvPr id="35843" name="Text Box 18"/>
          <p:cNvSpPr txBox="1">
            <a:spLocks noChangeArrowheads="1"/>
          </p:cNvSpPr>
          <p:nvPr/>
        </p:nvSpPr>
        <p:spPr bwMode="auto">
          <a:xfrm>
            <a:off x="4086225" y="1433513"/>
            <a:ext cx="4772025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Suppose that a standard deck of cards is dealt into 13 piles of 4 cards each</a:t>
            </a:r>
          </a:p>
        </p:txBody>
      </p:sp>
      <p:sp>
        <p:nvSpPr>
          <p:cNvPr id="341011" name="Text Box 19"/>
          <p:cNvSpPr txBox="1">
            <a:spLocks noChangeArrowheads="1"/>
          </p:cNvSpPr>
          <p:nvPr/>
        </p:nvSpPr>
        <p:spPr bwMode="auto">
          <a:xfrm>
            <a:off x="4086225" y="3135313"/>
            <a:ext cx="4775200" cy="2227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Then it is possible to select a card from each pile so that the 13 chosen cards contain exactly one card of each rank</a:t>
            </a:r>
          </a:p>
        </p:txBody>
      </p:sp>
      <p:sp>
        <p:nvSpPr>
          <p:cNvPr id="35845" name="Text Box 20"/>
          <p:cNvSpPr txBox="1">
            <a:spLocks noChangeArrowheads="1"/>
          </p:cNvSpPr>
          <p:nvPr/>
        </p:nvSpPr>
        <p:spPr bwMode="auto">
          <a:xfrm>
            <a:off x="3529013" y="457200"/>
            <a:ext cx="20843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Example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strongs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1187450"/>
            <a:ext cx="27559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92125" y="4695825"/>
            <a:ext cx="2732088" cy="1373188"/>
          </a:xfrm>
          <a:prstGeom prst="rect">
            <a:avLst/>
          </a:prstGeom>
          <a:noFill/>
          <a:ln w="76200" cap="sq" algn="ctr">
            <a:noFill/>
            <a:miter lim="800000"/>
            <a:headEnd/>
            <a:tailEnd/>
          </a:ln>
        </p:spPr>
        <p:txBody>
          <a:bodyPr lIns="274320" rIns="274320">
            <a:spAutoFit/>
          </a:bodyPr>
          <a:lstStyle/>
          <a:p>
            <a:pPr algn="ctr" eaLnBrk="0" hangingPunct="0"/>
            <a:r>
              <a:rPr lang="en-US"/>
              <a:t>Here’s What You Need to Know…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502025" y="688975"/>
            <a:ext cx="5122863" cy="5648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/>
              <a:t>Minimum Spanning Tree</a:t>
            </a:r>
          </a:p>
          <a:p>
            <a:pPr>
              <a:lnSpc>
                <a:spcPct val="130000"/>
              </a:lnSpc>
            </a:pPr>
            <a:r>
              <a:rPr lang="en-US"/>
              <a:t>	- Definition</a:t>
            </a:r>
          </a:p>
          <a:p>
            <a:pPr>
              <a:lnSpc>
                <a:spcPct val="130000"/>
              </a:lnSpc>
            </a:pPr>
            <a:r>
              <a:rPr lang="en-US"/>
              <a:t>Kruskal’s Algorithm</a:t>
            </a:r>
          </a:p>
          <a:p>
            <a:pPr>
              <a:lnSpc>
                <a:spcPct val="130000"/>
              </a:lnSpc>
            </a:pPr>
            <a:r>
              <a:rPr lang="en-US"/>
              <a:t>	- Definition</a:t>
            </a:r>
          </a:p>
          <a:p>
            <a:pPr>
              <a:lnSpc>
                <a:spcPct val="130000"/>
              </a:lnSpc>
            </a:pPr>
            <a:r>
              <a:rPr lang="en-US"/>
              <a:t>	- Proof of Correctness</a:t>
            </a:r>
          </a:p>
          <a:p>
            <a:pPr>
              <a:lnSpc>
                <a:spcPct val="130000"/>
              </a:lnSpc>
            </a:pPr>
            <a:r>
              <a:rPr lang="en-US"/>
              <a:t>Traveling Salesman Problem</a:t>
            </a:r>
          </a:p>
          <a:p>
            <a:pPr>
              <a:lnSpc>
                <a:spcPct val="130000"/>
              </a:lnSpc>
            </a:pPr>
            <a:r>
              <a:rPr lang="en-US"/>
              <a:t>	- Definition</a:t>
            </a:r>
          </a:p>
          <a:p>
            <a:pPr>
              <a:lnSpc>
                <a:spcPct val="130000"/>
              </a:lnSpc>
            </a:pPr>
            <a:r>
              <a:rPr lang="en-US"/>
              <a:t>	- Using MST to get an </a:t>
            </a:r>
          </a:p>
          <a:p>
            <a:pPr>
              <a:lnSpc>
                <a:spcPct val="130000"/>
              </a:lnSpc>
            </a:pPr>
            <a:r>
              <a:rPr lang="en-US"/>
              <a:t>	approximate solution</a:t>
            </a:r>
          </a:p>
          <a:p>
            <a:pPr>
              <a:lnSpc>
                <a:spcPct val="130000"/>
              </a:lnSpc>
            </a:pPr>
            <a:r>
              <a:rPr lang="en-US"/>
              <a:t>The Marriage Theorem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2480" y="1503680"/>
            <a:ext cx="59842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Text book: </a:t>
            </a:r>
            <a:r>
              <a:rPr lang="en-IN" dirty="0" smtClean="0"/>
              <a:t>GRAPH THEORY   -</a:t>
            </a:r>
            <a:r>
              <a:rPr lang="en-IN" dirty="0" err="1" smtClean="0"/>
              <a:t>S.Arumugam</a:t>
            </a:r>
            <a:r>
              <a:rPr lang="en-IN" dirty="0" smtClean="0"/>
              <a:t> &amp;</a:t>
            </a:r>
            <a:r>
              <a:rPr lang="en-IN" dirty="0" err="1" smtClean="0"/>
              <a:t>S.Ravichandran</a:t>
            </a:r>
            <a:endParaRPr lang="en-IN" dirty="0"/>
          </a:p>
          <a:p>
            <a:endParaRPr lang="en-IN" dirty="0"/>
          </a:p>
          <a:p>
            <a:r>
              <a:rPr lang="en-IN" dirty="0"/>
              <a:t>Reference </a:t>
            </a:r>
            <a:r>
              <a:rPr lang="en-IN" dirty="0" err="1" smtClean="0"/>
              <a:t>book:Graph</a:t>
            </a:r>
            <a:r>
              <a:rPr lang="en-IN" dirty="0" smtClean="0"/>
              <a:t> theory—</a:t>
            </a:r>
            <a:r>
              <a:rPr lang="en-IN" dirty="0" err="1" smtClean="0"/>
              <a:t>S.Kumaravelu</a:t>
            </a:r>
            <a:r>
              <a:rPr lang="en-IN" dirty="0" smtClean="0"/>
              <a:t> and </a:t>
            </a:r>
            <a:r>
              <a:rPr lang="en-IN" dirty="0" err="1" smtClean="0"/>
              <a:t>Susheela</a:t>
            </a:r>
            <a:r>
              <a:rPr lang="en-IN" dirty="0" smtClean="0"/>
              <a:t> </a:t>
            </a:r>
            <a:r>
              <a:rPr lang="en-IN" smtClean="0"/>
              <a:t>Kumaravelu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5899713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Text Box 2"/>
          <p:cNvSpPr txBox="1">
            <a:spLocks noChangeArrowheads="1"/>
          </p:cNvSpPr>
          <p:nvPr/>
        </p:nvSpPr>
        <p:spPr bwMode="auto">
          <a:xfrm>
            <a:off x="1814513" y="1830388"/>
            <a:ext cx="5473700" cy="9461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lIns="274320" rIns="274320">
            <a:spAutoFit/>
          </a:bodyPr>
          <a:lstStyle/>
          <a:p>
            <a:pPr eaLnBrk="0" hangingPunct="0"/>
            <a:r>
              <a:rPr lang="en-US"/>
              <a:t>The number of labeled trees on </a:t>
            </a:r>
            <a:r>
              <a:rPr lang="en-US">
                <a:solidFill>
                  <a:schemeClr val="tx2"/>
                </a:solidFill>
              </a:rPr>
              <a:t>n</a:t>
            </a:r>
            <a:r>
              <a:rPr lang="en-US"/>
              <a:t> nodes is n</a:t>
            </a:r>
            <a:r>
              <a:rPr lang="en-US" baseline="30000"/>
              <a:t>n-2</a:t>
            </a:r>
            <a:endParaRPr lang="en-US"/>
          </a:p>
        </p:txBody>
      </p:sp>
      <p:pic>
        <p:nvPicPr>
          <p:cNvPr id="358403" name="Picture 3" descr="cayl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1225" y="3079750"/>
            <a:ext cx="2201863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03413" y="809625"/>
            <a:ext cx="52959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Cayley’s Formula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2460625" y="449263"/>
            <a:ext cx="6294438" cy="3724275"/>
          </a:xfrm>
          <a:prstGeom prst="wedgeRoundRectCallout">
            <a:avLst>
              <a:gd name="adj1" fmla="val -69750"/>
              <a:gd name="adj2" fmla="val 37384"/>
              <a:gd name="adj3" fmla="val 16667"/>
            </a:avLst>
          </a:prstGeom>
          <a:noFill/>
          <a:ln w="76200" cap="sq">
            <a:solidFill>
              <a:schemeClr val="tx1"/>
            </a:solidFill>
            <a:miter lim="800000"/>
            <a:headEnd/>
            <a:tailEnd/>
          </a:ln>
        </p:spPr>
        <p:txBody>
          <a:bodyPr lIns="274320" rIns="274320" anchor="ctr"/>
          <a:lstStyle/>
          <a:p>
            <a:pPr algn="ctr" eaLnBrk="0" hangingPunct="0"/>
            <a:r>
              <a:rPr lang="en-US" sz="3600"/>
              <a:t>A graph is </a:t>
            </a:r>
            <a:r>
              <a:rPr lang="en-US" sz="3600">
                <a:solidFill>
                  <a:schemeClr val="tx2"/>
                </a:solidFill>
              </a:rPr>
              <a:t>planar</a:t>
            </a:r>
            <a:r>
              <a:rPr lang="en-US" sz="3600"/>
              <a:t> if </a:t>
            </a:r>
          </a:p>
          <a:p>
            <a:pPr algn="ctr" eaLnBrk="0" hangingPunct="0"/>
            <a:endParaRPr lang="en-US" sz="3600"/>
          </a:p>
          <a:p>
            <a:pPr algn="ctr" eaLnBrk="0" hangingPunct="0"/>
            <a:endParaRPr lang="en-US" sz="3600"/>
          </a:p>
          <a:p>
            <a:pPr algn="ctr" eaLnBrk="0" hangingPunct="0"/>
            <a:endParaRPr lang="en-US" sz="3600"/>
          </a:p>
          <a:p>
            <a:pPr algn="ctr" eaLnBrk="0" hangingPunct="0"/>
            <a:endParaRPr lang="en-US" sz="360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525463" y="2865438"/>
            <a:ext cx="1295400" cy="2895600"/>
            <a:chOff x="1872" y="2853"/>
            <a:chExt cx="169" cy="411"/>
          </a:xfrm>
        </p:grpSpPr>
        <p:grpSp>
          <p:nvGrpSpPr>
            <p:cNvPr id="9221" name="Group 4"/>
            <p:cNvGrpSpPr>
              <a:grpSpLocks/>
            </p:cNvGrpSpPr>
            <p:nvPr/>
          </p:nvGrpSpPr>
          <p:grpSpPr bwMode="auto">
            <a:xfrm>
              <a:off x="1872" y="2909"/>
              <a:ext cx="169" cy="355"/>
              <a:chOff x="752" y="745"/>
              <a:chExt cx="2155" cy="3580"/>
            </a:xfrm>
          </p:grpSpPr>
          <p:sp>
            <p:nvSpPr>
              <p:cNvPr id="9231" name="Freeform 5"/>
              <p:cNvSpPr>
                <a:spLocks/>
              </p:cNvSpPr>
              <p:nvPr/>
            </p:nvSpPr>
            <p:spPr bwMode="auto">
              <a:xfrm>
                <a:off x="1069" y="745"/>
                <a:ext cx="769" cy="838"/>
              </a:xfrm>
              <a:custGeom>
                <a:avLst/>
                <a:gdLst>
                  <a:gd name="T0" fmla="*/ 514 w 769"/>
                  <a:gd name="T1" fmla="*/ 428 h 838"/>
                  <a:gd name="T2" fmla="*/ 495 w 769"/>
                  <a:gd name="T3" fmla="*/ 256 h 838"/>
                  <a:gd name="T4" fmla="*/ 427 w 769"/>
                  <a:gd name="T5" fmla="*/ 68 h 838"/>
                  <a:gd name="T6" fmla="*/ 326 w 769"/>
                  <a:gd name="T7" fmla="*/ 0 h 838"/>
                  <a:gd name="T8" fmla="*/ 206 w 769"/>
                  <a:gd name="T9" fmla="*/ 0 h 838"/>
                  <a:gd name="T10" fmla="*/ 67 w 769"/>
                  <a:gd name="T11" fmla="*/ 102 h 838"/>
                  <a:gd name="T12" fmla="*/ 0 w 769"/>
                  <a:gd name="T13" fmla="*/ 308 h 838"/>
                  <a:gd name="T14" fmla="*/ 18 w 769"/>
                  <a:gd name="T15" fmla="*/ 582 h 838"/>
                  <a:gd name="T16" fmla="*/ 86 w 769"/>
                  <a:gd name="T17" fmla="*/ 718 h 838"/>
                  <a:gd name="T18" fmla="*/ 206 w 769"/>
                  <a:gd name="T19" fmla="*/ 838 h 838"/>
                  <a:gd name="T20" fmla="*/ 375 w 769"/>
                  <a:gd name="T21" fmla="*/ 838 h 838"/>
                  <a:gd name="T22" fmla="*/ 495 w 769"/>
                  <a:gd name="T23" fmla="*/ 736 h 838"/>
                  <a:gd name="T24" fmla="*/ 529 w 769"/>
                  <a:gd name="T25" fmla="*/ 598 h 838"/>
                  <a:gd name="T26" fmla="*/ 529 w 769"/>
                  <a:gd name="T27" fmla="*/ 530 h 838"/>
                  <a:gd name="T28" fmla="*/ 751 w 769"/>
                  <a:gd name="T29" fmla="*/ 530 h 838"/>
                  <a:gd name="T30" fmla="*/ 769 w 769"/>
                  <a:gd name="T31" fmla="*/ 394 h 838"/>
                  <a:gd name="T32" fmla="*/ 514 w 769"/>
                  <a:gd name="T33" fmla="*/ 428 h 8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69"/>
                  <a:gd name="T52" fmla="*/ 0 h 838"/>
                  <a:gd name="T53" fmla="*/ 769 w 769"/>
                  <a:gd name="T54" fmla="*/ 838 h 8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69" h="838">
                    <a:moveTo>
                      <a:pt x="514" y="428"/>
                    </a:moveTo>
                    <a:lnTo>
                      <a:pt x="495" y="256"/>
                    </a:lnTo>
                    <a:lnTo>
                      <a:pt x="427" y="68"/>
                    </a:lnTo>
                    <a:lnTo>
                      <a:pt x="326" y="0"/>
                    </a:lnTo>
                    <a:lnTo>
                      <a:pt x="206" y="0"/>
                    </a:lnTo>
                    <a:lnTo>
                      <a:pt x="67" y="102"/>
                    </a:lnTo>
                    <a:lnTo>
                      <a:pt x="0" y="308"/>
                    </a:lnTo>
                    <a:lnTo>
                      <a:pt x="18" y="582"/>
                    </a:lnTo>
                    <a:lnTo>
                      <a:pt x="86" y="718"/>
                    </a:lnTo>
                    <a:lnTo>
                      <a:pt x="206" y="838"/>
                    </a:lnTo>
                    <a:lnTo>
                      <a:pt x="375" y="838"/>
                    </a:lnTo>
                    <a:lnTo>
                      <a:pt x="495" y="736"/>
                    </a:lnTo>
                    <a:lnTo>
                      <a:pt x="529" y="598"/>
                    </a:lnTo>
                    <a:lnTo>
                      <a:pt x="529" y="530"/>
                    </a:lnTo>
                    <a:lnTo>
                      <a:pt x="751" y="530"/>
                    </a:lnTo>
                    <a:lnTo>
                      <a:pt x="769" y="394"/>
                    </a:lnTo>
                    <a:lnTo>
                      <a:pt x="514" y="42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Freeform 6"/>
              <p:cNvSpPr>
                <a:spLocks/>
              </p:cNvSpPr>
              <p:nvPr/>
            </p:nvSpPr>
            <p:spPr bwMode="auto">
              <a:xfrm>
                <a:off x="1168" y="1714"/>
                <a:ext cx="555" cy="1440"/>
              </a:xfrm>
              <a:custGeom>
                <a:avLst/>
                <a:gdLst>
                  <a:gd name="T0" fmla="*/ 0 w 555"/>
                  <a:gd name="T1" fmla="*/ 186 h 1440"/>
                  <a:gd name="T2" fmla="*/ 52 w 555"/>
                  <a:gd name="T3" fmla="*/ 34 h 1440"/>
                  <a:gd name="T4" fmla="*/ 156 w 555"/>
                  <a:gd name="T5" fmla="*/ 0 h 1440"/>
                  <a:gd name="T6" fmla="*/ 295 w 555"/>
                  <a:gd name="T7" fmla="*/ 0 h 1440"/>
                  <a:gd name="T8" fmla="*/ 433 w 555"/>
                  <a:gd name="T9" fmla="*/ 84 h 1440"/>
                  <a:gd name="T10" fmla="*/ 503 w 555"/>
                  <a:gd name="T11" fmla="*/ 288 h 1440"/>
                  <a:gd name="T12" fmla="*/ 503 w 555"/>
                  <a:gd name="T13" fmla="*/ 423 h 1440"/>
                  <a:gd name="T14" fmla="*/ 555 w 555"/>
                  <a:gd name="T15" fmla="*/ 729 h 1440"/>
                  <a:gd name="T16" fmla="*/ 537 w 555"/>
                  <a:gd name="T17" fmla="*/ 1100 h 1440"/>
                  <a:gd name="T18" fmla="*/ 485 w 555"/>
                  <a:gd name="T19" fmla="*/ 1322 h 1440"/>
                  <a:gd name="T20" fmla="*/ 365 w 555"/>
                  <a:gd name="T21" fmla="*/ 1440 h 1440"/>
                  <a:gd name="T22" fmla="*/ 261 w 555"/>
                  <a:gd name="T23" fmla="*/ 1440 h 1440"/>
                  <a:gd name="T24" fmla="*/ 122 w 555"/>
                  <a:gd name="T25" fmla="*/ 1372 h 1440"/>
                  <a:gd name="T26" fmla="*/ 52 w 555"/>
                  <a:gd name="T27" fmla="*/ 1236 h 1440"/>
                  <a:gd name="T28" fmla="*/ 18 w 555"/>
                  <a:gd name="T29" fmla="*/ 1084 h 1440"/>
                  <a:gd name="T30" fmla="*/ 0 w 555"/>
                  <a:gd name="T31" fmla="*/ 915 h 1440"/>
                  <a:gd name="T32" fmla="*/ 0 w 555"/>
                  <a:gd name="T33" fmla="*/ 491 h 1440"/>
                  <a:gd name="T34" fmla="*/ 0 w 555"/>
                  <a:gd name="T35" fmla="*/ 186 h 144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55"/>
                  <a:gd name="T55" fmla="*/ 0 h 1440"/>
                  <a:gd name="T56" fmla="*/ 555 w 555"/>
                  <a:gd name="T57" fmla="*/ 1440 h 144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55" h="1440">
                    <a:moveTo>
                      <a:pt x="0" y="186"/>
                    </a:moveTo>
                    <a:lnTo>
                      <a:pt x="52" y="34"/>
                    </a:lnTo>
                    <a:lnTo>
                      <a:pt x="156" y="0"/>
                    </a:lnTo>
                    <a:lnTo>
                      <a:pt x="295" y="0"/>
                    </a:lnTo>
                    <a:lnTo>
                      <a:pt x="433" y="84"/>
                    </a:lnTo>
                    <a:lnTo>
                      <a:pt x="503" y="288"/>
                    </a:lnTo>
                    <a:lnTo>
                      <a:pt x="503" y="423"/>
                    </a:lnTo>
                    <a:lnTo>
                      <a:pt x="555" y="729"/>
                    </a:lnTo>
                    <a:lnTo>
                      <a:pt x="537" y="1100"/>
                    </a:lnTo>
                    <a:lnTo>
                      <a:pt x="485" y="1322"/>
                    </a:lnTo>
                    <a:lnTo>
                      <a:pt x="365" y="1440"/>
                    </a:lnTo>
                    <a:lnTo>
                      <a:pt x="261" y="1440"/>
                    </a:lnTo>
                    <a:lnTo>
                      <a:pt x="122" y="1372"/>
                    </a:lnTo>
                    <a:lnTo>
                      <a:pt x="52" y="1236"/>
                    </a:lnTo>
                    <a:lnTo>
                      <a:pt x="18" y="1084"/>
                    </a:lnTo>
                    <a:lnTo>
                      <a:pt x="0" y="915"/>
                    </a:lnTo>
                    <a:lnTo>
                      <a:pt x="0" y="491"/>
                    </a:lnTo>
                    <a:lnTo>
                      <a:pt x="0" y="18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3" name="Freeform 7"/>
              <p:cNvSpPr>
                <a:spLocks/>
              </p:cNvSpPr>
              <p:nvPr/>
            </p:nvSpPr>
            <p:spPr bwMode="auto">
              <a:xfrm>
                <a:off x="752" y="1721"/>
                <a:ext cx="552" cy="1311"/>
              </a:xfrm>
              <a:custGeom>
                <a:avLst/>
                <a:gdLst>
                  <a:gd name="T0" fmla="*/ 321 w 552"/>
                  <a:gd name="T1" fmla="*/ 113 h 1311"/>
                  <a:gd name="T2" fmla="*/ 437 w 552"/>
                  <a:gd name="T3" fmla="*/ 11 h 1311"/>
                  <a:gd name="T4" fmla="*/ 529 w 552"/>
                  <a:gd name="T5" fmla="*/ 0 h 1311"/>
                  <a:gd name="T6" fmla="*/ 552 w 552"/>
                  <a:gd name="T7" fmla="*/ 45 h 1311"/>
                  <a:gd name="T8" fmla="*/ 507 w 552"/>
                  <a:gd name="T9" fmla="*/ 170 h 1311"/>
                  <a:gd name="T10" fmla="*/ 425 w 552"/>
                  <a:gd name="T11" fmla="*/ 249 h 1311"/>
                  <a:gd name="T12" fmla="*/ 310 w 552"/>
                  <a:gd name="T13" fmla="*/ 305 h 1311"/>
                  <a:gd name="T14" fmla="*/ 230 w 552"/>
                  <a:gd name="T15" fmla="*/ 419 h 1311"/>
                  <a:gd name="T16" fmla="*/ 138 w 552"/>
                  <a:gd name="T17" fmla="*/ 543 h 1311"/>
                  <a:gd name="T18" fmla="*/ 126 w 552"/>
                  <a:gd name="T19" fmla="*/ 645 h 1311"/>
                  <a:gd name="T20" fmla="*/ 149 w 552"/>
                  <a:gd name="T21" fmla="*/ 699 h 1311"/>
                  <a:gd name="T22" fmla="*/ 242 w 552"/>
                  <a:gd name="T23" fmla="*/ 824 h 1311"/>
                  <a:gd name="T24" fmla="*/ 369 w 552"/>
                  <a:gd name="T25" fmla="*/ 903 h 1311"/>
                  <a:gd name="T26" fmla="*/ 403 w 552"/>
                  <a:gd name="T27" fmla="*/ 937 h 1311"/>
                  <a:gd name="T28" fmla="*/ 414 w 552"/>
                  <a:gd name="T29" fmla="*/ 1016 h 1311"/>
                  <a:gd name="T30" fmla="*/ 357 w 552"/>
                  <a:gd name="T31" fmla="*/ 1107 h 1311"/>
                  <a:gd name="T32" fmla="*/ 264 w 552"/>
                  <a:gd name="T33" fmla="*/ 1175 h 1311"/>
                  <a:gd name="T34" fmla="*/ 264 w 552"/>
                  <a:gd name="T35" fmla="*/ 1311 h 1311"/>
                  <a:gd name="T36" fmla="*/ 219 w 552"/>
                  <a:gd name="T37" fmla="*/ 1311 h 1311"/>
                  <a:gd name="T38" fmla="*/ 194 w 552"/>
                  <a:gd name="T39" fmla="*/ 1209 h 1311"/>
                  <a:gd name="T40" fmla="*/ 194 w 552"/>
                  <a:gd name="T41" fmla="*/ 1118 h 1311"/>
                  <a:gd name="T42" fmla="*/ 253 w 552"/>
                  <a:gd name="T43" fmla="*/ 1016 h 1311"/>
                  <a:gd name="T44" fmla="*/ 287 w 552"/>
                  <a:gd name="T45" fmla="*/ 982 h 1311"/>
                  <a:gd name="T46" fmla="*/ 276 w 552"/>
                  <a:gd name="T47" fmla="*/ 948 h 1311"/>
                  <a:gd name="T48" fmla="*/ 194 w 552"/>
                  <a:gd name="T49" fmla="*/ 881 h 1311"/>
                  <a:gd name="T50" fmla="*/ 92 w 552"/>
                  <a:gd name="T51" fmla="*/ 790 h 1311"/>
                  <a:gd name="T52" fmla="*/ 33 w 552"/>
                  <a:gd name="T53" fmla="*/ 688 h 1311"/>
                  <a:gd name="T54" fmla="*/ 0 w 552"/>
                  <a:gd name="T55" fmla="*/ 554 h 1311"/>
                  <a:gd name="T56" fmla="*/ 33 w 552"/>
                  <a:gd name="T57" fmla="*/ 475 h 1311"/>
                  <a:gd name="T58" fmla="*/ 149 w 552"/>
                  <a:gd name="T59" fmla="*/ 317 h 1311"/>
                  <a:gd name="T60" fmla="*/ 242 w 552"/>
                  <a:gd name="T61" fmla="*/ 192 h 1311"/>
                  <a:gd name="T62" fmla="*/ 321 w 552"/>
                  <a:gd name="T63" fmla="*/ 113 h 131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2"/>
                  <a:gd name="T97" fmla="*/ 0 h 1311"/>
                  <a:gd name="T98" fmla="*/ 552 w 552"/>
                  <a:gd name="T99" fmla="*/ 1311 h 131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2" h="1311">
                    <a:moveTo>
                      <a:pt x="321" y="113"/>
                    </a:moveTo>
                    <a:lnTo>
                      <a:pt x="437" y="11"/>
                    </a:lnTo>
                    <a:lnTo>
                      <a:pt x="529" y="0"/>
                    </a:lnTo>
                    <a:lnTo>
                      <a:pt x="552" y="45"/>
                    </a:lnTo>
                    <a:lnTo>
                      <a:pt x="507" y="170"/>
                    </a:lnTo>
                    <a:lnTo>
                      <a:pt x="425" y="249"/>
                    </a:lnTo>
                    <a:lnTo>
                      <a:pt x="310" y="305"/>
                    </a:lnTo>
                    <a:lnTo>
                      <a:pt x="230" y="419"/>
                    </a:lnTo>
                    <a:lnTo>
                      <a:pt x="138" y="543"/>
                    </a:lnTo>
                    <a:lnTo>
                      <a:pt x="126" y="645"/>
                    </a:lnTo>
                    <a:lnTo>
                      <a:pt x="149" y="699"/>
                    </a:lnTo>
                    <a:lnTo>
                      <a:pt x="242" y="824"/>
                    </a:lnTo>
                    <a:lnTo>
                      <a:pt x="369" y="903"/>
                    </a:lnTo>
                    <a:lnTo>
                      <a:pt x="403" y="937"/>
                    </a:lnTo>
                    <a:lnTo>
                      <a:pt x="414" y="1016"/>
                    </a:lnTo>
                    <a:lnTo>
                      <a:pt x="357" y="1107"/>
                    </a:lnTo>
                    <a:lnTo>
                      <a:pt x="264" y="1175"/>
                    </a:lnTo>
                    <a:lnTo>
                      <a:pt x="264" y="1311"/>
                    </a:lnTo>
                    <a:lnTo>
                      <a:pt x="219" y="1311"/>
                    </a:lnTo>
                    <a:lnTo>
                      <a:pt x="194" y="1209"/>
                    </a:lnTo>
                    <a:lnTo>
                      <a:pt x="194" y="1118"/>
                    </a:lnTo>
                    <a:lnTo>
                      <a:pt x="253" y="1016"/>
                    </a:lnTo>
                    <a:lnTo>
                      <a:pt x="287" y="982"/>
                    </a:lnTo>
                    <a:lnTo>
                      <a:pt x="276" y="948"/>
                    </a:lnTo>
                    <a:lnTo>
                      <a:pt x="194" y="881"/>
                    </a:lnTo>
                    <a:lnTo>
                      <a:pt x="92" y="790"/>
                    </a:lnTo>
                    <a:lnTo>
                      <a:pt x="33" y="688"/>
                    </a:lnTo>
                    <a:lnTo>
                      <a:pt x="0" y="554"/>
                    </a:lnTo>
                    <a:lnTo>
                      <a:pt x="33" y="475"/>
                    </a:lnTo>
                    <a:lnTo>
                      <a:pt x="149" y="317"/>
                    </a:lnTo>
                    <a:lnTo>
                      <a:pt x="242" y="192"/>
                    </a:lnTo>
                    <a:lnTo>
                      <a:pt x="321" y="11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Freeform 8"/>
              <p:cNvSpPr>
                <a:spLocks/>
              </p:cNvSpPr>
              <p:nvPr/>
            </p:nvSpPr>
            <p:spPr bwMode="auto">
              <a:xfrm>
                <a:off x="1487" y="1743"/>
                <a:ext cx="1420" cy="646"/>
              </a:xfrm>
              <a:custGeom>
                <a:avLst/>
                <a:gdLst>
                  <a:gd name="T0" fmla="*/ 0 w 1420"/>
                  <a:gd name="T1" fmla="*/ 12 h 646"/>
                  <a:gd name="T2" fmla="*/ 80 w 1420"/>
                  <a:gd name="T3" fmla="*/ 0 h 646"/>
                  <a:gd name="T4" fmla="*/ 270 w 1420"/>
                  <a:gd name="T5" fmla="*/ 80 h 646"/>
                  <a:gd name="T6" fmla="*/ 485 w 1420"/>
                  <a:gd name="T7" fmla="*/ 206 h 646"/>
                  <a:gd name="T8" fmla="*/ 610 w 1420"/>
                  <a:gd name="T9" fmla="*/ 308 h 646"/>
                  <a:gd name="T10" fmla="*/ 902 w 1420"/>
                  <a:gd name="T11" fmla="*/ 365 h 646"/>
                  <a:gd name="T12" fmla="*/ 1173 w 1420"/>
                  <a:gd name="T13" fmla="*/ 401 h 646"/>
                  <a:gd name="T14" fmla="*/ 1239 w 1420"/>
                  <a:gd name="T15" fmla="*/ 365 h 646"/>
                  <a:gd name="T16" fmla="*/ 1348 w 1420"/>
                  <a:gd name="T17" fmla="*/ 281 h 646"/>
                  <a:gd name="T18" fmla="*/ 1382 w 1420"/>
                  <a:gd name="T19" fmla="*/ 315 h 646"/>
                  <a:gd name="T20" fmla="*/ 1257 w 1420"/>
                  <a:gd name="T21" fmla="*/ 412 h 646"/>
                  <a:gd name="T22" fmla="*/ 1420 w 1420"/>
                  <a:gd name="T23" fmla="*/ 424 h 646"/>
                  <a:gd name="T24" fmla="*/ 1416 w 1420"/>
                  <a:gd name="T25" fmla="*/ 474 h 646"/>
                  <a:gd name="T26" fmla="*/ 1280 w 1420"/>
                  <a:gd name="T27" fmla="*/ 462 h 646"/>
                  <a:gd name="T28" fmla="*/ 1268 w 1420"/>
                  <a:gd name="T29" fmla="*/ 508 h 646"/>
                  <a:gd name="T30" fmla="*/ 1398 w 1420"/>
                  <a:gd name="T31" fmla="*/ 605 h 646"/>
                  <a:gd name="T32" fmla="*/ 1364 w 1420"/>
                  <a:gd name="T33" fmla="*/ 646 h 646"/>
                  <a:gd name="T34" fmla="*/ 1257 w 1420"/>
                  <a:gd name="T35" fmla="*/ 548 h 646"/>
                  <a:gd name="T36" fmla="*/ 1228 w 1420"/>
                  <a:gd name="T37" fmla="*/ 646 h 646"/>
                  <a:gd name="T38" fmla="*/ 1201 w 1420"/>
                  <a:gd name="T39" fmla="*/ 628 h 646"/>
                  <a:gd name="T40" fmla="*/ 1185 w 1420"/>
                  <a:gd name="T41" fmla="*/ 492 h 646"/>
                  <a:gd name="T42" fmla="*/ 822 w 1420"/>
                  <a:gd name="T43" fmla="*/ 469 h 646"/>
                  <a:gd name="T44" fmla="*/ 610 w 1420"/>
                  <a:gd name="T45" fmla="*/ 435 h 646"/>
                  <a:gd name="T46" fmla="*/ 530 w 1420"/>
                  <a:gd name="T47" fmla="*/ 390 h 646"/>
                  <a:gd name="T48" fmla="*/ 281 w 1420"/>
                  <a:gd name="T49" fmla="*/ 240 h 646"/>
                  <a:gd name="T50" fmla="*/ 102 w 1420"/>
                  <a:gd name="T51" fmla="*/ 184 h 646"/>
                  <a:gd name="T52" fmla="*/ 80 w 1420"/>
                  <a:gd name="T53" fmla="*/ 80 h 646"/>
                  <a:gd name="T54" fmla="*/ 0 w 1420"/>
                  <a:gd name="T55" fmla="*/ 12 h 64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420"/>
                  <a:gd name="T85" fmla="*/ 0 h 646"/>
                  <a:gd name="T86" fmla="*/ 1420 w 1420"/>
                  <a:gd name="T87" fmla="*/ 646 h 64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420" h="646">
                    <a:moveTo>
                      <a:pt x="0" y="12"/>
                    </a:moveTo>
                    <a:lnTo>
                      <a:pt x="80" y="0"/>
                    </a:lnTo>
                    <a:lnTo>
                      <a:pt x="270" y="80"/>
                    </a:lnTo>
                    <a:lnTo>
                      <a:pt x="485" y="206"/>
                    </a:lnTo>
                    <a:lnTo>
                      <a:pt x="610" y="308"/>
                    </a:lnTo>
                    <a:lnTo>
                      <a:pt x="902" y="365"/>
                    </a:lnTo>
                    <a:lnTo>
                      <a:pt x="1173" y="401"/>
                    </a:lnTo>
                    <a:lnTo>
                      <a:pt x="1239" y="365"/>
                    </a:lnTo>
                    <a:lnTo>
                      <a:pt x="1348" y="281"/>
                    </a:lnTo>
                    <a:lnTo>
                      <a:pt x="1382" y="315"/>
                    </a:lnTo>
                    <a:lnTo>
                      <a:pt x="1257" y="412"/>
                    </a:lnTo>
                    <a:lnTo>
                      <a:pt x="1420" y="424"/>
                    </a:lnTo>
                    <a:lnTo>
                      <a:pt x="1416" y="474"/>
                    </a:lnTo>
                    <a:lnTo>
                      <a:pt x="1280" y="462"/>
                    </a:lnTo>
                    <a:lnTo>
                      <a:pt x="1268" y="508"/>
                    </a:lnTo>
                    <a:lnTo>
                      <a:pt x="1398" y="605"/>
                    </a:lnTo>
                    <a:lnTo>
                      <a:pt x="1364" y="646"/>
                    </a:lnTo>
                    <a:lnTo>
                      <a:pt x="1257" y="548"/>
                    </a:lnTo>
                    <a:lnTo>
                      <a:pt x="1228" y="646"/>
                    </a:lnTo>
                    <a:lnTo>
                      <a:pt x="1201" y="628"/>
                    </a:lnTo>
                    <a:lnTo>
                      <a:pt x="1185" y="492"/>
                    </a:lnTo>
                    <a:lnTo>
                      <a:pt x="822" y="469"/>
                    </a:lnTo>
                    <a:lnTo>
                      <a:pt x="610" y="435"/>
                    </a:lnTo>
                    <a:lnTo>
                      <a:pt x="530" y="390"/>
                    </a:lnTo>
                    <a:lnTo>
                      <a:pt x="281" y="240"/>
                    </a:lnTo>
                    <a:lnTo>
                      <a:pt x="102" y="184"/>
                    </a:lnTo>
                    <a:lnTo>
                      <a:pt x="80" y="8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Freeform 9"/>
              <p:cNvSpPr>
                <a:spLocks/>
              </p:cNvSpPr>
              <p:nvPr/>
            </p:nvSpPr>
            <p:spPr bwMode="auto">
              <a:xfrm>
                <a:off x="819" y="2792"/>
                <a:ext cx="562" cy="1533"/>
              </a:xfrm>
              <a:custGeom>
                <a:avLst/>
                <a:gdLst>
                  <a:gd name="T0" fmla="*/ 322 w 562"/>
                  <a:gd name="T1" fmla="*/ 170 h 1533"/>
                  <a:gd name="T2" fmla="*/ 424 w 562"/>
                  <a:gd name="T3" fmla="*/ 0 h 1533"/>
                  <a:gd name="T4" fmla="*/ 562 w 562"/>
                  <a:gd name="T5" fmla="*/ 68 h 1533"/>
                  <a:gd name="T6" fmla="*/ 562 w 562"/>
                  <a:gd name="T7" fmla="*/ 226 h 1533"/>
                  <a:gd name="T8" fmla="*/ 517 w 562"/>
                  <a:gd name="T9" fmla="*/ 269 h 1533"/>
                  <a:gd name="T10" fmla="*/ 413 w 562"/>
                  <a:gd name="T11" fmla="*/ 348 h 1533"/>
                  <a:gd name="T12" fmla="*/ 356 w 562"/>
                  <a:gd name="T13" fmla="*/ 507 h 1533"/>
                  <a:gd name="T14" fmla="*/ 356 w 562"/>
                  <a:gd name="T15" fmla="*/ 654 h 1533"/>
                  <a:gd name="T16" fmla="*/ 424 w 562"/>
                  <a:gd name="T17" fmla="*/ 890 h 1533"/>
                  <a:gd name="T18" fmla="*/ 458 w 562"/>
                  <a:gd name="T19" fmla="*/ 1093 h 1533"/>
                  <a:gd name="T20" fmla="*/ 435 w 562"/>
                  <a:gd name="T21" fmla="*/ 1317 h 1533"/>
                  <a:gd name="T22" fmla="*/ 471 w 562"/>
                  <a:gd name="T23" fmla="*/ 1363 h 1533"/>
                  <a:gd name="T24" fmla="*/ 458 w 562"/>
                  <a:gd name="T25" fmla="*/ 1431 h 1533"/>
                  <a:gd name="T26" fmla="*/ 413 w 562"/>
                  <a:gd name="T27" fmla="*/ 1431 h 1533"/>
                  <a:gd name="T28" fmla="*/ 311 w 562"/>
                  <a:gd name="T29" fmla="*/ 1453 h 1533"/>
                  <a:gd name="T30" fmla="*/ 173 w 562"/>
                  <a:gd name="T31" fmla="*/ 1533 h 1533"/>
                  <a:gd name="T32" fmla="*/ 127 w 562"/>
                  <a:gd name="T33" fmla="*/ 1533 h 1533"/>
                  <a:gd name="T34" fmla="*/ 0 w 562"/>
                  <a:gd name="T35" fmla="*/ 1442 h 1533"/>
                  <a:gd name="T36" fmla="*/ 23 w 562"/>
                  <a:gd name="T37" fmla="*/ 1408 h 1533"/>
                  <a:gd name="T38" fmla="*/ 195 w 562"/>
                  <a:gd name="T39" fmla="*/ 1363 h 1533"/>
                  <a:gd name="T40" fmla="*/ 345 w 562"/>
                  <a:gd name="T41" fmla="*/ 1363 h 1533"/>
                  <a:gd name="T42" fmla="*/ 379 w 562"/>
                  <a:gd name="T43" fmla="*/ 1229 h 1533"/>
                  <a:gd name="T44" fmla="*/ 367 w 562"/>
                  <a:gd name="T45" fmla="*/ 1037 h 1533"/>
                  <a:gd name="T46" fmla="*/ 311 w 562"/>
                  <a:gd name="T47" fmla="*/ 867 h 1533"/>
                  <a:gd name="T48" fmla="*/ 240 w 562"/>
                  <a:gd name="T49" fmla="*/ 654 h 1533"/>
                  <a:gd name="T50" fmla="*/ 207 w 562"/>
                  <a:gd name="T51" fmla="*/ 484 h 1533"/>
                  <a:gd name="T52" fmla="*/ 207 w 562"/>
                  <a:gd name="T53" fmla="*/ 360 h 1533"/>
                  <a:gd name="T54" fmla="*/ 252 w 562"/>
                  <a:gd name="T55" fmla="*/ 249 h 1533"/>
                  <a:gd name="T56" fmla="*/ 322 w 562"/>
                  <a:gd name="T57" fmla="*/ 170 h 153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62"/>
                  <a:gd name="T88" fmla="*/ 0 h 1533"/>
                  <a:gd name="T89" fmla="*/ 562 w 562"/>
                  <a:gd name="T90" fmla="*/ 1533 h 153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62" h="1533">
                    <a:moveTo>
                      <a:pt x="322" y="170"/>
                    </a:moveTo>
                    <a:lnTo>
                      <a:pt x="424" y="0"/>
                    </a:lnTo>
                    <a:lnTo>
                      <a:pt x="562" y="68"/>
                    </a:lnTo>
                    <a:lnTo>
                      <a:pt x="562" y="226"/>
                    </a:lnTo>
                    <a:lnTo>
                      <a:pt x="517" y="269"/>
                    </a:lnTo>
                    <a:lnTo>
                      <a:pt x="413" y="348"/>
                    </a:lnTo>
                    <a:lnTo>
                      <a:pt x="356" y="507"/>
                    </a:lnTo>
                    <a:lnTo>
                      <a:pt x="356" y="654"/>
                    </a:lnTo>
                    <a:lnTo>
                      <a:pt x="424" y="890"/>
                    </a:lnTo>
                    <a:lnTo>
                      <a:pt x="458" y="1093"/>
                    </a:lnTo>
                    <a:lnTo>
                      <a:pt x="435" y="1317"/>
                    </a:lnTo>
                    <a:lnTo>
                      <a:pt x="471" y="1363"/>
                    </a:lnTo>
                    <a:lnTo>
                      <a:pt x="458" y="1431"/>
                    </a:lnTo>
                    <a:lnTo>
                      <a:pt x="413" y="1431"/>
                    </a:lnTo>
                    <a:lnTo>
                      <a:pt x="311" y="1453"/>
                    </a:lnTo>
                    <a:lnTo>
                      <a:pt x="173" y="1533"/>
                    </a:lnTo>
                    <a:lnTo>
                      <a:pt x="127" y="1533"/>
                    </a:lnTo>
                    <a:lnTo>
                      <a:pt x="0" y="1442"/>
                    </a:lnTo>
                    <a:lnTo>
                      <a:pt x="23" y="1408"/>
                    </a:lnTo>
                    <a:lnTo>
                      <a:pt x="195" y="1363"/>
                    </a:lnTo>
                    <a:lnTo>
                      <a:pt x="345" y="1363"/>
                    </a:lnTo>
                    <a:lnTo>
                      <a:pt x="379" y="1229"/>
                    </a:lnTo>
                    <a:lnTo>
                      <a:pt x="367" y="1037"/>
                    </a:lnTo>
                    <a:lnTo>
                      <a:pt x="311" y="867"/>
                    </a:lnTo>
                    <a:lnTo>
                      <a:pt x="240" y="654"/>
                    </a:lnTo>
                    <a:lnTo>
                      <a:pt x="207" y="484"/>
                    </a:lnTo>
                    <a:lnTo>
                      <a:pt x="207" y="360"/>
                    </a:lnTo>
                    <a:lnTo>
                      <a:pt x="252" y="249"/>
                    </a:lnTo>
                    <a:lnTo>
                      <a:pt x="322" y="17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6" name="Freeform 10"/>
              <p:cNvSpPr>
                <a:spLocks/>
              </p:cNvSpPr>
              <p:nvPr/>
            </p:nvSpPr>
            <p:spPr bwMode="auto">
              <a:xfrm>
                <a:off x="1453" y="2869"/>
                <a:ext cx="542" cy="1376"/>
              </a:xfrm>
              <a:custGeom>
                <a:avLst/>
                <a:gdLst>
                  <a:gd name="T0" fmla="*/ 71 w 542"/>
                  <a:gd name="T1" fmla="*/ 0 h 1376"/>
                  <a:gd name="T2" fmla="*/ 195 w 542"/>
                  <a:gd name="T3" fmla="*/ 90 h 1376"/>
                  <a:gd name="T4" fmla="*/ 254 w 542"/>
                  <a:gd name="T5" fmla="*/ 226 h 1376"/>
                  <a:gd name="T6" fmla="*/ 277 w 542"/>
                  <a:gd name="T7" fmla="*/ 348 h 1376"/>
                  <a:gd name="T8" fmla="*/ 288 w 542"/>
                  <a:gd name="T9" fmla="*/ 507 h 1376"/>
                  <a:gd name="T10" fmla="*/ 277 w 542"/>
                  <a:gd name="T11" fmla="*/ 722 h 1376"/>
                  <a:gd name="T12" fmla="*/ 231 w 542"/>
                  <a:gd name="T13" fmla="*/ 892 h 1376"/>
                  <a:gd name="T14" fmla="*/ 195 w 542"/>
                  <a:gd name="T15" fmla="*/ 1059 h 1376"/>
                  <a:gd name="T16" fmla="*/ 161 w 542"/>
                  <a:gd name="T17" fmla="*/ 1161 h 1376"/>
                  <a:gd name="T18" fmla="*/ 161 w 542"/>
                  <a:gd name="T19" fmla="*/ 1206 h 1376"/>
                  <a:gd name="T20" fmla="*/ 220 w 542"/>
                  <a:gd name="T21" fmla="*/ 1229 h 1376"/>
                  <a:gd name="T22" fmla="*/ 381 w 542"/>
                  <a:gd name="T23" fmla="*/ 1229 h 1376"/>
                  <a:gd name="T24" fmla="*/ 542 w 542"/>
                  <a:gd name="T25" fmla="*/ 1274 h 1376"/>
                  <a:gd name="T26" fmla="*/ 542 w 542"/>
                  <a:gd name="T27" fmla="*/ 1308 h 1376"/>
                  <a:gd name="T28" fmla="*/ 415 w 542"/>
                  <a:gd name="T29" fmla="*/ 1376 h 1376"/>
                  <a:gd name="T30" fmla="*/ 358 w 542"/>
                  <a:gd name="T31" fmla="*/ 1365 h 1376"/>
                  <a:gd name="T32" fmla="*/ 243 w 542"/>
                  <a:gd name="T33" fmla="*/ 1308 h 1376"/>
                  <a:gd name="T34" fmla="*/ 127 w 542"/>
                  <a:gd name="T35" fmla="*/ 1286 h 1376"/>
                  <a:gd name="T36" fmla="*/ 34 w 542"/>
                  <a:gd name="T37" fmla="*/ 1286 h 1376"/>
                  <a:gd name="T38" fmla="*/ 12 w 542"/>
                  <a:gd name="T39" fmla="*/ 1229 h 1376"/>
                  <a:gd name="T40" fmla="*/ 34 w 542"/>
                  <a:gd name="T41" fmla="*/ 1161 h 1376"/>
                  <a:gd name="T42" fmla="*/ 127 w 542"/>
                  <a:gd name="T43" fmla="*/ 1037 h 1376"/>
                  <a:gd name="T44" fmla="*/ 173 w 542"/>
                  <a:gd name="T45" fmla="*/ 880 h 1376"/>
                  <a:gd name="T46" fmla="*/ 195 w 542"/>
                  <a:gd name="T47" fmla="*/ 699 h 1376"/>
                  <a:gd name="T48" fmla="*/ 173 w 542"/>
                  <a:gd name="T49" fmla="*/ 428 h 1376"/>
                  <a:gd name="T50" fmla="*/ 127 w 542"/>
                  <a:gd name="T51" fmla="*/ 317 h 1376"/>
                  <a:gd name="T52" fmla="*/ 46 w 542"/>
                  <a:gd name="T53" fmla="*/ 226 h 1376"/>
                  <a:gd name="T54" fmla="*/ 0 w 542"/>
                  <a:gd name="T55" fmla="*/ 90 h 1376"/>
                  <a:gd name="T56" fmla="*/ 71 w 542"/>
                  <a:gd name="T57" fmla="*/ 0 h 137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42"/>
                  <a:gd name="T88" fmla="*/ 0 h 1376"/>
                  <a:gd name="T89" fmla="*/ 542 w 542"/>
                  <a:gd name="T90" fmla="*/ 1376 h 137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42" h="1376">
                    <a:moveTo>
                      <a:pt x="71" y="0"/>
                    </a:moveTo>
                    <a:lnTo>
                      <a:pt x="195" y="90"/>
                    </a:lnTo>
                    <a:lnTo>
                      <a:pt x="254" y="226"/>
                    </a:lnTo>
                    <a:lnTo>
                      <a:pt x="277" y="348"/>
                    </a:lnTo>
                    <a:lnTo>
                      <a:pt x="288" y="507"/>
                    </a:lnTo>
                    <a:lnTo>
                      <a:pt x="277" y="722"/>
                    </a:lnTo>
                    <a:lnTo>
                      <a:pt x="231" y="892"/>
                    </a:lnTo>
                    <a:lnTo>
                      <a:pt x="195" y="1059"/>
                    </a:lnTo>
                    <a:lnTo>
                      <a:pt x="161" y="1161"/>
                    </a:lnTo>
                    <a:lnTo>
                      <a:pt x="161" y="1206"/>
                    </a:lnTo>
                    <a:lnTo>
                      <a:pt x="220" y="1229"/>
                    </a:lnTo>
                    <a:lnTo>
                      <a:pt x="381" y="1229"/>
                    </a:lnTo>
                    <a:lnTo>
                      <a:pt x="542" y="1274"/>
                    </a:lnTo>
                    <a:lnTo>
                      <a:pt x="542" y="1308"/>
                    </a:lnTo>
                    <a:lnTo>
                      <a:pt x="415" y="1376"/>
                    </a:lnTo>
                    <a:lnTo>
                      <a:pt x="358" y="1365"/>
                    </a:lnTo>
                    <a:lnTo>
                      <a:pt x="243" y="1308"/>
                    </a:lnTo>
                    <a:lnTo>
                      <a:pt x="127" y="1286"/>
                    </a:lnTo>
                    <a:lnTo>
                      <a:pt x="34" y="1286"/>
                    </a:lnTo>
                    <a:lnTo>
                      <a:pt x="12" y="1229"/>
                    </a:lnTo>
                    <a:lnTo>
                      <a:pt x="34" y="1161"/>
                    </a:lnTo>
                    <a:lnTo>
                      <a:pt x="127" y="1037"/>
                    </a:lnTo>
                    <a:lnTo>
                      <a:pt x="173" y="880"/>
                    </a:lnTo>
                    <a:lnTo>
                      <a:pt x="195" y="699"/>
                    </a:lnTo>
                    <a:lnTo>
                      <a:pt x="173" y="428"/>
                    </a:lnTo>
                    <a:lnTo>
                      <a:pt x="127" y="317"/>
                    </a:lnTo>
                    <a:lnTo>
                      <a:pt x="46" y="226"/>
                    </a:lnTo>
                    <a:lnTo>
                      <a:pt x="0" y="90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2" name="Group 11"/>
            <p:cNvGrpSpPr>
              <a:grpSpLocks/>
            </p:cNvGrpSpPr>
            <p:nvPr/>
          </p:nvGrpSpPr>
          <p:grpSpPr bwMode="auto">
            <a:xfrm>
              <a:off x="1911" y="3011"/>
              <a:ext cx="62" cy="118"/>
              <a:chOff x="1252" y="1766"/>
              <a:chExt cx="788" cy="1198"/>
            </a:xfrm>
          </p:grpSpPr>
          <p:sp>
            <p:nvSpPr>
              <p:cNvPr id="9228" name="Freeform 12"/>
              <p:cNvSpPr>
                <a:spLocks/>
              </p:cNvSpPr>
              <p:nvPr/>
            </p:nvSpPr>
            <p:spPr bwMode="auto">
              <a:xfrm>
                <a:off x="1252" y="1766"/>
                <a:ext cx="788" cy="1198"/>
              </a:xfrm>
              <a:custGeom>
                <a:avLst/>
                <a:gdLst>
                  <a:gd name="T0" fmla="*/ 297 w 788"/>
                  <a:gd name="T1" fmla="*/ 215 h 1198"/>
                  <a:gd name="T2" fmla="*/ 491 w 788"/>
                  <a:gd name="T3" fmla="*/ 453 h 1198"/>
                  <a:gd name="T4" fmla="*/ 697 w 788"/>
                  <a:gd name="T5" fmla="*/ 722 h 1198"/>
                  <a:gd name="T6" fmla="*/ 788 w 788"/>
                  <a:gd name="T7" fmla="*/ 869 h 1198"/>
                  <a:gd name="T8" fmla="*/ 675 w 788"/>
                  <a:gd name="T9" fmla="*/ 1198 h 1198"/>
                  <a:gd name="T10" fmla="*/ 376 w 788"/>
                  <a:gd name="T11" fmla="*/ 1051 h 1198"/>
                  <a:gd name="T12" fmla="*/ 308 w 788"/>
                  <a:gd name="T13" fmla="*/ 654 h 1198"/>
                  <a:gd name="T14" fmla="*/ 251 w 788"/>
                  <a:gd name="T15" fmla="*/ 385 h 1198"/>
                  <a:gd name="T16" fmla="*/ 138 w 788"/>
                  <a:gd name="T17" fmla="*/ 260 h 1198"/>
                  <a:gd name="T18" fmla="*/ 0 w 788"/>
                  <a:gd name="T19" fmla="*/ 159 h 1198"/>
                  <a:gd name="T20" fmla="*/ 68 w 788"/>
                  <a:gd name="T21" fmla="*/ 34 h 1198"/>
                  <a:gd name="T22" fmla="*/ 263 w 788"/>
                  <a:gd name="T23" fmla="*/ 0 h 1198"/>
                  <a:gd name="T24" fmla="*/ 342 w 788"/>
                  <a:gd name="T25" fmla="*/ 57 h 1198"/>
                  <a:gd name="T26" fmla="*/ 297 w 788"/>
                  <a:gd name="T27" fmla="*/ 215 h 119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88"/>
                  <a:gd name="T43" fmla="*/ 0 h 1198"/>
                  <a:gd name="T44" fmla="*/ 788 w 788"/>
                  <a:gd name="T45" fmla="*/ 1198 h 119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88" h="1198">
                    <a:moveTo>
                      <a:pt x="297" y="215"/>
                    </a:moveTo>
                    <a:lnTo>
                      <a:pt x="491" y="453"/>
                    </a:lnTo>
                    <a:lnTo>
                      <a:pt x="697" y="722"/>
                    </a:lnTo>
                    <a:lnTo>
                      <a:pt x="788" y="869"/>
                    </a:lnTo>
                    <a:lnTo>
                      <a:pt x="675" y="1198"/>
                    </a:lnTo>
                    <a:lnTo>
                      <a:pt x="376" y="1051"/>
                    </a:lnTo>
                    <a:lnTo>
                      <a:pt x="308" y="654"/>
                    </a:lnTo>
                    <a:lnTo>
                      <a:pt x="251" y="385"/>
                    </a:lnTo>
                    <a:lnTo>
                      <a:pt x="138" y="260"/>
                    </a:lnTo>
                    <a:lnTo>
                      <a:pt x="0" y="159"/>
                    </a:lnTo>
                    <a:lnTo>
                      <a:pt x="68" y="34"/>
                    </a:lnTo>
                    <a:lnTo>
                      <a:pt x="263" y="0"/>
                    </a:lnTo>
                    <a:lnTo>
                      <a:pt x="342" y="57"/>
                    </a:lnTo>
                    <a:lnTo>
                      <a:pt x="297" y="21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1304" y="1798"/>
                <a:ext cx="267" cy="237"/>
              </a:xfrm>
              <a:custGeom>
                <a:avLst/>
                <a:gdLst>
                  <a:gd name="T0" fmla="*/ 143 w 267"/>
                  <a:gd name="T1" fmla="*/ 237 h 237"/>
                  <a:gd name="T2" fmla="*/ 0 w 267"/>
                  <a:gd name="T3" fmla="*/ 129 h 237"/>
                  <a:gd name="T4" fmla="*/ 18 w 267"/>
                  <a:gd name="T5" fmla="*/ 18 h 237"/>
                  <a:gd name="T6" fmla="*/ 213 w 267"/>
                  <a:gd name="T7" fmla="*/ 0 h 237"/>
                  <a:gd name="T8" fmla="*/ 267 w 267"/>
                  <a:gd name="T9" fmla="*/ 54 h 237"/>
                  <a:gd name="T10" fmla="*/ 143 w 267"/>
                  <a:gd name="T11" fmla="*/ 237 h 2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7"/>
                  <a:gd name="T19" fmla="*/ 0 h 237"/>
                  <a:gd name="T20" fmla="*/ 267 w 267"/>
                  <a:gd name="T21" fmla="*/ 237 h 2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7" h="237">
                    <a:moveTo>
                      <a:pt x="143" y="237"/>
                    </a:moveTo>
                    <a:lnTo>
                      <a:pt x="0" y="129"/>
                    </a:lnTo>
                    <a:lnTo>
                      <a:pt x="18" y="18"/>
                    </a:lnTo>
                    <a:lnTo>
                      <a:pt x="213" y="0"/>
                    </a:lnTo>
                    <a:lnTo>
                      <a:pt x="267" y="54"/>
                    </a:lnTo>
                    <a:lnTo>
                      <a:pt x="143" y="23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469" y="2017"/>
                <a:ext cx="503" cy="888"/>
              </a:xfrm>
              <a:custGeom>
                <a:avLst/>
                <a:gdLst>
                  <a:gd name="T0" fmla="*/ 0 w 503"/>
                  <a:gd name="T1" fmla="*/ 34 h 888"/>
                  <a:gd name="T2" fmla="*/ 71 w 503"/>
                  <a:gd name="T3" fmla="*/ 0 h 888"/>
                  <a:gd name="T4" fmla="*/ 503 w 503"/>
                  <a:gd name="T5" fmla="*/ 598 h 888"/>
                  <a:gd name="T6" fmla="*/ 433 w 503"/>
                  <a:gd name="T7" fmla="*/ 888 h 888"/>
                  <a:gd name="T8" fmla="*/ 209 w 503"/>
                  <a:gd name="T9" fmla="*/ 768 h 888"/>
                  <a:gd name="T10" fmla="*/ 157 w 503"/>
                  <a:gd name="T11" fmla="*/ 496 h 888"/>
                  <a:gd name="T12" fmla="*/ 86 w 503"/>
                  <a:gd name="T13" fmla="*/ 204 h 888"/>
                  <a:gd name="T14" fmla="*/ 0 w 503"/>
                  <a:gd name="T15" fmla="*/ 34 h 8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03"/>
                  <a:gd name="T25" fmla="*/ 0 h 888"/>
                  <a:gd name="T26" fmla="*/ 503 w 503"/>
                  <a:gd name="T27" fmla="*/ 888 h 8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03" h="888">
                    <a:moveTo>
                      <a:pt x="0" y="34"/>
                    </a:moveTo>
                    <a:lnTo>
                      <a:pt x="71" y="0"/>
                    </a:lnTo>
                    <a:lnTo>
                      <a:pt x="503" y="598"/>
                    </a:lnTo>
                    <a:lnTo>
                      <a:pt x="433" y="888"/>
                    </a:lnTo>
                    <a:lnTo>
                      <a:pt x="209" y="768"/>
                    </a:lnTo>
                    <a:lnTo>
                      <a:pt x="157" y="496"/>
                    </a:lnTo>
                    <a:lnTo>
                      <a:pt x="86" y="20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3" name="Group 15"/>
            <p:cNvGrpSpPr>
              <a:grpSpLocks/>
            </p:cNvGrpSpPr>
            <p:nvPr/>
          </p:nvGrpSpPr>
          <p:grpSpPr bwMode="auto">
            <a:xfrm flipH="1">
              <a:off x="1877" y="2853"/>
              <a:ext cx="63" cy="94"/>
              <a:chOff x="4060" y="5"/>
              <a:chExt cx="797" cy="944"/>
            </a:xfrm>
          </p:grpSpPr>
          <p:sp>
            <p:nvSpPr>
              <p:cNvPr id="9224" name="Freeform 16"/>
              <p:cNvSpPr>
                <a:spLocks/>
              </p:cNvSpPr>
              <p:nvPr/>
            </p:nvSpPr>
            <p:spPr bwMode="auto">
              <a:xfrm>
                <a:off x="4094" y="417"/>
                <a:ext cx="597" cy="498"/>
              </a:xfrm>
              <a:custGeom>
                <a:avLst/>
                <a:gdLst>
                  <a:gd name="T0" fmla="*/ 0 w 597"/>
                  <a:gd name="T1" fmla="*/ 312 h 498"/>
                  <a:gd name="T2" fmla="*/ 0 w 597"/>
                  <a:gd name="T3" fmla="*/ 242 h 498"/>
                  <a:gd name="T4" fmla="*/ 34 w 597"/>
                  <a:gd name="T5" fmla="*/ 138 h 498"/>
                  <a:gd name="T6" fmla="*/ 104 w 597"/>
                  <a:gd name="T7" fmla="*/ 70 h 498"/>
                  <a:gd name="T8" fmla="*/ 206 w 597"/>
                  <a:gd name="T9" fmla="*/ 0 h 498"/>
                  <a:gd name="T10" fmla="*/ 299 w 597"/>
                  <a:gd name="T11" fmla="*/ 0 h 498"/>
                  <a:gd name="T12" fmla="*/ 367 w 597"/>
                  <a:gd name="T13" fmla="*/ 0 h 498"/>
                  <a:gd name="T14" fmla="*/ 448 w 597"/>
                  <a:gd name="T15" fmla="*/ 34 h 498"/>
                  <a:gd name="T16" fmla="*/ 530 w 597"/>
                  <a:gd name="T17" fmla="*/ 138 h 498"/>
                  <a:gd name="T18" fmla="*/ 597 w 597"/>
                  <a:gd name="T19" fmla="*/ 255 h 498"/>
                  <a:gd name="T20" fmla="*/ 597 w 597"/>
                  <a:gd name="T21" fmla="*/ 394 h 498"/>
                  <a:gd name="T22" fmla="*/ 564 w 597"/>
                  <a:gd name="T23" fmla="*/ 498 h 498"/>
                  <a:gd name="T24" fmla="*/ 367 w 597"/>
                  <a:gd name="T25" fmla="*/ 464 h 498"/>
                  <a:gd name="T26" fmla="*/ 265 w 597"/>
                  <a:gd name="T27" fmla="*/ 452 h 498"/>
                  <a:gd name="T28" fmla="*/ 138 w 597"/>
                  <a:gd name="T29" fmla="*/ 394 h 498"/>
                  <a:gd name="T30" fmla="*/ 0 w 597"/>
                  <a:gd name="T31" fmla="*/ 312 h 49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97"/>
                  <a:gd name="T49" fmla="*/ 0 h 498"/>
                  <a:gd name="T50" fmla="*/ 597 w 597"/>
                  <a:gd name="T51" fmla="*/ 498 h 49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97" h="498">
                    <a:moveTo>
                      <a:pt x="0" y="312"/>
                    </a:moveTo>
                    <a:lnTo>
                      <a:pt x="0" y="242"/>
                    </a:lnTo>
                    <a:lnTo>
                      <a:pt x="34" y="138"/>
                    </a:lnTo>
                    <a:lnTo>
                      <a:pt x="104" y="70"/>
                    </a:lnTo>
                    <a:lnTo>
                      <a:pt x="206" y="0"/>
                    </a:lnTo>
                    <a:lnTo>
                      <a:pt x="299" y="0"/>
                    </a:lnTo>
                    <a:lnTo>
                      <a:pt x="367" y="0"/>
                    </a:lnTo>
                    <a:lnTo>
                      <a:pt x="448" y="34"/>
                    </a:lnTo>
                    <a:lnTo>
                      <a:pt x="530" y="138"/>
                    </a:lnTo>
                    <a:lnTo>
                      <a:pt x="597" y="255"/>
                    </a:lnTo>
                    <a:lnTo>
                      <a:pt x="597" y="394"/>
                    </a:lnTo>
                    <a:lnTo>
                      <a:pt x="564" y="498"/>
                    </a:lnTo>
                    <a:lnTo>
                      <a:pt x="367" y="464"/>
                    </a:lnTo>
                    <a:lnTo>
                      <a:pt x="265" y="452"/>
                    </a:lnTo>
                    <a:lnTo>
                      <a:pt x="138" y="394"/>
                    </a:lnTo>
                    <a:lnTo>
                      <a:pt x="0" y="312"/>
                    </a:lnTo>
                    <a:close/>
                  </a:path>
                </a:pathLst>
              </a:custGeom>
              <a:solidFill>
                <a:srgbClr val="CF0E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Freeform 17"/>
              <p:cNvSpPr>
                <a:spLocks/>
              </p:cNvSpPr>
              <p:nvPr/>
            </p:nvSpPr>
            <p:spPr bwMode="auto">
              <a:xfrm>
                <a:off x="4284" y="428"/>
                <a:ext cx="240" cy="453"/>
              </a:xfrm>
              <a:custGeom>
                <a:avLst/>
                <a:gdLst>
                  <a:gd name="T0" fmla="*/ 0 w 240"/>
                  <a:gd name="T1" fmla="*/ 383 h 453"/>
                  <a:gd name="T2" fmla="*/ 47 w 240"/>
                  <a:gd name="T3" fmla="*/ 233 h 453"/>
                  <a:gd name="T4" fmla="*/ 167 w 240"/>
                  <a:gd name="T5" fmla="*/ 47 h 453"/>
                  <a:gd name="T6" fmla="*/ 204 w 240"/>
                  <a:gd name="T7" fmla="*/ 0 h 453"/>
                  <a:gd name="T8" fmla="*/ 240 w 240"/>
                  <a:gd name="T9" fmla="*/ 186 h 453"/>
                  <a:gd name="T10" fmla="*/ 192 w 240"/>
                  <a:gd name="T11" fmla="*/ 360 h 453"/>
                  <a:gd name="T12" fmla="*/ 181 w 240"/>
                  <a:gd name="T13" fmla="*/ 453 h 453"/>
                  <a:gd name="T14" fmla="*/ 61 w 240"/>
                  <a:gd name="T15" fmla="*/ 453 h 453"/>
                  <a:gd name="T16" fmla="*/ 0 w 240"/>
                  <a:gd name="T17" fmla="*/ 383 h 4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0"/>
                  <a:gd name="T28" fmla="*/ 0 h 453"/>
                  <a:gd name="T29" fmla="*/ 240 w 240"/>
                  <a:gd name="T30" fmla="*/ 453 h 4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0" h="453">
                    <a:moveTo>
                      <a:pt x="0" y="383"/>
                    </a:moveTo>
                    <a:lnTo>
                      <a:pt x="47" y="233"/>
                    </a:lnTo>
                    <a:lnTo>
                      <a:pt x="167" y="47"/>
                    </a:lnTo>
                    <a:lnTo>
                      <a:pt x="204" y="0"/>
                    </a:lnTo>
                    <a:lnTo>
                      <a:pt x="240" y="186"/>
                    </a:lnTo>
                    <a:lnTo>
                      <a:pt x="192" y="360"/>
                    </a:lnTo>
                    <a:lnTo>
                      <a:pt x="181" y="453"/>
                    </a:lnTo>
                    <a:lnTo>
                      <a:pt x="61" y="453"/>
                    </a:lnTo>
                    <a:lnTo>
                      <a:pt x="0" y="383"/>
                    </a:lnTo>
                    <a:close/>
                  </a:path>
                </a:pathLst>
              </a:custGeom>
              <a:solidFill>
                <a:srgbClr val="FAF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Freeform 18"/>
              <p:cNvSpPr>
                <a:spLocks/>
              </p:cNvSpPr>
              <p:nvPr/>
            </p:nvSpPr>
            <p:spPr bwMode="auto">
              <a:xfrm>
                <a:off x="4193" y="27"/>
                <a:ext cx="621" cy="408"/>
              </a:xfrm>
              <a:custGeom>
                <a:avLst/>
                <a:gdLst>
                  <a:gd name="T0" fmla="*/ 322 w 621"/>
                  <a:gd name="T1" fmla="*/ 211 h 408"/>
                  <a:gd name="T2" fmla="*/ 161 w 621"/>
                  <a:gd name="T3" fmla="*/ 197 h 408"/>
                  <a:gd name="T4" fmla="*/ 46 w 621"/>
                  <a:gd name="T5" fmla="*/ 141 h 408"/>
                  <a:gd name="T6" fmla="*/ 0 w 621"/>
                  <a:gd name="T7" fmla="*/ 93 h 408"/>
                  <a:gd name="T8" fmla="*/ 46 w 621"/>
                  <a:gd name="T9" fmla="*/ 11 h 408"/>
                  <a:gd name="T10" fmla="*/ 127 w 621"/>
                  <a:gd name="T11" fmla="*/ 0 h 408"/>
                  <a:gd name="T12" fmla="*/ 218 w 621"/>
                  <a:gd name="T13" fmla="*/ 0 h 408"/>
                  <a:gd name="T14" fmla="*/ 288 w 621"/>
                  <a:gd name="T15" fmla="*/ 104 h 408"/>
                  <a:gd name="T16" fmla="*/ 403 w 621"/>
                  <a:gd name="T17" fmla="*/ 197 h 408"/>
                  <a:gd name="T18" fmla="*/ 505 w 621"/>
                  <a:gd name="T19" fmla="*/ 211 h 408"/>
                  <a:gd name="T20" fmla="*/ 609 w 621"/>
                  <a:gd name="T21" fmla="*/ 267 h 408"/>
                  <a:gd name="T22" fmla="*/ 621 w 621"/>
                  <a:gd name="T23" fmla="*/ 396 h 408"/>
                  <a:gd name="T24" fmla="*/ 553 w 621"/>
                  <a:gd name="T25" fmla="*/ 408 h 408"/>
                  <a:gd name="T26" fmla="*/ 415 w 621"/>
                  <a:gd name="T27" fmla="*/ 360 h 408"/>
                  <a:gd name="T28" fmla="*/ 322 w 621"/>
                  <a:gd name="T29" fmla="*/ 211 h 40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21"/>
                  <a:gd name="T46" fmla="*/ 0 h 408"/>
                  <a:gd name="T47" fmla="*/ 621 w 621"/>
                  <a:gd name="T48" fmla="*/ 408 h 40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21" h="408">
                    <a:moveTo>
                      <a:pt x="322" y="211"/>
                    </a:moveTo>
                    <a:lnTo>
                      <a:pt x="161" y="197"/>
                    </a:lnTo>
                    <a:lnTo>
                      <a:pt x="46" y="141"/>
                    </a:lnTo>
                    <a:lnTo>
                      <a:pt x="0" y="93"/>
                    </a:lnTo>
                    <a:lnTo>
                      <a:pt x="46" y="11"/>
                    </a:lnTo>
                    <a:lnTo>
                      <a:pt x="127" y="0"/>
                    </a:lnTo>
                    <a:lnTo>
                      <a:pt x="218" y="0"/>
                    </a:lnTo>
                    <a:lnTo>
                      <a:pt x="288" y="104"/>
                    </a:lnTo>
                    <a:lnTo>
                      <a:pt x="403" y="197"/>
                    </a:lnTo>
                    <a:lnTo>
                      <a:pt x="505" y="211"/>
                    </a:lnTo>
                    <a:lnTo>
                      <a:pt x="609" y="267"/>
                    </a:lnTo>
                    <a:lnTo>
                      <a:pt x="621" y="396"/>
                    </a:lnTo>
                    <a:lnTo>
                      <a:pt x="553" y="408"/>
                    </a:lnTo>
                    <a:lnTo>
                      <a:pt x="415" y="360"/>
                    </a:lnTo>
                    <a:lnTo>
                      <a:pt x="322" y="211"/>
                    </a:lnTo>
                    <a:close/>
                  </a:path>
                </a:pathLst>
              </a:custGeom>
              <a:solidFill>
                <a:srgbClr val="FAF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9"/>
              <p:cNvSpPr>
                <a:spLocks/>
              </p:cNvSpPr>
              <p:nvPr/>
            </p:nvSpPr>
            <p:spPr bwMode="auto">
              <a:xfrm>
                <a:off x="4060" y="5"/>
                <a:ext cx="797" cy="944"/>
              </a:xfrm>
              <a:custGeom>
                <a:avLst/>
                <a:gdLst>
                  <a:gd name="T0" fmla="*/ 0 w 797"/>
                  <a:gd name="T1" fmla="*/ 636 h 944"/>
                  <a:gd name="T2" fmla="*/ 262 w 797"/>
                  <a:gd name="T3" fmla="*/ 375 h 944"/>
                  <a:gd name="T4" fmla="*/ 432 w 797"/>
                  <a:gd name="T5" fmla="*/ 296 h 944"/>
                  <a:gd name="T6" fmla="*/ 228 w 797"/>
                  <a:gd name="T7" fmla="*/ 226 h 944"/>
                  <a:gd name="T8" fmla="*/ 102 w 797"/>
                  <a:gd name="T9" fmla="*/ 79 h 944"/>
                  <a:gd name="T10" fmla="*/ 308 w 797"/>
                  <a:gd name="T11" fmla="*/ 0 h 944"/>
                  <a:gd name="T12" fmla="*/ 251 w 797"/>
                  <a:gd name="T13" fmla="*/ 45 h 944"/>
                  <a:gd name="T14" fmla="*/ 181 w 797"/>
                  <a:gd name="T15" fmla="*/ 124 h 944"/>
                  <a:gd name="T16" fmla="*/ 376 w 797"/>
                  <a:gd name="T17" fmla="*/ 203 h 944"/>
                  <a:gd name="T18" fmla="*/ 410 w 797"/>
                  <a:gd name="T19" fmla="*/ 135 h 944"/>
                  <a:gd name="T20" fmla="*/ 444 w 797"/>
                  <a:gd name="T21" fmla="*/ 113 h 944"/>
                  <a:gd name="T22" fmla="*/ 627 w 797"/>
                  <a:gd name="T23" fmla="*/ 192 h 944"/>
                  <a:gd name="T24" fmla="*/ 774 w 797"/>
                  <a:gd name="T25" fmla="*/ 319 h 944"/>
                  <a:gd name="T26" fmla="*/ 718 w 797"/>
                  <a:gd name="T27" fmla="*/ 443 h 944"/>
                  <a:gd name="T28" fmla="*/ 718 w 797"/>
                  <a:gd name="T29" fmla="*/ 375 h 944"/>
                  <a:gd name="T30" fmla="*/ 650 w 797"/>
                  <a:gd name="T31" fmla="*/ 262 h 944"/>
                  <a:gd name="T32" fmla="*/ 511 w 797"/>
                  <a:gd name="T33" fmla="*/ 251 h 944"/>
                  <a:gd name="T34" fmla="*/ 638 w 797"/>
                  <a:gd name="T35" fmla="*/ 375 h 944"/>
                  <a:gd name="T36" fmla="*/ 591 w 797"/>
                  <a:gd name="T37" fmla="*/ 398 h 944"/>
                  <a:gd name="T38" fmla="*/ 455 w 797"/>
                  <a:gd name="T39" fmla="*/ 364 h 944"/>
                  <a:gd name="T40" fmla="*/ 511 w 797"/>
                  <a:gd name="T41" fmla="*/ 455 h 944"/>
                  <a:gd name="T42" fmla="*/ 650 w 797"/>
                  <a:gd name="T43" fmla="*/ 624 h 944"/>
                  <a:gd name="T44" fmla="*/ 638 w 797"/>
                  <a:gd name="T45" fmla="*/ 887 h 944"/>
                  <a:gd name="T46" fmla="*/ 262 w 797"/>
                  <a:gd name="T47" fmla="*/ 876 h 944"/>
                  <a:gd name="T48" fmla="*/ 181 w 797"/>
                  <a:gd name="T49" fmla="*/ 763 h 944"/>
                  <a:gd name="T50" fmla="*/ 557 w 797"/>
                  <a:gd name="T51" fmla="*/ 853 h 944"/>
                  <a:gd name="T52" fmla="*/ 604 w 797"/>
                  <a:gd name="T53" fmla="*/ 774 h 944"/>
                  <a:gd name="T54" fmla="*/ 534 w 797"/>
                  <a:gd name="T55" fmla="*/ 568 h 944"/>
                  <a:gd name="T56" fmla="*/ 489 w 797"/>
                  <a:gd name="T57" fmla="*/ 624 h 944"/>
                  <a:gd name="T58" fmla="*/ 421 w 797"/>
                  <a:gd name="T59" fmla="*/ 647 h 944"/>
                  <a:gd name="T60" fmla="*/ 330 w 797"/>
                  <a:gd name="T61" fmla="*/ 613 h 944"/>
                  <a:gd name="T62" fmla="*/ 262 w 797"/>
                  <a:gd name="T63" fmla="*/ 579 h 944"/>
                  <a:gd name="T64" fmla="*/ 296 w 797"/>
                  <a:gd name="T65" fmla="*/ 443 h 944"/>
                  <a:gd name="T66" fmla="*/ 124 w 797"/>
                  <a:gd name="T67" fmla="*/ 534 h 944"/>
                  <a:gd name="T68" fmla="*/ 68 w 797"/>
                  <a:gd name="T69" fmla="*/ 692 h 944"/>
                  <a:gd name="T70" fmla="*/ 11 w 797"/>
                  <a:gd name="T71" fmla="*/ 774 h 94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97"/>
                  <a:gd name="T109" fmla="*/ 0 h 944"/>
                  <a:gd name="T110" fmla="*/ 797 w 797"/>
                  <a:gd name="T111" fmla="*/ 944 h 94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97" h="944">
                    <a:moveTo>
                      <a:pt x="11" y="774"/>
                    </a:moveTo>
                    <a:lnTo>
                      <a:pt x="0" y="636"/>
                    </a:lnTo>
                    <a:lnTo>
                      <a:pt x="79" y="489"/>
                    </a:lnTo>
                    <a:lnTo>
                      <a:pt x="262" y="375"/>
                    </a:lnTo>
                    <a:lnTo>
                      <a:pt x="387" y="375"/>
                    </a:lnTo>
                    <a:lnTo>
                      <a:pt x="432" y="296"/>
                    </a:lnTo>
                    <a:lnTo>
                      <a:pt x="353" y="262"/>
                    </a:lnTo>
                    <a:lnTo>
                      <a:pt x="228" y="226"/>
                    </a:lnTo>
                    <a:lnTo>
                      <a:pt x="136" y="181"/>
                    </a:lnTo>
                    <a:lnTo>
                      <a:pt x="102" y="79"/>
                    </a:lnTo>
                    <a:lnTo>
                      <a:pt x="181" y="0"/>
                    </a:lnTo>
                    <a:lnTo>
                      <a:pt x="308" y="0"/>
                    </a:lnTo>
                    <a:lnTo>
                      <a:pt x="376" y="56"/>
                    </a:lnTo>
                    <a:lnTo>
                      <a:pt x="251" y="45"/>
                    </a:lnTo>
                    <a:lnTo>
                      <a:pt x="181" y="56"/>
                    </a:lnTo>
                    <a:lnTo>
                      <a:pt x="181" y="124"/>
                    </a:lnTo>
                    <a:lnTo>
                      <a:pt x="262" y="169"/>
                    </a:lnTo>
                    <a:lnTo>
                      <a:pt x="376" y="203"/>
                    </a:lnTo>
                    <a:lnTo>
                      <a:pt x="432" y="203"/>
                    </a:lnTo>
                    <a:lnTo>
                      <a:pt x="410" y="135"/>
                    </a:lnTo>
                    <a:lnTo>
                      <a:pt x="387" y="90"/>
                    </a:lnTo>
                    <a:lnTo>
                      <a:pt x="444" y="113"/>
                    </a:lnTo>
                    <a:lnTo>
                      <a:pt x="511" y="192"/>
                    </a:lnTo>
                    <a:lnTo>
                      <a:pt x="627" y="192"/>
                    </a:lnTo>
                    <a:lnTo>
                      <a:pt x="729" y="215"/>
                    </a:lnTo>
                    <a:lnTo>
                      <a:pt x="774" y="319"/>
                    </a:lnTo>
                    <a:lnTo>
                      <a:pt x="797" y="409"/>
                    </a:lnTo>
                    <a:lnTo>
                      <a:pt x="718" y="443"/>
                    </a:lnTo>
                    <a:lnTo>
                      <a:pt x="661" y="432"/>
                    </a:lnTo>
                    <a:lnTo>
                      <a:pt x="718" y="375"/>
                    </a:lnTo>
                    <a:lnTo>
                      <a:pt x="718" y="307"/>
                    </a:lnTo>
                    <a:lnTo>
                      <a:pt x="650" y="262"/>
                    </a:lnTo>
                    <a:lnTo>
                      <a:pt x="545" y="251"/>
                    </a:lnTo>
                    <a:lnTo>
                      <a:pt x="511" y="251"/>
                    </a:lnTo>
                    <a:lnTo>
                      <a:pt x="545" y="319"/>
                    </a:lnTo>
                    <a:lnTo>
                      <a:pt x="638" y="375"/>
                    </a:lnTo>
                    <a:lnTo>
                      <a:pt x="684" y="375"/>
                    </a:lnTo>
                    <a:lnTo>
                      <a:pt x="591" y="398"/>
                    </a:lnTo>
                    <a:lnTo>
                      <a:pt x="500" y="364"/>
                    </a:lnTo>
                    <a:lnTo>
                      <a:pt x="455" y="364"/>
                    </a:lnTo>
                    <a:lnTo>
                      <a:pt x="444" y="409"/>
                    </a:lnTo>
                    <a:lnTo>
                      <a:pt x="511" y="455"/>
                    </a:lnTo>
                    <a:lnTo>
                      <a:pt x="579" y="500"/>
                    </a:lnTo>
                    <a:lnTo>
                      <a:pt x="650" y="624"/>
                    </a:lnTo>
                    <a:lnTo>
                      <a:pt x="661" y="763"/>
                    </a:lnTo>
                    <a:lnTo>
                      <a:pt x="638" y="887"/>
                    </a:lnTo>
                    <a:lnTo>
                      <a:pt x="616" y="944"/>
                    </a:lnTo>
                    <a:lnTo>
                      <a:pt x="262" y="876"/>
                    </a:lnTo>
                    <a:lnTo>
                      <a:pt x="113" y="774"/>
                    </a:lnTo>
                    <a:lnTo>
                      <a:pt x="181" y="763"/>
                    </a:lnTo>
                    <a:lnTo>
                      <a:pt x="308" y="830"/>
                    </a:lnTo>
                    <a:lnTo>
                      <a:pt x="557" y="853"/>
                    </a:lnTo>
                    <a:lnTo>
                      <a:pt x="579" y="853"/>
                    </a:lnTo>
                    <a:lnTo>
                      <a:pt x="604" y="774"/>
                    </a:lnTo>
                    <a:lnTo>
                      <a:pt x="591" y="670"/>
                    </a:lnTo>
                    <a:lnTo>
                      <a:pt x="534" y="568"/>
                    </a:lnTo>
                    <a:lnTo>
                      <a:pt x="466" y="489"/>
                    </a:lnTo>
                    <a:lnTo>
                      <a:pt x="489" y="624"/>
                    </a:lnTo>
                    <a:lnTo>
                      <a:pt x="410" y="797"/>
                    </a:lnTo>
                    <a:lnTo>
                      <a:pt x="421" y="647"/>
                    </a:lnTo>
                    <a:lnTo>
                      <a:pt x="410" y="477"/>
                    </a:lnTo>
                    <a:lnTo>
                      <a:pt x="330" y="613"/>
                    </a:lnTo>
                    <a:lnTo>
                      <a:pt x="262" y="740"/>
                    </a:lnTo>
                    <a:lnTo>
                      <a:pt x="262" y="579"/>
                    </a:lnTo>
                    <a:lnTo>
                      <a:pt x="364" y="455"/>
                    </a:lnTo>
                    <a:lnTo>
                      <a:pt x="296" y="443"/>
                    </a:lnTo>
                    <a:lnTo>
                      <a:pt x="192" y="477"/>
                    </a:lnTo>
                    <a:lnTo>
                      <a:pt x="124" y="534"/>
                    </a:lnTo>
                    <a:lnTo>
                      <a:pt x="68" y="624"/>
                    </a:lnTo>
                    <a:lnTo>
                      <a:pt x="68" y="692"/>
                    </a:lnTo>
                    <a:lnTo>
                      <a:pt x="102" y="704"/>
                    </a:lnTo>
                    <a:lnTo>
                      <a:pt x="11" y="7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0468" name="Text Box 20"/>
          <p:cNvSpPr txBox="1">
            <a:spLocks noChangeArrowheads="1"/>
          </p:cNvSpPr>
          <p:nvPr/>
        </p:nvSpPr>
        <p:spPr bwMode="auto">
          <a:xfrm>
            <a:off x="3222625" y="1524000"/>
            <a:ext cx="4870450" cy="173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/>
              <a:t>it can be drawn in the plane without crossing edges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132013" y="414338"/>
            <a:ext cx="48641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Euler’s Formula</a:t>
            </a: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1590675" y="1552575"/>
            <a:ext cx="59483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If G is a connected planar graph with n vertices, e edges and f faces, then  </a:t>
            </a:r>
            <a:r>
              <a:rPr lang="en-US">
                <a:solidFill>
                  <a:schemeClr val="tx2"/>
                </a:solidFill>
              </a:rPr>
              <a:t>n – e + f = 2</a:t>
            </a:r>
          </a:p>
        </p:txBody>
      </p:sp>
      <p:pic>
        <p:nvPicPr>
          <p:cNvPr id="362500" name="Picture 4" descr="The image “http://members.tripod.com/jeff560/euler3.jpg” cannot be displayed, because it contains error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1863" y="3249613"/>
            <a:ext cx="472440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32113" y="3314700"/>
            <a:ext cx="3276600" cy="2286000"/>
            <a:chOff x="1731" y="2088"/>
            <a:chExt cx="2064" cy="1440"/>
          </a:xfrm>
        </p:grpSpPr>
        <p:sp>
          <p:nvSpPr>
            <p:cNvPr id="11269" name="Oval 3"/>
            <p:cNvSpPr>
              <a:spLocks noChangeArrowheads="1"/>
            </p:cNvSpPr>
            <p:nvPr/>
          </p:nvSpPr>
          <p:spPr bwMode="auto">
            <a:xfrm>
              <a:off x="1731" y="2280"/>
              <a:ext cx="240" cy="240"/>
            </a:xfrm>
            <a:prstGeom prst="ellipse">
              <a:avLst/>
            </a:prstGeom>
            <a:solidFill>
              <a:srgbClr val="0000FF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Oval 4"/>
            <p:cNvSpPr>
              <a:spLocks noChangeArrowheads="1"/>
            </p:cNvSpPr>
            <p:nvPr/>
          </p:nvSpPr>
          <p:spPr bwMode="auto">
            <a:xfrm>
              <a:off x="2643" y="2088"/>
              <a:ext cx="240" cy="24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Oval 5"/>
            <p:cNvSpPr>
              <a:spLocks noChangeArrowheads="1"/>
            </p:cNvSpPr>
            <p:nvPr/>
          </p:nvSpPr>
          <p:spPr bwMode="auto">
            <a:xfrm>
              <a:off x="2643" y="2760"/>
              <a:ext cx="240" cy="24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Oval 6"/>
            <p:cNvSpPr>
              <a:spLocks noChangeArrowheads="1"/>
            </p:cNvSpPr>
            <p:nvPr/>
          </p:nvSpPr>
          <p:spPr bwMode="auto">
            <a:xfrm>
              <a:off x="1923" y="3288"/>
              <a:ext cx="240" cy="240"/>
            </a:xfrm>
            <a:prstGeom prst="ellipse">
              <a:avLst/>
            </a:prstGeom>
            <a:solidFill>
              <a:srgbClr val="0080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Oval 7"/>
            <p:cNvSpPr>
              <a:spLocks noChangeArrowheads="1"/>
            </p:cNvSpPr>
            <p:nvPr/>
          </p:nvSpPr>
          <p:spPr bwMode="auto">
            <a:xfrm>
              <a:off x="3411" y="3288"/>
              <a:ext cx="240" cy="240"/>
            </a:xfrm>
            <a:prstGeom prst="ellipse">
              <a:avLst/>
            </a:prstGeom>
            <a:solidFill>
              <a:srgbClr val="0000FF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Oval 8"/>
            <p:cNvSpPr>
              <a:spLocks noChangeArrowheads="1"/>
            </p:cNvSpPr>
            <p:nvPr/>
          </p:nvSpPr>
          <p:spPr bwMode="auto">
            <a:xfrm>
              <a:off x="3555" y="2520"/>
              <a:ext cx="240" cy="240"/>
            </a:xfrm>
            <a:prstGeom prst="ellipse">
              <a:avLst/>
            </a:prstGeom>
            <a:solidFill>
              <a:srgbClr val="0000FF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9"/>
            <p:cNvSpPr>
              <a:spLocks noChangeShapeType="1"/>
            </p:cNvSpPr>
            <p:nvPr/>
          </p:nvSpPr>
          <p:spPr bwMode="auto">
            <a:xfrm flipV="1">
              <a:off x="1971" y="2232"/>
              <a:ext cx="672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0"/>
            <p:cNvSpPr>
              <a:spLocks noChangeShapeType="1"/>
            </p:cNvSpPr>
            <p:nvPr/>
          </p:nvSpPr>
          <p:spPr bwMode="auto">
            <a:xfrm>
              <a:off x="2883" y="2232"/>
              <a:ext cx="67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1"/>
            <p:cNvSpPr>
              <a:spLocks noChangeShapeType="1"/>
            </p:cNvSpPr>
            <p:nvPr/>
          </p:nvSpPr>
          <p:spPr bwMode="auto">
            <a:xfrm flipH="1" flipV="1">
              <a:off x="2866" y="2935"/>
              <a:ext cx="568" cy="4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2"/>
            <p:cNvSpPr>
              <a:spLocks noChangeShapeType="1"/>
            </p:cNvSpPr>
            <p:nvPr/>
          </p:nvSpPr>
          <p:spPr bwMode="auto">
            <a:xfrm flipV="1">
              <a:off x="2133" y="2956"/>
              <a:ext cx="541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3"/>
            <p:cNvSpPr>
              <a:spLocks noChangeShapeType="1"/>
            </p:cNvSpPr>
            <p:nvPr/>
          </p:nvSpPr>
          <p:spPr bwMode="auto">
            <a:xfrm flipH="1" flipV="1">
              <a:off x="1962" y="2463"/>
              <a:ext cx="690" cy="3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4"/>
            <p:cNvSpPr>
              <a:spLocks noChangeShapeType="1"/>
            </p:cNvSpPr>
            <p:nvPr/>
          </p:nvSpPr>
          <p:spPr bwMode="auto">
            <a:xfrm flipH="1" flipV="1">
              <a:off x="1875" y="2520"/>
              <a:ext cx="144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 flipV="1">
              <a:off x="2870" y="2664"/>
              <a:ext cx="685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4560" name="Text Box 16"/>
          <p:cNvSpPr txBox="1">
            <a:spLocks noChangeArrowheads="1"/>
          </p:cNvSpPr>
          <p:nvPr/>
        </p:nvSpPr>
        <p:spPr bwMode="auto">
          <a:xfrm>
            <a:off x="554038" y="1447800"/>
            <a:ext cx="80327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A coloring of a graph is an assignment of a color to each vertex such that no neighboring vertices have the same color</a:t>
            </a:r>
          </a:p>
        </p:txBody>
      </p:sp>
      <p:sp>
        <p:nvSpPr>
          <p:cNvPr id="11268" name="Text Box 17"/>
          <p:cNvSpPr txBox="1">
            <a:spLocks noChangeArrowheads="1"/>
          </p:cNvSpPr>
          <p:nvPr/>
        </p:nvSpPr>
        <p:spPr bwMode="auto">
          <a:xfrm>
            <a:off x="2205038" y="449263"/>
            <a:ext cx="4730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Graph Coloring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03450" y="255588"/>
            <a:ext cx="48387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Spanning Trees</a:t>
            </a:r>
          </a:p>
        </p:txBody>
      </p:sp>
      <p:sp>
        <p:nvSpPr>
          <p:cNvPr id="365571" name="Text Box 3"/>
          <p:cNvSpPr txBox="1">
            <a:spLocks noChangeArrowheads="1"/>
          </p:cNvSpPr>
          <p:nvPr/>
        </p:nvSpPr>
        <p:spPr bwMode="auto">
          <a:xfrm>
            <a:off x="720725" y="1354138"/>
            <a:ext cx="77295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spanning tree of a graph G is a tree that touches every node of G and uses only edges from G</a:t>
            </a:r>
          </a:p>
        </p:txBody>
      </p:sp>
      <p:sp>
        <p:nvSpPr>
          <p:cNvPr id="365572" name="Text Box 4"/>
          <p:cNvSpPr txBox="1">
            <a:spLocks noChangeArrowheads="1"/>
          </p:cNvSpPr>
          <p:nvPr/>
        </p:nvSpPr>
        <p:spPr bwMode="auto">
          <a:xfrm>
            <a:off x="720725" y="5178425"/>
            <a:ext cx="7685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Every connected graph has a spanning tree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17738" y="3086100"/>
            <a:ext cx="1665287" cy="1693863"/>
            <a:chOff x="798" y="2609"/>
            <a:chExt cx="1049" cy="1067"/>
          </a:xfrm>
        </p:grpSpPr>
        <p:sp>
          <p:nvSpPr>
            <p:cNvPr id="12313" name="Oval 6"/>
            <p:cNvSpPr>
              <a:spLocks noChangeArrowheads="1"/>
            </p:cNvSpPr>
            <p:nvPr/>
          </p:nvSpPr>
          <p:spPr bwMode="auto">
            <a:xfrm>
              <a:off x="798" y="2609"/>
              <a:ext cx="160" cy="160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/>
              <a:tailEnd/>
            </a:ln>
          </p:spPr>
          <p:txBody>
            <a:bodyPr lIns="274320" rIns="274320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Oval 7"/>
            <p:cNvSpPr>
              <a:spLocks noChangeArrowheads="1"/>
            </p:cNvSpPr>
            <p:nvPr/>
          </p:nvSpPr>
          <p:spPr bwMode="auto">
            <a:xfrm>
              <a:off x="1687" y="2609"/>
              <a:ext cx="160" cy="160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/>
              <a:tailEnd/>
            </a:ln>
          </p:spPr>
          <p:txBody>
            <a:bodyPr lIns="274320" rIns="274320" anchor="ctr">
              <a:spAutoFit/>
            </a:bodyPr>
            <a:lstStyle/>
            <a:p>
              <a:endParaRPr lang="en-US"/>
            </a:p>
          </p:txBody>
        </p:sp>
        <p:sp>
          <p:nvSpPr>
            <p:cNvPr id="12315" name="Oval 8"/>
            <p:cNvSpPr>
              <a:spLocks noChangeArrowheads="1"/>
            </p:cNvSpPr>
            <p:nvPr/>
          </p:nvSpPr>
          <p:spPr bwMode="auto">
            <a:xfrm>
              <a:off x="798" y="3516"/>
              <a:ext cx="160" cy="160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/>
              <a:tailEnd/>
            </a:ln>
          </p:spPr>
          <p:txBody>
            <a:bodyPr lIns="274320" rIns="274320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Line 9"/>
            <p:cNvSpPr>
              <a:spLocks noChangeShapeType="1"/>
            </p:cNvSpPr>
            <p:nvPr/>
          </p:nvSpPr>
          <p:spPr bwMode="auto">
            <a:xfrm>
              <a:off x="961" y="2690"/>
              <a:ext cx="74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Oval 10"/>
            <p:cNvSpPr>
              <a:spLocks noChangeArrowheads="1"/>
            </p:cNvSpPr>
            <p:nvPr/>
          </p:nvSpPr>
          <p:spPr bwMode="auto">
            <a:xfrm>
              <a:off x="1687" y="3516"/>
              <a:ext cx="160" cy="160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/>
              <a:tailEnd/>
            </a:ln>
          </p:spPr>
          <p:txBody>
            <a:bodyPr lIns="274320" rIns="274320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Line 11"/>
            <p:cNvSpPr>
              <a:spLocks noChangeShapeType="1"/>
            </p:cNvSpPr>
            <p:nvPr/>
          </p:nvSpPr>
          <p:spPr bwMode="auto">
            <a:xfrm rot="-5400000">
              <a:off x="507" y="3135"/>
              <a:ext cx="74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12"/>
            <p:cNvSpPr>
              <a:spLocks noChangeShapeType="1"/>
            </p:cNvSpPr>
            <p:nvPr/>
          </p:nvSpPr>
          <p:spPr bwMode="auto">
            <a:xfrm rot="-5400000">
              <a:off x="1397" y="3153"/>
              <a:ext cx="74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13"/>
            <p:cNvSpPr>
              <a:spLocks noChangeShapeType="1"/>
            </p:cNvSpPr>
            <p:nvPr/>
          </p:nvSpPr>
          <p:spPr bwMode="auto">
            <a:xfrm>
              <a:off x="952" y="3595"/>
              <a:ext cx="74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14"/>
            <p:cNvSpPr>
              <a:spLocks noChangeShapeType="1"/>
            </p:cNvSpPr>
            <p:nvPr/>
          </p:nvSpPr>
          <p:spPr bwMode="auto">
            <a:xfrm rot="5400000" flipH="1">
              <a:off x="932" y="2746"/>
              <a:ext cx="788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15"/>
            <p:cNvSpPr>
              <a:spLocks noChangeShapeType="1"/>
            </p:cNvSpPr>
            <p:nvPr/>
          </p:nvSpPr>
          <p:spPr bwMode="auto">
            <a:xfrm rot="-5400000">
              <a:off x="941" y="2746"/>
              <a:ext cx="788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335213" y="3213100"/>
            <a:ext cx="1316037" cy="1316038"/>
            <a:chOff x="1021" y="2024"/>
            <a:chExt cx="829" cy="829"/>
          </a:xfrm>
        </p:grpSpPr>
        <p:sp>
          <p:nvSpPr>
            <p:cNvPr id="12310" name="Line 17"/>
            <p:cNvSpPr>
              <a:spLocks noChangeShapeType="1"/>
            </p:cNvSpPr>
            <p:nvPr/>
          </p:nvSpPr>
          <p:spPr bwMode="auto">
            <a:xfrm flipH="1">
              <a:off x="1117" y="2024"/>
              <a:ext cx="707" cy="0"/>
            </a:xfrm>
            <a:prstGeom prst="line">
              <a:avLst/>
            </a:prstGeom>
            <a:noFill/>
            <a:ln w="1270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18"/>
            <p:cNvSpPr>
              <a:spLocks noChangeShapeType="1"/>
            </p:cNvSpPr>
            <p:nvPr/>
          </p:nvSpPr>
          <p:spPr bwMode="auto">
            <a:xfrm flipH="1" flipV="1">
              <a:off x="1090" y="2085"/>
              <a:ext cx="760" cy="768"/>
            </a:xfrm>
            <a:prstGeom prst="line">
              <a:avLst/>
            </a:prstGeom>
            <a:noFill/>
            <a:ln w="1270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19"/>
            <p:cNvSpPr>
              <a:spLocks noChangeShapeType="1"/>
            </p:cNvSpPr>
            <p:nvPr/>
          </p:nvSpPr>
          <p:spPr bwMode="auto">
            <a:xfrm flipH="1" flipV="1">
              <a:off x="1021" y="2103"/>
              <a:ext cx="1" cy="724"/>
            </a:xfrm>
            <a:prstGeom prst="line">
              <a:avLst/>
            </a:prstGeom>
            <a:noFill/>
            <a:ln w="1270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 flipH="1">
            <a:off x="4919663" y="3071813"/>
            <a:ext cx="1665287" cy="1693862"/>
            <a:chOff x="798" y="2609"/>
            <a:chExt cx="1049" cy="1067"/>
          </a:xfrm>
        </p:grpSpPr>
        <p:sp>
          <p:nvSpPr>
            <p:cNvPr id="12300" name="Oval 21"/>
            <p:cNvSpPr>
              <a:spLocks noChangeArrowheads="1"/>
            </p:cNvSpPr>
            <p:nvPr/>
          </p:nvSpPr>
          <p:spPr bwMode="auto">
            <a:xfrm>
              <a:off x="798" y="2609"/>
              <a:ext cx="160" cy="160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/>
              <a:tailEnd/>
            </a:ln>
          </p:spPr>
          <p:txBody>
            <a:bodyPr lIns="274320" rIns="274320" anchor="ctr">
              <a:spAutoFit/>
            </a:bodyPr>
            <a:lstStyle/>
            <a:p>
              <a:endParaRPr lang="en-US"/>
            </a:p>
          </p:txBody>
        </p:sp>
        <p:sp>
          <p:nvSpPr>
            <p:cNvPr id="12301" name="Oval 22"/>
            <p:cNvSpPr>
              <a:spLocks noChangeArrowheads="1"/>
            </p:cNvSpPr>
            <p:nvPr/>
          </p:nvSpPr>
          <p:spPr bwMode="auto">
            <a:xfrm>
              <a:off x="1687" y="2609"/>
              <a:ext cx="160" cy="160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/>
              <a:tailEnd/>
            </a:ln>
          </p:spPr>
          <p:txBody>
            <a:bodyPr lIns="274320" rIns="274320" anchor="ctr">
              <a:spAutoFit/>
            </a:bodyPr>
            <a:lstStyle/>
            <a:p>
              <a:endParaRPr lang="en-US"/>
            </a:p>
          </p:txBody>
        </p:sp>
        <p:sp>
          <p:nvSpPr>
            <p:cNvPr id="12302" name="Oval 23"/>
            <p:cNvSpPr>
              <a:spLocks noChangeArrowheads="1"/>
            </p:cNvSpPr>
            <p:nvPr/>
          </p:nvSpPr>
          <p:spPr bwMode="auto">
            <a:xfrm>
              <a:off x="798" y="3516"/>
              <a:ext cx="160" cy="160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/>
              <a:tailEnd/>
            </a:ln>
          </p:spPr>
          <p:txBody>
            <a:bodyPr lIns="274320" rIns="274320" anchor="ctr">
              <a:spAutoFit/>
            </a:bodyPr>
            <a:lstStyle/>
            <a:p>
              <a:endParaRPr lang="en-US"/>
            </a:p>
          </p:txBody>
        </p:sp>
        <p:sp>
          <p:nvSpPr>
            <p:cNvPr id="12303" name="Line 24"/>
            <p:cNvSpPr>
              <a:spLocks noChangeShapeType="1"/>
            </p:cNvSpPr>
            <p:nvPr/>
          </p:nvSpPr>
          <p:spPr bwMode="auto">
            <a:xfrm>
              <a:off x="961" y="2690"/>
              <a:ext cx="74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Oval 25"/>
            <p:cNvSpPr>
              <a:spLocks noChangeArrowheads="1"/>
            </p:cNvSpPr>
            <p:nvPr/>
          </p:nvSpPr>
          <p:spPr bwMode="auto">
            <a:xfrm>
              <a:off x="1687" y="3516"/>
              <a:ext cx="160" cy="160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/>
              <a:tailEnd/>
            </a:ln>
          </p:spPr>
          <p:txBody>
            <a:bodyPr lIns="274320" rIns="274320" anchor="ctr">
              <a:spAutoFit/>
            </a:bodyPr>
            <a:lstStyle/>
            <a:p>
              <a:endParaRPr lang="en-US"/>
            </a:p>
          </p:txBody>
        </p:sp>
        <p:sp>
          <p:nvSpPr>
            <p:cNvPr id="12305" name="Line 26"/>
            <p:cNvSpPr>
              <a:spLocks noChangeShapeType="1"/>
            </p:cNvSpPr>
            <p:nvPr/>
          </p:nvSpPr>
          <p:spPr bwMode="auto">
            <a:xfrm rot="-5400000">
              <a:off x="507" y="3135"/>
              <a:ext cx="74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27"/>
            <p:cNvSpPr>
              <a:spLocks noChangeShapeType="1"/>
            </p:cNvSpPr>
            <p:nvPr/>
          </p:nvSpPr>
          <p:spPr bwMode="auto">
            <a:xfrm rot="-5400000">
              <a:off x="1397" y="3153"/>
              <a:ext cx="74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28"/>
            <p:cNvSpPr>
              <a:spLocks noChangeShapeType="1"/>
            </p:cNvSpPr>
            <p:nvPr/>
          </p:nvSpPr>
          <p:spPr bwMode="auto">
            <a:xfrm>
              <a:off x="952" y="3595"/>
              <a:ext cx="74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29"/>
            <p:cNvSpPr>
              <a:spLocks noChangeShapeType="1"/>
            </p:cNvSpPr>
            <p:nvPr/>
          </p:nvSpPr>
          <p:spPr bwMode="auto">
            <a:xfrm rot="5400000" flipH="1">
              <a:off x="932" y="2746"/>
              <a:ext cx="788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30"/>
            <p:cNvSpPr>
              <a:spLocks noChangeShapeType="1"/>
            </p:cNvSpPr>
            <p:nvPr/>
          </p:nvSpPr>
          <p:spPr bwMode="auto">
            <a:xfrm rot="-5400000">
              <a:off x="941" y="2746"/>
              <a:ext cx="788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 flipH="1">
            <a:off x="5151438" y="3213100"/>
            <a:ext cx="1316037" cy="1316038"/>
            <a:chOff x="1021" y="2024"/>
            <a:chExt cx="829" cy="829"/>
          </a:xfrm>
        </p:grpSpPr>
        <p:sp>
          <p:nvSpPr>
            <p:cNvPr id="12297" name="Line 32"/>
            <p:cNvSpPr>
              <a:spLocks noChangeShapeType="1"/>
            </p:cNvSpPr>
            <p:nvPr/>
          </p:nvSpPr>
          <p:spPr bwMode="auto">
            <a:xfrm flipH="1">
              <a:off x="1117" y="2024"/>
              <a:ext cx="707" cy="0"/>
            </a:xfrm>
            <a:prstGeom prst="line">
              <a:avLst/>
            </a:prstGeom>
            <a:noFill/>
            <a:ln w="1270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33"/>
            <p:cNvSpPr>
              <a:spLocks noChangeShapeType="1"/>
            </p:cNvSpPr>
            <p:nvPr/>
          </p:nvSpPr>
          <p:spPr bwMode="auto">
            <a:xfrm flipH="1" flipV="1">
              <a:off x="1090" y="2085"/>
              <a:ext cx="760" cy="768"/>
            </a:xfrm>
            <a:prstGeom prst="line">
              <a:avLst/>
            </a:prstGeom>
            <a:noFill/>
            <a:ln w="1270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34"/>
            <p:cNvSpPr>
              <a:spLocks noChangeShapeType="1"/>
            </p:cNvSpPr>
            <p:nvPr/>
          </p:nvSpPr>
          <p:spPr bwMode="auto">
            <a:xfrm flipH="1" flipV="1">
              <a:off x="1021" y="2103"/>
              <a:ext cx="1" cy="724"/>
            </a:xfrm>
            <a:prstGeom prst="line">
              <a:avLst/>
            </a:prstGeom>
            <a:noFill/>
            <a:ln w="1270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/>
      <p:bldP spid="3655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Optimal Trees</a:t>
            </a:r>
          </a:p>
        </p:txBody>
      </p:sp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762000" y="1522413"/>
            <a:ext cx="70104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Trees have many nice properties (uniqueness of paths, no cycles, etc.)</a:t>
            </a:r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762000" y="2703513"/>
            <a:ext cx="70104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We may want to compute the “best” tree approximation to a graph</a:t>
            </a:r>
          </a:p>
        </p:txBody>
      </p:sp>
      <p:sp>
        <p:nvSpPr>
          <p:cNvPr id="292870" name="Text Box 6"/>
          <p:cNvSpPr txBox="1">
            <a:spLocks noChangeArrowheads="1"/>
          </p:cNvSpPr>
          <p:nvPr/>
        </p:nvSpPr>
        <p:spPr bwMode="auto">
          <a:xfrm>
            <a:off x="762000" y="3884613"/>
            <a:ext cx="7635875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If all we care about is </a:t>
            </a:r>
            <a:r>
              <a:rPr lang="en-US">
                <a:solidFill>
                  <a:schemeClr val="tx2"/>
                </a:solidFill>
              </a:rPr>
              <a:t>communication</a:t>
            </a:r>
            <a:r>
              <a:rPr lang="en-US"/>
              <a:t>, then a tree may be enough.  We want a tree with smallest communication link costs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/>
      <p:bldP spid="292869" grpId="0"/>
      <p:bldP spid="29287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4347</TotalTime>
  <Words>1403</Words>
  <Application>Microsoft Office PowerPoint</Application>
  <PresentationFormat>On-screen Show (4:3)</PresentationFormat>
  <Paragraphs>176</Paragraphs>
  <Slides>34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Waveform</vt:lpstr>
      <vt:lpstr>Clip</vt:lpstr>
      <vt:lpstr>PowerPoint Presentation</vt:lpstr>
      <vt:lpstr>Definition:  A graph G is said to tree if it is connected and acyclic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Optimal Trees</vt:lpstr>
      <vt:lpstr>Finding Optimal Trees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Generalized Marriage:  Hall’s Theorem</vt:lpstr>
      <vt:lpstr>PowerPoint Presentation</vt:lpstr>
      <vt:lpstr>PowerPoint Presentation</vt:lpstr>
      <vt:lpstr>PowerPoint Presentation</vt:lpstr>
    </vt:vector>
  </TitlesOfParts>
  <Company>Office 2004 Test Drive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Office 2004 Test Drive User</dc:creator>
  <cp:lastModifiedBy>ADMIN</cp:lastModifiedBy>
  <cp:revision>90</cp:revision>
  <dcterms:created xsi:type="dcterms:W3CDTF">2006-11-01T15:48:48Z</dcterms:created>
  <dcterms:modified xsi:type="dcterms:W3CDTF">2021-01-29T07:30:27Z</dcterms:modified>
</cp:coreProperties>
</file>