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25-Jan-21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25-Jan-21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25-Jan-21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25-Jan-21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381000"/>
            <a:ext cx="8229600" cy="1752600"/>
          </a:xfrm>
        </p:spPr>
        <p:txBody>
          <a:bodyPr/>
          <a:lstStyle/>
          <a:p>
            <a:pPr>
              <a:buNone/>
            </a:pPr>
            <a:r>
              <a:rPr lang="en-US" b="1" dirty="0" smtClean="0"/>
              <a:t>		</a:t>
            </a:r>
          </a:p>
          <a:p>
            <a:pPr>
              <a:buNone/>
            </a:pPr>
            <a:endParaRPr lang="en-US" b="1" dirty="0" smtClean="0"/>
          </a:p>
          <a:p>
            <a:pPr>
              <a:buNone/>
            </a:pPr>
            <a:r>
              <a:rPr lang="en-US" b="1" dirty="0" smtClean="0"/>
              <a:t>			</a:t>
            </a:r>
            <a:endParaRPr lang="en-US" dirty="0"/>
          </a:p>
        </p:txBody>
      </p:sp>
      <p:sp>
        <p:nvSpPr>
          <p:cNvPr id="6" name="Rectangle 5"/>
          <p:cNvSpPr/>
          <p:nvPr/>
        </p:nvSpPr>
        <p:spPr>
          <a:xfrm>
            <a:off x="609600" y="457200"/>
            <a:ext cx="7714612" cy="2585323"/>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Raw materials of </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Fermentation</a:t>
            </a:r>
            <a:endPar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Product </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Subtitle 2"/>
          <p:cNvSpPr>
            <a:spLocks noGrp="1"/>
          </p:cNvSpPr>
          <p:nvPr/>
        </p:nvSpPr>
        <p:spPr>
          <a:xfrm>
            <a:off x="1219200" y="3581400"/>
            <a:ext cx="6553200" cy="1981200"/>
          </a:xfrm>
          <a:prstGeom prst="rect">
            <a:avLst/>
          </a:prstGeom>
          <a:effectLst>
            <a:outerShdw blurRad="50800" dist="38100" dir="8100000" algn="tr" rotWithShape="0">
              <a:prstClr val="black">
                <a:alpha val="40000"/>
              </a:prstClr>
            </a:outerShdw>
          </a:effectLst>
        </p:spPr>
        <p:txBody>
          <a:bodyPr tIns="0">
            <a:normAutofit fontScale="77500" lnSpcReduction="2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en-US" sz="2800" dirty="0" smtClean="0">
                <a:solidFill>
                  <a:srgbClr val="C00000"/>
                </a:solidFill>
              </a:rPr>
              <a:t>Prepared by </a:t>
            </a:r>
          </a:p>
          <a:p>
            <a:pPr algn="ctr"/>
            <a:r>
              <a:rPr lang="en-US" sz="2800" dirty="0" smtClean="0">
                <a:solidFill>
                  <a:srgbClr val="002060"/>
                </a:solidFill>
              </a:rPr>
              <a:t>Dr. P. Sivamanikandan</a:t>
            </a:r>
          </a:p>
          <a:p>
            <a:pPr algn="ctr"/>
            <a:r>
              <a:rPr lang="en-US" sz="2800" dirty="0" smtClean="0">
                <a:solidFill>
                  <a:srgbClr val="002060"/>
                </a:solidFill>
              </a:rPr>
              <a:t>Assistant Professor of Microbiology</a:t>
            </a:r>
          </a:p>
          <a:p>
            <a:pPr algn="ctr"/>
            <a:r>
              <a:rPr lang="en-US" sz="2800" dirty="0" smtClean="0">
                <a:solidFill>
                  <a:srgbClr val="002060"/>
                </a:solidFill>
              </a:rPr>
              <a:t>Hajee Karutha Rowther Howdia College(Autonomous),</a:t>
            </a:r>
          </a:p>
          <a:p>
            <a:pPr algn="ctr"/>
            <a:r>
              <a:rPr lang="en-US" sz="2800" dirty="0" smtClean="0">
                <a:solidFill>
                  <a:srgbClr val="002060"/>
                </a:solidFill>
              </a:rPr>
              <a:t>Uthamapalayam-625533 </a:t>
            </a:r>
          </a:p>
          <a:p>
            <a:pPr algn="ctr"/>
            <a:endParaRPr lang="en-US" sz="2800" dirty="0" smtClean="0">
              <a:solidFill>
                <a:srgbClr val="0070C0"/>
              </a:solidFill>
            </a:endParaRPr>
          </a:p>
          <a:p>
            <a:pPr algn="ctr"/>
            <a:endParaRPr lang="en-US" sz="4000"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fontScale="70000" lnSpcReduction="20000"/>
          </a:bodyPr>
          <a:lstStyle/>
          <a:p>
            <a:pPr algn="just">
              <a:lnSpc>
                <a:spcPct val="160000"/>
              </a:lnSpc>
              <a:buNone/>
            </a:pPr>
            <a:r>
              <a:rPr lang="en-US" sz="2900" b="1" dirty="0" smtClean="0">
                <a:solidFill>
                  <a:srgbClr val="7030A0"/>
                </a:solidFill>
                <a:latin typeface="Times New Roman" pitchFamily="18" charset="0"/>
                <a:cs typeface="Times New Roman" pitchFamily="18" charset="0"/>
              </a:rPr>
              <a:t>Sulfite Waste Liquor</a:t>
            </a:r>
            <a:endParaRPr lang="en-US" sz="2900" dirty="0" smtClean="0">
              <a:solidFill>
                <a:srgbClr val="7030A0"/>
              </a:solidFill>
              <a:latin typeface="Times New Roman" pitchFamily="18" charset="0"/>
              <a:cs typeface="Times New Roman" pitchFamily="18" charset="0"/>
            </a:endParaRPr>
          </a:p>
          <a:p>
            <a:pPr lvl="0" algn="just">
              <a:lnSpc>
                <a:spcPct val="160000"/>
              </a:lnSpc>
            </a:pPr>
            <a:r>
              <a:rPr lang="en-US" sz="2900" dirty="0" smtClean="0">
                <a:latin typeface="Times New Roman" pitchFamily="18" charset="0"/>
                <a:cs typeface="Times New Roman" pitchFamily="18" charset="0"/>
              </a:rPr>
              <a:t>In the </a:t>
            </a:r>
            <a:r>
              <a:rPr lang="en-US" sz="2900" dirty="0" smtClean="0">
                <a:solidFill>
                  <a:srgbClr val="FF0000"/>
                </a:solidFill>
                <a:latin typeface="Times New Roman" pitchFamily="18" charset="0"/>
                <a:cs typeface="Times New Roman" pitchFamily="18" charset="0"/>
              </a:rPr>
              <a:t>manufacture of paper pulp</a:t>
            </a:r>
            <a:r>
              <a:rPr lang="en-US" sz="2900" dirty="0" smtClean="0">
                <a:latin typeface="Times New Roman" pitchFamily="18" charset="0"/>
                <a:cs typeface="Times New Roman" pitchFamily="18" charset="0"/>
              </a:rPr>
              <a:t>, </a:t>
            </a:r>
            <a:r>
              <a:rPr lang="en-US" sz="2900" dirty="0" smtClean="0">
                <a:solidFill>
                  <a:srgbClr val="FF0000"/>
                </a:solidFill>
                <a:latin typeface="Times New Roman" pitchFamily="18" charset="0"/>
                <a:cs typeface="Times New Roman" pitchFamily="18" charset="0"/>
              </a:rPr>
              <a:t>wood is subjected to hydrolysis </a:t>
            </a:r>
            <a:r>
              <a:rPr lang="en-US" sz="2900" dirty="0" smtClean="0">
                <a:latin typeface="Times New Roman" pitchFamily="18" charset="0"/>
                <a:cs typeface="Times New Roman" pitchFamily="18" charset="0"/>
              </a:rPr>
              <a:t>is brought about with help of </a:t>
            </a:r>
            <a:r>
              <a:rPr lang="en-US" sz="2900" dirty="0" smtClean="0">
                <a:solidFill>
                  <a:srgbClr val="FF0000"/>
                </a:solidFill>
                <a:latin typeface="Times New Roman" pitchFamily="18" charset="0"/>
                <a:cs typeface="Times New Roman" pitchFamily="18" charset="0"/>
              </a:rPr>
              <a:t>calcium bisulfite under heat and pressure</a:t>
            </a:r>
            <a:r>
              <a:rPr lang="en-US" sz="2900" dirty="0" smtClean="0">
                <a:latin typeface="Times New Roman" pitchFamily="18" charset="0"/>
                <a:cs typeface="Times New Roman" pitchFamily="18" charset="0"/>
              </a:rPr>
              <a:t>. </a:t>
            </a:r>
            <a:r>
              <a:rPr lang="en-US" sz="2900" dirty="0" smtClean="0">
                <a:solidFill>
                  <a:srgbClr val="0070C0"/>
                </a:solidFill>
                <a:latin typeface="Times New Roman" pitchFamily="18" charset="0"/>
                <a:cs typeface="Times New Roman" pitchFamily="18" charset="0"/>
              </a:rPr>
              <a:t>At the end of this process, the spent liquid is formed. This liquid is called Sulfite Waste Liquor. </a:t>
            </a:r>
          </a:p>
          <a:p>
            <a:pPr lvl="0" algn="just">
              <a:lnSpc>
                <a:spcPct val="160000"/>
              </a:lnSpc>
            </a:pPr>
            <a:r>
              <a:rPr lang="en-US" sz="2900" dirty="0" smtClean="0">
                <a:latin typeface="Times New Roman" pitchFamily="18" charset="0"/>
                <a:cs typeface="Times New Roman" pitchFamily="18" charset="0"/>
              </a:rPr>
              <a:t>Waste liquors from </a:t>
            </a:r>
            <a:r>
              <a:rPr lang="en-US" sz="2900" dirty="0" smtClean="0">
                <a:solidFill>
                  <a:srgbClr val="C00000"/>
                </a:solidFill>
                <a:latin typeface="Times New Roman" pitchFamily="18" charset="0"/>
                <a:cs typeface="Times New Roman" pitchFamily="18" charset="0"/>
              </a:rPr>
              <a:t>coniferous trees</a:t>
            </a:r>
            <a:r>
              <a:rPr lang="en-US" sz="2900" dirty="0" smtClean="0">
                <a:latin typeface="Times New Roman" pitchFamily="18" charset="0"/>
                <a:cs typeface="Times New Roman" pitchFamily="18" charset="0"/>
              </a:rPr>
              <a:t> contain </a:t>
            </a:r>
            <a:r>
              <a:rPr lang="en-US" sz="2900" dirty="0" smtClean="0">
                <a:solidFill>
                  <a:srgbClr val="0070C0"/>
                </a:solidFill>
                <a:latin typeface="Times New Roman" pitchFamily="18" charset="0"/>
                <a:cs typeface="Times New Roman" pitchFamily="18" charset="0"/>
              </a:rPr>
              <a:t>2–3%</a:t>
            </a:r>
            <a:r>
              <a:rPr lang="en-US" sz="2900" dirty="0" smtClean="0">
                <a:latin typeface="Times New Roman" pitchFamily="18" charset="0"/>
                <a:cs typeface="Times New Roman" pitchFamily="18" charset="0"/>
              </a:rPr>
              <a:t> (w/v) </a:t>
            </a:r>
            <a:r>
              <a:rPr lang="en-US" sz="2900" dirty="0" smtClean="0">
                <a:solidFill>
                  <a:srgbClr val="FF0000"/>
                </a:solidFill>
                <a:latin typeface="Times New Roman" pitchFamily="18" charset="0"/>
                <a:cs typeface="Times New Roman" pitchFamily="18" charset="0"/>
              </a:rPr>
              <a:t>sugar,</a:t>
            </a:r>
            <a:r>
              <a:rPr lang="en-US" sz="2900" dirty="0" smtClean="0">
                <a:latin typeface="Times New Roman" pitchFamily="18" charset="0"/>
                <a:cs typeface="Times New Roman" pitchFamily="18" charset="0"/>
              </a:rPr>
              <a:t> which is a mixture of </a:t>
            </a:r>
            <a:r>
              <a:rPr lang="en-US" sz="2900" dirty="0" smtClean="0">
                <a:solidFill>
                  <a:srgbClr val="FF0000"/>
                </a:solidFill>
                <a:latin typeface="Times New Roman" pitchFamily="18" charset="0"/>
                <a:cs typeface="Times New Roman" pitchFamily="18" charset="0"/>
              </a:rPr>
              <a:t>hexose</a:t>
            </a:r>
            <a:r>
              <a:rPr lang="en-US" sz="2900" dirty="0" smtClean="0">
                <a:latin typeface="Times New Roman" pitchFamily="18" charset="0"/>
                <a:cs typeface="Times New Roman" pitchFamily="18" charset="0"/>
              </a:rPr>
              <a:t>s </a:t>
            </a:r>
            <a:r>
              <a:rPr lang="en-US" sz="2900" dirty="0" smtClean="0">
                <a:solidFill>
                  <a:srgbClr val="0070C0"/>
                </a:solidFill>
                <a:latin typeface="Times New Roman" pitchFamily="18" charset="0"/>
                <a:cs typeface="Times New Roman" pitchFamily="18" charset="0"/>
              </a:rPr>
              <a:t>(80%) </a:t>
            </a:r>
            <a:r>
              <a:rPr lang="en-US" sz="2900" dirty="0" smtClean="0">
                <a:latin typeface="Times New Roman" pitchFamily="18" charset="0"/>
                <a:cs typeface="Times New Roman" pitchFamily="18" charset="0"/>
              </a:rPr>
              <a:t>and </a:t>
            </a:r>
            <a:r>
              <a:rPr lang="en-US" sz="2900" dirty="0" smtClean="0">
                <a:solidFill>
                  <a:srgbClr val="FF0000"/>
                </a:solidFill>
                <a:latin typeface="Times New Roman" pitchFamily="18" charset="0"/>
                <a:cs typeface="Times New Roman" pitchFamily="18" charset="0"/>
              </a:rPr>
              <a:t>pentoses</a:t>
            </a:r>
            <a:r>
              <a:rPr lang="en-US" sz="2900" dirty="0" smtClean="0">
                <a:latin typeface="Times New Roman" pitchFamily="18" charset="0"/>
                <a:cs typeface="Times New Roman" pitchFamily="18" charset="0"/>
              </a:rPr>
              <a:t> </a:t>
            </a:r>
            <a:r>
              <a:rPr lang="en-US" sz="2900" dirty="0" smtClean="0">
                <a:solidFill>
                  <a:srgbClr val="0070C0"/>
                </a:solidFill>
                <a:latin typeface="Times New Roman" pitchFamily="18" charset="0"/>
                <a:cs typeface="Times New Roman" pitchFamily="18" charset="0"/>
              </a:rPr>
              <a:t>(20%). </a:t>
            </a:r>
            <a:r>
              <a:rPr lang="en-US" sz="2900" dirty="0" smtClean="0">
                <a:latin typeface="Times New Roman" pitchFamily="18" charset="0"/>
                <a:cs typeface="Times New Roman" pitchFamily="18" charset="0"/>
              </a:rPr>
              <a:t>Hexoses include glucose, mannose and galactose, whereas the pentose sugars are mostly xylose and arabinose. </a:t>
            </a:r>
          </a:p>
          <a:p>
            <a:pPr lvl="0" algn="just">
              <a:lnSpc>
                <a:spcPct val="160000"/>
              </a:lnSpc>
            </a:pPr>
            <a:r>
              <a:rPr lang="en-US" sz="2900" dirty="0" smtClean="0">
                <a:latin typeface="Times New Roman" pitchFamily="18" charset="0"/>
                <a:cs typeface="Times New Roman" pitchFamily="18" charset="0"/>
              </a:rPr>
              <a:t>Sugar containing wastes derived from the paper pulping industry are </a:t>
            </a:r>
            <a:r>
              <a:rPr lang="en-US" sz="2900" dirty="0" smtClean="0">
                <a:solidFill>
                  <a:srgbClr val="C00000"/>
                </a:solidFill>
                <a:latin typeface="Times New Roman" pitchFamily="18" charset="0"/>
                <a:cs typeface="Times New Roman" pitchFamily="18" charset="0"/>
              </a:rPr>
              <a:t>primarily used for the cultivation of yeasts. </a:t>
            </a:r>
          </a:p>
          <a:p>
            <a:pPr lvl="0" algn="just">
              <a:lnSpc>
                <a:spcPct val="160000"/>
              </a:lnSpc>
            </a:pPr>
            <a:r>
              <a:rPr lang="en-US" sz="2900" dirty="0" smtClean="0">
                <a:latin typeface="Times New Roman" pitchFamily="18" charset="0"/>
                <a:cs typeface="Times New Roman" pitchFamily="18" charset="0"/>
              </a:rPr>
              <a:t>Sulfite Waste Liquor obtained from the paper pulp industry cannot be used directly in the fermentations industry. It is essential to remove the free sulfite dioxide present in the waste liquor, since these compounds are toxic to microorganisms.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172200"/>
          </a:xfrm>
        </p:spPr>
        <p:txBody>
          <a:bodyPr>
            <a:normAutofit lnSpcReduction="10000"/>
          </a:bodyPr>
          <a:lstStyle/>
          <a:p>
            <a:pPr algn="just">
              <a:lnSpc>
                <a:spcPct val="150000"/>
              </a:lnSpc>
              <a:buNone/>
            </a:pPr>
            <a:r>
              <a:rPr lang="en-US" sz="2400" b="1" dirty="0" smtClean="0">
                <a:solidFill>
                  <a:srgbClr val="0070C0"/>
                </a:solidFill>
                <a:latin typeface="Times New Roman" pitchFamily="18" charset="0"/>
                <a:cs typeface="Times New Roman" pitchFamily="18" charset="0"/>
              </a:rPr>
              <a:t>Nitrogen sources</a:t>
            </a:r>
            <a:endParaRPr lang="en-US" sz="2400" dirty="0" smtClean="0">
              <a:solidFill>
                <a:srgbClr val="0070C0"/>
              </a:solidFill>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Most industrial microbes can </a:t>
            </a:r>
            <a:r>
              <a:rPr lang="en-US" sz="2400" dirty="0" smtClean="0">
                <a:solidFill>
                  <a:srgbClr val="C00000"/>
                </a:solidFill>
                <a:latin typeface="Times New Roman" pitchFamily="18" charset="0"/>
                <a:cs typeface="Times New Roman" pitchFamily="18" charset="0"/>
              </a:rPr>
              <a:t>utilize both inorganic and organic nitrogen sources. </a:t>
            </a:r>
          </a:p>
          <a:p>
            <a:pPr lvl="0" algn="just">
              <a:lnSpc>
                <a:spcPct val="150000"/>
              </a:lnSpc>
            </a:pPr>
            <a:r>
              <a:rPr lang="en-US" sz="2400" dirty="0" smtClean="0">
                <a:solidFill>
                  <a:srgbClr val="C00000"/>
                </a:solidFill>
                <a:latin typeface="Times New Roman" pitchFamily="18" charset="0"/>
                <a:cs typeface="Times New Roman" pitchFamily="18" charset="0"/>
              </a:rPr>
              <a:t>Inorganic nitrogen </a:t>
            </a:r>
            <a:r>
              <a:rPr lang="en-US" sz="2400" dirty="0" smtClean="0">
                <a:latin typeface="Times New Roman" pitchFamily="18" charset="0"/>
                <a:cs typeface="Times New Roman" pitchFamily="18" charset="0"/>
              </a:rPr>
              <a:t>may be supplied as </a:t>
            </a:r>
            <a:r>
              <a:rPr lang="en-US" sz="2400" dirty="0" smtClean="0">
                <a:solidFill>
                  <a:srgbClr val="0070C0"/>
                </a:solidFill>
                <a:latin typeface="Times New Roman" pitchFamily="18" charset="0"/>
                <a:cs typeface="Times New Roman" pitchFamily="18" charset="0"/>
              </a:rPr>
              <a:t>ammonium salts</a:t>
            </a:r>
            <a:r>
              <a:rPr lang="en-US" sz="2400" dirty="0" smtClean="0">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ammonium sulphate </a:t>
            </a:r>
            <a:r>
              <a:rPr lang="en-US" sz="2400" dirty="0" smtClean="0">
                <a:latin typeface="Times New Roman" pitchFamily="18" charset="0"/>
                <a:cs typeface="Times New Roman" pitchFamily="18" charset="0"/>
              </a:rPr>
              <a:t>and </a:t>
            </a:r>
            <a:r>
              <a:rPr lang="en-US" sz="2400" dirty="0" smtClean="0">
                <a:solidFill>
                  <a:srgbClr val="0070C0"/>
                </a:solidFill>
                <a:latin typeface="Times New Roman" pitchFamily="18" charset="0"/>
                <a:cs typeface="Times New Roman" pitchFamily="18" charset="0"/>
              </a:rPr>
              <a:t>di ammonium hydrogen phosphate</a:t>
            </a:r>
            <a:r>
              <a:rPr lang="en-US" sz="2400" dirty="0" smtClean="0">
                <a:latin typeface="Times New Roman" pitchFamily="18" charset="0"/>
                <a:cs typeface="Times New Roman" pitchFamily="18" charset="0"/>
              </a:rPr>
              <a:t>, or </a:t>
            </a:r>
            <a:r>
              <a:rPr lang="en-US" sz="2400" dirty="0" smtClean="0">
                <a:solidFill>
                  <a:srgbClr val="0070C0"/>
                </a:solidFill>
                <a:latin typeface="Times New Roman" pitchFamily="18" charset="0"/>
                <a:cs typeface="Times New Roman" pitchFamily="18" charset="0"/>
              </a:rPr>
              <a:t>ammonia.</a:t>
            </a:r>
            <a:r>
              <a:rPr lang="en-US" sz="2400" dirty="0" smtClean="0">
                <a:latin typeface="Times New Roman" pitchFamily="18" charset="0"/>
                <a:cs typeface="Times New Roman" pitchFamily="18" charset="0"/>
              </a:rPr>
              <a:t> </a:t>
            </a:r>
          </a:p>
          <a:p>
            <a:pPr lvl="0" algn="just">
              <a:lnSpc>
                <a:spcPct val="150000"/>
              </a:lnSpc>
            </a:pPr>
            <a:r>
              <a:rPr lang="en-US" sz="2400" dirty="0" smtClean="0">
                <a:solidFill>
                  <a:srgbClr val="FF0000"/>
                </a:solidFill>
                <a:latin typeface="Times New Roman" pitchFamily="18" charset="0"/>
                <a:cs typeface="Times New Roman" pitchFamily="18" charset="0"/>
              </a:rPr>
              <a:t>Ammonia can also be used to adjust the pH</a:t>
            </a:r>
            <a:r>
              <a:rPr lang="en-US" sz="2400" dirty="0" smtClean="0">
                <a:latin typeface="Times New Roman" pitchFamily="18" charset="0"/>
                <a:cs typeface="Times New Roman" pitchFamily="18" charset="0"/>
              </a:rPr>
              <a:t> of the fermentation. </a:t>
            </a:r>
            <a:r>
              <a:rPr lang="en-US" sz="2400" dirty="0" smtClean="0">
                <a:solidFill>
                  <a:srgbClr val="C00000"/>
                </a:solidFill>
                <a:latin typeface="Times New Roman" pitchFamily="18" charset="0"/>
                <a:cs typeface="Times New Roman" pitchFamily="18" charset="0"/>
              </a:rPr>
              <a:t>Organic nitrogen </a:t>
            </a:r>
            <a:r>
              <a:rPr lang="en-US" sz="2400" dirty="0" smtClean="0">
                <a:latin typeface="Times New Roman" pitchFamily="18" charset="0"/>
                <a:cs typeface="Times New Roman" pitchFamily="18" charset="0"/>
              </a:rPr>
              <a:t>sources include </a:t>
            </a:r>
            <a:r>
              <a:rPr lang="en-US" sz="2400" dirty="0" smtClean="0">
                <a:solidFill>
                  <a:srgbClr val="0070C0"/>
                </a:solidFill>
                <a:latin typeface="Times New Roman" pitchFamily="18" charset="0"/>
                <a:cs typeface="Times New Roman" pitchFamily="18" charset="0"/>
              </a:rPr>
              <a:t>amino acids</a:t>
            </a:r>
            <a:r>
              <a:rPr lang="en-US" sz="2400" dirty="0" smtClean="0">
                <a:latin typeface="Times New Roman" pitchFamily="18" charset="0"/>
                <a:cs typeface="Times New Roman" pitchFamily="18" charset="0"/>
              </a:rPr>
              <a:t>, p</a:t>
            </a:r>
            <a:r>
              <a:rPr lang="en-US" sz="2400" dirty="0" smtClean="0">
                <a:solidFill>
                  <a:srgbClr val="0070C0"/>
                </a:solidFill>
                <a:latin typeface="Times New Roman" pitchFamily="18" charset="0"/>
                <a:cs typeface="Times New Roman" pitchFamily="18" charset="0"/>
              </a:rPr>
              <a:t>roteins </a:t>
            </a:r>
            <a:r>
              <a:rPr lang="en-US" sz="2400" dirty="0" smtClean="0">
                <a:latin typeface="Times New Roman" pitchFamily="18" charset="0"/>
                <a:cs typeface="Times New Roman" pitchFamily="18" charset="0"/>
              </a:rPr>
              <a:t>and </a:t>
            </a:r>
            <a:r>
              <a:rPr lang="en-US" sz="2400" dirty="0" smtClean="0">
                <a:solidFill>
                  <a:srgbClr val="0070C0"/>
                </a:solidFill>
                <a:latin typeface="Times New Roman" pitchFamily="18" charset="0"/>
                <a:cs typeface="Times New Roman" pitchFamily="18" charset="0"/>
              </a:rPr>
              <a:t>urea.</a:t>
            </a:r>
            <a:r>
              <a:rPr lang="en-US" sz="2400" dirty="0" smtClean="0">
                <a:latin typeface="Times New Roman" pitchFamily="18" charset="0"/>
                <a:cs typeface="Times New Roman" pitchFamily="18" charset="0"/>
              </a:rPr>
              <a:t> </a:t>
            </a:r>
          </a:p>
          <a:p>
            <a:pPr lvl="0" algn="just">
              <a:lnSpc>
                <a:spcPct val="150000"/>
              </a:lnSpc>
            </a:pPr>
            <a:r>
              <a:rPr lang="en-US" sz="2400" dirty="0" smtClean="0">
                <a:latin typeface="Times New Roman" pitchFamily="18" charset="0"/>
                <a:cs typeface="Times New Roman" pitchFamily="18" charset="0"/>
              </a:rPr>
              <a:t>Nitrogen is often supplied in crude forms that are essentially byproducts of other industries, such as </a:t>
            </a:r>
            <a:r>
              <a:rPr lang="en-US" sz="2400" dirty="0" smtClean="0">
                <a:solidFill>
                  <a:srgbClr val="0070C0"/>
                </a:solidFill>
                <a:latin typeface="Times New Roman" pitchFamily="18" charset="0"/>
                <a:cs typeface="Times New Roman" pitchFamily="18" charset="0"/>
              </a:rPr>
              <a:t>corn steep liquor</a:t>
            </a:r>
            <a:r>
              <a:rPr lang="en-US" sz="2400" dirty="0" smtClean="0">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yeast extracts, peptones and soya meal</a:t>
            </a:r>
            <a:r>
              <a:rPr lang="en-US" sz="2400" dirty="0" smtClean="0">
                <a:latin typeface="Times New Roman" pitchFamily="18" charset="0"/>
                <a:cs typeface="Times New Roman" pitchFamily="18" charset="0"/>
              </a:rPr>
              <a:t>.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248400"/>
          </a:xfrm>
        </p:spPr>
        <p:txBody>
          <a:bodyPr>
            <a:noAutofit/>
          </a:bodyPr>
          <a:lstStyle/>
          <a:p>
            <a:pPr algn="just">
              <a:lnSpc>
                <a:spcPct val="150000"/>
              </a:lnSpc>
              <a:buNone/>
            </a:pPr>
            <a:r>
              <a:rPr lang="en-US" sz="2200" b="1" dirty="0" smtClean="0">
                <a:solidFill>
                  <a:srgbClr val="7030A0"/>
                </a:solidFill>
                <a:latin typeface="Times New Roman" pitchFamily="18" charset="0"/>
                <a:cs typeface="Times New Roman" pitchFamily="18" charset="0"/>
              </a:rPr>
              <a:t>Corn Steep Liquor</a:t>
            </a:r>
            <a:endParaRPr lang="en-US" sz="2200" dirty="0" smtClean="0">
              <a:solidFill>
                <a:srgbClr val="7030A0"/>
              </a:solidFill>
              <a:latin typeface="Times New Roman" pitchFamily="18" charset="0"/>
              <a:cs typeface="Times New Roman" pitchFamily="18" charset="0"/>
            </a:endParaRPr>
          </a:p>
          <a:p>
            <a:pPr lvl="0" algn="just">
              <a:lnSpc>
                <a:spcPct val="150000"/>
              </a:lnSpc>
            </a:pPr>
            <a:r>
              <a:rPr lang="en-US" sz="2200" dirty="0" smtClean="0">
                <a:latin typeface="Times New Roman" pitchFamily="18" charset="0"/>
                <a:cs typeface="Times New Roman" pitchFamily="18" charset="0"/>
              </a:rPr>
              <a:t>Corn steep liquor is a </a:t>
            </a:r>
            <a:r>
              <a:rPr lang="en-US" sz="2200" dirty="0" smtClean="0">
                <a:solidFill>
                  <a:srgbClr val="C00000"/>
                </a:solidFill>
                <a:latin typeface="Times New Roman" pitchFamily="18" charset="0"/>
                <a:cs typeface="Times New Roman" pitchFamily="18" charset="0"/>
              </a:rPr>
              <a:t>byproduct of starch extraction </a:t>
            </a:r>
            <a:r>
              <a:rPr lang="en-US" sz="2200" dirty="0" smtClean="0">
                <a:latin typeface="Times New Roman" pitchFamily="18" charset="0"/>
                <a:cs typeface="Times New Roman" pitchFamily="18" charset="0"/>
              </a:rPr>
              <a:t>from </a:t>
            </a:r>
            <a:r>
              <a:rPr lang="en-US" sz="2200" dirty="0" smtClean="0">
                <a:solidFill>
                  <a:srgbClr val="C00000"/>
                </a:solidFill>
                <a:latin typeface="Times New Roman" pitchFamily="18" charset="0"/>
                <a:cs typeface="Times New Roman" pitchFamily="18" charset="0"/>
              </a:rPr>
              <a:t>maize</a:t>
            </a:r>
            <a:r>
              <a:rPr lang="en-US" sz="2200" dirty="0" smtClean="0">
                <a:latin typeface="Times New Roman" pitchFamily="18" charset="0"/>
                <a:cs typeface="Times New Roman" pitchFamily="18" charset="0"/>
              </a:rPr>
              <a:t> and its </a:t>
            </a:r>
            <a:r>
              <a:rPr lang="en-US" sz="2200" dirty="0" smtClean="0">
                <a:solidFill>
                  <a:srgbClr val="C00000"/>
                </a:solidFill>
                <a:latin typeface="Times New Roman" pitchFamily="18" charset="0"/>
                <a:cs typeface="Times New Roman" pitchFamily="18" charset="0"/>
              </a:rPr>
              <a:t>first use in fermentations was for penicillin production </a:t>
            </a:r>
            <a:r>
              <a:rPr lang="en-US" sz="2200" dirty="0" smtClean="0">
                <a:latin typeface="Times New Roman" pitchFamily="18" charset="0"/>
                <a:cs typeface="Times New Roman" pitchFamily="18" charset="0"/>
              </a:rPr>
              <a:t>in the 1940s. </a:t>
            </a:r>
          </a:p>
          <a:p>
            <a:pPr lvl="0" algn="just">
              <a:lnSpc>
                <a:spcPct val="150000"/>
              </a:lnSpc>
            </a:pPr>
            <a:r>
              <a:rPr lang="en-US" sz="2200" dirty="0" smtClean="0">
                <a:latin typeface="Times New Roman" pitchFamily="18" charset="0"/>
                <a:cs typeface="Times New Roman" pitchFamily="18" charset="0"/>
              </a:rPr>
              <a:t>The used steep water results from the </a:t>
            </a:r>
            <a:r>
              <a:rPr lang="en-US" sz="2200" dirty="0" smtClean="0">
                <a:solidFill>
                  <a:srgbClr val="C00000"/>
                </a:solidFill>
                <a:latin typeface="Times New Roman" pitchFamily="18" charset="0"/>
                <a:cs typeface="Times New Roman" pitchFamily="18" charset="0"/>
              </a:rPr>
              <a:t>steeping of corn</a:t>
            </a:r>
            <a:r>
              <a:rPr lang="en-US" sz="2200" dirty="0" smtClean="0">
                <a:latin typeface="Times New Roman" pitchFamily="18" charset="0"/>
                <a:cs typeface="Times New Roman" pitchFamily="18" charset="0"/>
              </a:rPr>
              <a:t> during the manufacture of </a:t>
            </a:r>
            <a:r>
              <a:rPr lang="en-US" sz="2200" dirty="0" smtClean="0">
                <a:solidFill>
                  <a:srgbClr val="0070C0"/>
                </a:solidFill>
                <a:latin typeface="Times New Roman" pitchFamily="18" charset="0"/>
                <a:cs typeface="Times New Roman" pitchFamily="18" charset="0"/>
              </a:rPr>
              <a:t>starch and other corn products</a:t>
            </a:r>
            <a:r>
              <a:rPr lang="en-US" sz="2200" dirty="0" smtClean="0">
                <a:latin typeface="Times New Roman" pitchFamily="18" charset="0"/>
                <a:cs typeface="Times New Roman" pitchFamily="18" charset="0"/>
              </a:rPr>
              <a:t>.  </a:t>
            </a:r>
          </a:p>
          <a:p>
            <a:pPr lvl="0" algn="just">
              <a:lnSpc>
                <a:spcPct val="150000"/>
              </a:lnSpc>
            </a:pPr>
            <a:r>
              <a:rPr lang="en-US" sz="2200" dirty="0" smtClean="0">
                <a:latin typeface="Times New Roman" pitchFamily="18" charset="0"/>
                <a:cs typeface="Times New Roman" pitchFamily="18" charset="0"/>
              </a:rPr>
              <a:t>The exact composition of the liquor varies depending on the </a:t>
            </a:r>
            <a:r>
              <a:rPr lang="en-US" sz="2200" dirty="0" smtClean="0">
                <a:solidFill>
                  <a:srgbClr val="C00000"/>
                </a:solidFill>
                <a:latin typeface="Times New Roman" pitchFamily="18" charset="0"/>
                <a:cs typeface="Times New Roman" pitchFamily="18" charset="0"/>
              </a:rPr>
              <a:t>quality of the maize</a:t>
            </a:r>
            <a:r>
              <a:rPr lang="en-US" sz="2200" dirty="0" smtClean="0">
                <a:latin typeface="Times New Roman" pitchFamily="18" charset="0"/>
                <a:cs typeface="Times New Roman" pitchFamily="18" charset="0"/>
              </a:rPr>
              <a:t> and the processing conditions. </a:t>
            </a:r>
          </a:p>
          <a:p>
            <a:pPr lvl="0" algn="just">
              <a:lnSpc>
                <a:spcPct val="150000"/>
              </a:lnSpc>
            </a:pPr>
            <a:r>
              <a:rPr lang="en-US" sz="2200" dirty="0" smtClean="0">
                <a:latin typeface="Times New Roman" pitchFamily="18" charset="0"/>
                <a:cs typeface="Times New Roman" pitchFamily="18" charset="0"/>
              </a:rPr>
              <a:t>Concentrated extracts generally contain about </a:t>
            </a:r>
            <a:r>
              <a:rPr lang="en-US" sz="2200" dirty="0" smtClean="0">
                <a:solidFill>
                  <a:srgbClr val="0070C0"/>
                </a:solidFill>
                <a:latin typeface="Times New Roman" pitchFamily="18" charset="0"/>
                <a:cs typeface="Times New Roman" pitchFamily="18" charset="0"/>
              </a:rPr>
              <a:t>4%</a:t>
            </a:r>
            <a:r>
              <a:rPr lang="en-US" sz="2200" dirty="0" smtClean="0">
                <a:latin typeface="Times New Roman" pitchFamily="18" charset="0"/>
                <a:cs typeface="Times New Roman" pitchFamily="18" charset="0"/>
              </a:rPr>
              <a:t> (w/v) </a:t>
            </a:r>
            <a:r>
              <a:rPr lang="en-US" sz="2200" dirty="0" smtClean="0">
                <a:solidFill>
                  <a:srgbClr val="C00000"/>
                </a:solidFill>
                <a:latin typeface="Times New Roman" pitchFamily="18" charset="0"/>
                <a:cs typeface="Times New Roman" pitchFamily="18" charset="0"/>
              </a:rPr>
              <a:t>nitrogen</a:t>
            </a:r>
            <a:r>
              <a:rPr lang="en-US" sz="2200" dirty="0" smtClean="0">
                <a:latin typeface="Times New Roman" pitchFamily="18" charset="0"/>
                <a:cs typeface="Times New Roman" pitchFamily="18" charset="0"/>
              </a:rPr>
              <a:t>, including a wide range of </a:t>
            </a:r>
            <a:r>
              <a:rPr lang="en-US" sz="2200" dirty="0" smtClean="0">
                <a:solidFill>
                  <a:srgbClr val="C00000"/>
                </a:solidFill>
                <a:latin typeface="Times New Roman" pitchFamily="18" charset="0"/>
                <a:cs typeface="Times New Roman" pitchFamily="18" charset="0"/>
              </a:rPr>
              <a:t>amino acids</a:t>
            </a:r>
            <a:r>
              <a:rPr lang="en-US" sz="2200" dirty="0" smtClean="0">
                <a:latin typeface="Times New Roman" pitchFamily="18" charset="0"/>
                <a:cs typeface="Times New Roman" pitchFamily="18" charset="0"/>
              </a:rPr>
              <a:t>, along with </a:t>
            </a:r>
            <a:r>
              <a:rPr lang="en-US" sz="2200" dirty="0" smtClean="0">
                <a:solidFill>
                  <a:srgbClr val="C00000"/>
                </a:solidFill>
                <a:latin typeface="Times New Roman" pitchFamily="18" charset="0"/>
                <a:cs typeface="Times New Roman" pitchFamily="18" charset="0"/>
              </a:rPr>
              <a:t>vitamins and minerals. </a:t>
            </a:r>
          </a:p>
          <a:p>
            <a:pPr lvl="0" algn="just">
              <a:lnSpc>
                <a:spcPct val="150000"/>
              </a:lnSpc>
            </a:pPr>
            <a:r>
              <a:rPr lang="en-US" sz="2200" dirty="0" smtClean="0">
                <a:latin typeface="Times New Roman" pitchFamily="18" charset="0"/>
                <a:cs typeface="Times New Roman" pitchFamily="18" charset="0"/>
              </a:rPr>
              <a:t>Corn steep liquor can be replaced by similar liquors, from potato starch production.</a:t>
            </a:r>
          </a:p>
          <a:p>
            <a:pPr algn="just">
              <a:lnSpc>
                <a:spcPct val="150000"/>
              </a:lnSpc>
              <a:buNone/>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lgn="just">
              <a:lnSpc>
                <a:spcPct val="150000"/>
              </a:lnSpc>
              <a:buNone/>
            </a:pPr>
            <a:r>
              <a:rPr lang="en-US" sz="2400" b="1" dirty="0" smtClean="0">
                <a:latin typeface="Times New Roman" pitchFamily="18" charset="0"/>
                <a:cs typeface="Times New Roman" pitchFamily="18" charset="0"/>
              </a:rPr>
              <a:t>Soya Bean Meal</a:t>
            </a:r>
            <a:endParaRPr lang="en-US" sz="2400" dirty="0" smtClean="0">
              <a:latin typeface="Times New Roman" pitchFamily="18" charset="0"/>
              <a:cs typeface="Times New Roman" pitchFamily="18" charset="0"/>
            </a:endParaRPr>
          </a:p>
          <a:p>
            <a:pPr lvl="0" algn="just">
              <a:lnSpc>
                <a:spcPct val="150000"/>
              </a:lnSpc>
            </a:pPr>
            <a:r>
              <a:rPr lang="en-US" sz="2400" dirty="0" smtClean="0">
                <a:latin typeface="Times New Roman" pitchFamily="18" charset="0"/>
                <a:cs typeface="Times New Roman" pitchFamily="18" charset="0"/>
              </a:rPr>
              <a:t>Soya bean meal is more </a:t>
            </a:r>
            <a:r>
              <a:rPr lang="en-US" sz="2400" dirty="0" smtClean="0">
                <a:solidFill>
                  <a:srgbClr val="C00000"/>
                </a:solidFill>
                <a:latin typeface="Times New Roman" pitchFamily="18" charset="0"/>
                <a:cs typeface="Times New Roman" pitchFamily="18" charset="0"/>
              </a:rPr>
              <a:t>complex nitrogenous source </a:t>
            </a:r>
            <a:r>
              <a:rPr lang="en-US" sz="2400" dirty="0" smtClean="0">
                <a:latin typeface="Times New Roman" pitchFamily="18" charset="0"/>
                <a:cs typeface="Times New Roman" pitchFamily="18" charset="0"/>
              </a:rPr>
              <a:t>then corn steep liquor. </a:t>
            </a:r>
          </a:p>
          <a:p>
            <a:pPr lvl="0" algn="just">
              <a:lnSpc>
                <a:spcPct val="150000"/>
              </a:lnSpc>
            </a:pPr>
            <a:r>
              <a:rPr lang="en-US" sz="2400" dirty="0" smtClean="0">
                <a:latin typeface="Times New Roman" pitchFamily="18" charset="0"/>
                <a:cs typeface="Times New Roman" pitchFamily="18" charset="0"/>
              </a:rPr>
              <a:t>soya beans have been processed to extract the bulk of their oil are composed of </a:t>
            </a:r>
            <a:r>
              <a:rPr lang="en-US" sz="2400" dirty="0" smtClean="0">
                <a:solidFill>
                  <a:srgbClr val="0070C0"/>
                </a:solidFill>
                <a:latin typeface="Times New Roman" pitchFamily="18" charset="0"/>
                <a:cs typeface="Times New Roman" pitchFamily="18" charset="0"/>
              </a:rPr>
              <a:t>50%</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protein</a:t>
            </a:r>
            <a:r>
              <a:rPr lang="en-US" sz="2400" dirty="0" smtClean="0">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8%</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non-protein nitrogenous compounds,</a:t>
            </a:r>
            <a:r>
              <a:rPr lang="en-US" sz="2400" dirty="0" smtClean="0">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30%</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carbohydrates </a:t>
            </a:r>
            <a:r>
              <a:rPr lang="en-US" sz="2400" dirty="0" smtClean="0">
                <a:latin typeface="Times New Roman" pitchFamily="18" charset="0"/>
                <a:cs typeface="Times New Roman" pitchFamily="18" charset="0"/>
              </a:rPr>
              <a:t>and </a:t>
            </a:r>
            <a:r>
              <a:rPr lang="en-US" sz="2400" dirty="0" smtClean="0">
                <a:solidFill>
                  <a:srgbClr val="0070C0"/>
                </a:solidFill>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oil.</a:t>
            </a:r>
            <a:r>
              <a:rPr lang="en-US" sz="2400" dirty="0" smtClean="0">
                <a:latin typeface="Times New Roman" pitchFamily="18" charset="0"/>
                <a:cs typeface="Times New Roman" pitchFamily="18" charset="0"/>
              </a:rPr>
              <a:t> </a:t>
            </a:r>
          </a:p>
          <a:p>
            <a:pPr lvl="0" algn="just">
              <a:lnSpc>
                <a:spcPct val="150000"/>
              </a:lnSpc>
            </a:pPr>
            <a:r>
              <a:rPr lang="en-US" sz="2400" dirty="0" smtClean="0">
                <a:latin typeface="Times New Roman" pitchFamily="18" charset="0"/>
                <a:cs typeface="Times New Roman" pitchFamily="18" charset="0"/>
              </a:rPr>
              <a:t>This residual soya meal is used in </a:t>
            </a:r>
            <a:r>
              <a:rPr lang="en-US" sz="2400" dirty="0" smtClean="0">
                <a:solidFill>
                  <a:srgbClr val="7030A0"/>
                </a:solidFill>
                <a:latin typeface="Times New Roman" pitchFamily="18" charset="0"/>
                <a:cs typeface="Times New Roman" pitchFamily="18" charset="0"/>
              </a:rPr>
              <a:t>antibiotic fermentations </a:t>
            </a:r>
            <a:r>
              <a:rPr lang="en-US" sz="2400" dirty="0" smtClean="0">
                <a:latin typeface="Times New Roman" pitchFamily="18" charset="0"/>
                <a:cs typeface="Times New Roman" pitchFamily="18" charset="0"/>
              </a:rPr>
              <a:t>because the components are only slowly metabolized, thereby eliminating the possibility of repression of product formation.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Notes\PPt Notes\Biochemistry\images (5).jpeg"/>
          <p:cNvPicPr>
            <a:picLocks noGrp="1" noChangeAspect="1" noChangeArrowheads="1"/>
          </p:cNvPicPr>
          <p:nvPr>
            <p:ph idx="1"/>
          </p:nvPr>
        </p:nvPicPr>
        <p:blipFill>
          <a:blip r:embed="rId2"/>
          <a:stretch>
            <a:fillRect/>
          </a:stretch>
        </p:blipFill>
        <p:spPr bwMode="auto">
          <a:xfrm>
            <a:off x="5334000" y="838200"/>
            <a:ext cx="3581399" cy="5410200"/>
          </a:xfrm>
          <a:prstGeom prst="rect">
            <a:avLst/>
          </a:prstGeom>
          <a:noFill/>
        </p:spPr>
      </p:pic>
      <p:sp>
        <p:nvSpPr>
          <p:cNvPr id="8" name="Text Placeholder 7"/>
          <p:cNvSpPr>
            <a:spLocks noGrp="1"/>
          </p:cNvSpPr>
          <p:nvPr>
            <p:ph type="body" sz="half" idx="2"/>
          </p:nvPr>
        </p:nvSpPr>
        <p:spPr>
          <a:xfrm>
            <a:off x="457200" y="838200"/>
            <a:ext cx="4191000" cy="5287963"/>
          </a:xfrm>
        </p:spPr>
        <p:txBody>
          <a:bodyPr/>
          <a:lstStyle/>
          <a:p>
            <a:endParaRPr lang="en-US" dirty="0" smtClean="0"/>
          </a:p>
          <a:p>
            <a:endParaRPr lang="en-US" dirty="0" smtClean="0"/>
          </a:p>
        </p:txBody>
      </p:sp>
      <p:sp>
        <p:nvSpPr>
          <p:cNvPr id="9" name="Rectangle 8"/>
          <p:cNvSpPr/>
          <p:nvPr/>
        </p:nvSpPr>
        <p:spPr>
          <a:xfrm>
            <a:off x="457200" y="1295400"/>
            <a:ext cx="5029200" cy="2554545"/>
          </a:xfrm>
          <a:prstGeom prst="rect">
            <a:avLst/>
          </a:prstGeom>
          <a:noFill/>
          <a:effectLst>
            <a:outerShdw blurRad="50800" dist="38100" dir="8100000" algn="tr" rotWithShape="0">
              <a:prstClr val="black">
                <a:alpha val="40000"/>
              </a:prstClr>
            </a:outerShdw>
          </a:effectLst>
        </p:spPr>
        <p:txBody>
          <a:bodyPr wrap="square" lIns="91440" tIns="45720" rIns="91440" bIns="45720">
            <a:spAutoFit/>
          </a:bodyPr>
          <a:lstStyle/>
          <a:p>
            <a:pPr algn="ctr"/>
            <a:r>
              <a:rPr lang="en-US"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ANY </a:t>
            </a:r>
          </a:p>
          <a:p>
            <a:pPr algn="ctr"/>
            <a:r>
              <a:rPr lang="en-US"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QUESTION</a:t>
            </a:r>
            <a:endParaRPr lang="en-US" sz="8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5867400"/>
          </a:xfrm>
        </p:spPr>
        <p:style>
          <a:lnRef idx="2">
            <a:schemeClr val="accent2"/>
          </a:lnRef>
          <a:fillRef idx="1">
            <a:schemeClr val="lt1"/>
          </a:fillRef>
          <a:effectRef idx="0">
            <a:schemeClr val="accent2"/>
          </a:effectRef>
          <a:fontRef idx="minor">
            <a:schemeClr val="dk1"/>
          </a:fontRef>
        </p:style>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9600" dirty="0" smtClean="0"/>
              <a:t> </a:t>
            </a:r>
            <a:endParaRPr lang="en-US" sz="9600" dirty="0"/>
          </a:p>
        </p:txBody>
      </p:sp>
      <p:sp>
        <p:nvSpPr>
          <p:cNvPr id="4" name="Rectangle 3"/>
          <p:cNvSpPr/>
          <p:nvPr/>
        </p:nvSpPr>
        <p:spPr>
          <a:xfrm>
            <a:off x="609600" y="733247"/>
            <a:ext cx="7848600" cy="2985433"/>
          </a:xfrm>
          <a:prstGeom prst="rect">
            <a:avLst/>
          </a:prstGeom>
          <a:noFill/>
          <a:effectLst>
            <a:outerShdw blurRad="50800" dist="38100" dir="16200000" rotWithShape="0">
              <a:prstClr val="black">
                <a:alpha val="40000"/>
              </a:prstClr>
            </a:outerShdw>
          </a:effectLst>
          <a:scene3d>
            <a:camera prst="orthographicFront"/>
            <a:lightRig rig="threePt" dir="t"/>
          </a:scene3d>
          <a:sp3d>
            <a:bevelT prst="relaxedInset"/>
          </a:sp3d>
        </p:spPr>
        <p:txBody>
          <a:bodyPr wrap="square" lIns="91440" tIns="45720" rIns="91440" bIns="45720">
            <a:spAutoFit/>
          </a:bodyPr>
          <a:lstStyle/>
          <a:p>
            <a:pPr algn="ctr"/>
            <a:r>
              <a:rPr lang="en-US" sz="8800" b="1" cap="all" spc="0"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T</a:t>
            </a:r>
            <a:r>
              <a:rPr lang="en-US" sz="8800" b="1" cap="all" spc="0" dirty="0" smtClean="0">
                <a:ln w="9000" cmpd="sng">
                  <a:solidFill>
                    <a:schemeClr val="accent4">
                      <a:shade val="50000"/>
                      <a:satMod val="120000"/>
                    </a:schemeClr>
                  </a:solidFill>
                  <a:prstDash val="solid"/>
                </a:ln>
                <a:solidFill>
                  <a:srgbClr val="FFC000"/>
                </a:solidFill>
                <a:effectLst>
                  <a:reflection blurRad="12700" stA="28000" endPos="45000" dist="1000" dir="5400000" sy="-100000" algn="bl" rotWithShape="0"/>
                </a:effectLst>
              </a:rPr>
              <a:t>h</a:t>
            </a:r>
            <a:r>
              <a:rPr lang="en-US" sz="8800" b="1" cap="all" spc="0"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a</a:t>
            </a:r>
            <a:r>
              <a:rPr lang="en-US" sz="8800" b="1" cap="all" spc="0"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n</a:t>
            </a:r>
            <a:r>
              <a:rPr lang="en-US" sz="8800" b="1" cap="all" spc="0" dirty="0" smtClean="0">
                <a:ln w="9000" cmpd="sng">
                  <a:solidFill>
                    <a:schemeClr val="accent4">
                      <a:shade val="50000"/>
                      <a:satMod val="120000"/>
                    </a:schemeClr>
                  </a:solidFill>
                  <a:prstDash val="solid"/>
                </a:ln>
                <a:solidFill>
                  <a:srgbClr val="92D050"/>
                </a:solidFill>
                <a:effectLst>
                  <a:reflection blurRad="12700" stA="28000" endPos="45000" dist="1000" dir="5400000" sy="-100000" algn="bl" rotWithShape="0"/>
                </a:effectLst>
              </a:rPr>
              <a:t>k</a:t>
            </a:r>
            <a:r>
              <a:rPr lang="en-US" sz="8800" b="1" cap="all" spc="0"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 </a:t>
            </a:r>
            <a:r>
              <a:rPr lang="en-US" sz="8800" b="1" cap="all" spc="0"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y</a:t>
            </a:r>
            <a:r>
              <a:rPr lang="en-US" sz="8800" b="1" cap="all" spc="0"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o</a:t>
            </a:r>
            <a:r>
              <a:rPr lang="en-US" sz="8800" b="1" cap="all" spc="0"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u</a:t>
            </a:r>
          </a:p>
          <a:p>
            <a:pPr algn="ctr"/>
            <a:endParaRPr lang="en-US" sz="12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a:p>
            <a:pPr algn="ctr"/>
            <a:endParaRPr lang="en-US" sz="8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Subtitle 2"/>
          <p:cNvSpPr>
            <a:spLocks noGrp="1"/>
          </p:cNvSpPr>
          <p:nvPr/>
        </p:nvSpPr>
        <p:spPr>
          <a:xfrm>
            <a:off x="1371600" y="3048000"/>
            <a:ext cx="6553200" cy="1981200"/>
          </a:xfrm>
          <a:prstGeom prst="rect">
            <a:avLst/>
          </a:prstGeom>
          <a:effectLst>
            <a:outerShdw blurRad="50800" dist="38100" dir="8100000" algn="tr" rotWithShape="0">
              <a:prstClr val="black">
                <a:alpha val="40000"/>
              </a:prstClr>
            </a:outerShdw>
          </a:effectLst>
        </p:spPr>
        <p:txBody>
          <a:bodyPr tIns="0">
            <a:normAutofit fontScale="92500" lnSpcReduction="2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en-US" sz="2800" dirty="0" smtClean="0">
                <a:solidFill>
                  <a:srgbClr val="002060"/>
                </a:solidFill>
              </a:rPr>
              <a:t>Dr</a:t>
            </a:r>
            <a:r>
              <a:rPr lang="en-US" sz="2800" dirty="0" smtClean="0">
                <a:solidFill>
                  <a:srgbClr val="002060"/>
                </a:solidFill>
              </a:rPr>
              <a:t>. P. Sivamanikandan</a:t>
            </a:r>
          </a:p>
          <a:p>
            <a:pPr algn="ctr"/>
            <a:r>
              <a:rPr lang="en-US" sz="2800" dirty="0" smtClean="0">
                <a:solidFill>
                  <a:srgbClr val="002060"/>
                </a:solidFill>
              </a:rPr>
              <a:t>Assistant Professor of Microbiology</a:t>
            </a:r>
          </a:p>
          <a:p>
            <a:pPr algn="ctr"/>
            <a:r>
              <a:rPr lang="en-US" sz="2800" dirty="0" smtClean="0">
                <a:solidFill>
                  <a:srgbClr val="002060"/>
                </a:solidFill>
              </a:rPr>
              <a:t>Hajee Karutha Rowther Howdia College(Autonomous),</a:t>
            </a:r>
          </a:p>
          <a:p>
            <a:pPr algn="ctr"/>
            <a:r>
              <a:rPr lang="en-US" sz="2800" dirty="0" smtClean="0">
                <a:solidFill>
                  <a:srgbClr val="002060"/>
                </a:solidFill>
              </a:rPr>
              <a:t>Uthamapalayam-625533 </a:t>
            </a:r>
          </a:p>
          <a:p>
            <a:pPr algn="ctr"/>
            <a:endParaRPr lang="en-US" sz="2800" dirty="0" smtClean="0">
              <a:solidFill>
                <a:srgbClr val="0070C0"/>
              </a:solidFill>
            </a:endParaRPr>
          </a:p>
          <a:p>
            <a:pPr algn="ctr"/>
            <a:endParaRPr lang="en-US" sz="4000"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6172200"/>
          </a:xfrm>
        </p:spPr>
        <p:txBody>
          <a:bodyPr>
            <a:normAutofit/>
          </a:bodyPr>
          <a:lstStyle/>
          <a:p>
            <a:pPr>
              <a:buNone/>
            </a:pPr>
            <a:r>
              <a:rPr lang="en-US" b="1" dirty="0" smtClean="0"/>
              <a:t>Introduction </a:t>
            </a:r>
            <a:endParaRPr lang="en-US" dirty="0" smtClean="0"/>
          </a:p>
          <a:p>
            <a:pPr algn="just">
              <a:lnSpc>
                <a:spcPct val="150000"/>
              </a:lnSpc>
            </a:pPr>
            <a:r>
              <a:rPr lang="en-US" sz="2200" dirty="0" smtClean="0">
                <a:latin typeface="Times New Roman" pitchFamily="18" charset="0"/>
                <a:cs typeface="Times New Roman" pitchFamily="18" charset="0"/>
              </a:rPr>
              <a:t>All micro-organisms require water, sources of energy, carbon, nitrogen, mineral elements and possibly vitamins and oxygen if aerobic. </a:t>
            </a:r>
          </a:p>
          <a:p>
            <a:pPr algn="just">
              <a:lnSpc>
                <a:spcPct val="150000"/>
              </a:lnSpc>
            </a:pPr>
            <a:r>
              <a:rPr lang="en-US" sz="2200" dirty="0" smtClean="0">
                <a:latin typeface="Times New Roman" pitchFamily="18" charset="0"/>
                <a:cs typeface="Times New Roman" pitchFamily="18" charset="0"/>
              </a:rPr>
              <a:t>The use of cane molasses, beet molasses, cereal grains, starch, glucose, sucrose and lactose as </a:t>
            </a:r>
            <a:r>
              <a:rPr lang="en-US" sz="2200" dirty="0" smtClean="0">
                <a:solidFill>
                  <a:srgbClr val="C00000"/>
                </a:solidFill>
                <a:latin typeface="Times New Roman" pitchFamily="18" charset="0"/>
                <a:cs typeface="Times New Roman" pitchFamily="18" charset="0"/>
              </a:rPr>
              <a:t>carbon sources</a:t>
            </a:r>
            <a:r>
              <a:rPr lang="en-US" sz="2200" dirty="0" smtClean="0">
                <a:latin typeface="Times New Roman" pitchFamily="18" charset="0"/>
                <a:cs typeface="Times New Roman" pitchFamily="18" charset="0"/>
              </a:rPr>
              <a:t>, and ammonium salts, urea, nitrates, corn steep liquor, Soya bean meal, slaughter-house waste and fermentation residues as </a:t>
            </a:r>
            <a:r>
              <a:rPr lang="en-US" sz="2200" dirty="0" smtClean="0">
                <a:solidFill>
                  <a:srgbClr val="C00000"/>
                </a:solidFill>
                <a:latin typeface="Times New Roman" pitchFamily="18" charset="0"/>
                <a:cs typeface="Times New Roman" pitchFamily="18" charset="0"/>
              </a:rPr>
              <a:t>nitrogen sources</a:t>
            </a:r>
            <a:r>
              <a:rPr lang="en-US" sz="2200" dirty="0" smtClean="0">
                <a:latin typeface="Times New Roman" pitchFamily="18" charset="0"/>
                <a:cs typeface="Times New Roman" pitchFamily="18" charset="0"/>
              </a:rPr>
              <a:t>, for the production media. </a:t>
            </a:r>
          </a:p>
          <a:p>
            <a:pPr algn="just">
              <a:lnSpc>
                <a:spcPct val="150000"/>
              </a:lnSpc>
            </a:pPr>
            <a:r>
              <a:rPr lang="en-US" sz="2200" dirty="0" smtClean="0">
                <a:latin typeface="Times New Roman" pitchFamily="18" charset="0"/>
                <a:cs typeface="Times New Roman" pitchFamily="18" charset="0"/>
              </a:rPr>
              <a:t>Many different types of raw material are used in different types of industrial fermentation processes. </a:t>
            </a:r>
          </a:p>
          <a:p>
            <a:pPr algn="just">
              <a:lnSpc>
                <a:spcPct val="150000"/>
              </a:lnSpc>
            </a:pPr>
            <a:r>
              <a:rPr lang="en-US" sz="2200" dirty="0" smtClean="0">
                <a:latin typeface="Times New Roman" pitchFamily="18" charset="0"/>
                <a:cs typeface="Times New Roman" pitchFamily="18" charset="0"/>
              </a:rPr>
              <a:t>Mostly agricultural products are utilized as sources of raw material in fermentation industries. </a:t>
            </a:r>
          </a:p>
          <a:p>
            <a:pPr algn="just">
              <a:lnSpc>
                <a:spcPct val="150000"/>
              </a:lnSpc>
            </a:pPr>
            <a:endParaRPr lang="en-US" sz="2000" dirty="0" smtClean="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19800"/>
          </a:xfrm>
        </p:spPr>
        <p:txBody>
          <a:bodyPr>
            <a:normAutofit lnSpcReduction="10000"/>
          </a:bodyPr>
          <a:lstStyle/>
          <a:p>
            <a:pPr algn="just">
              <a:buNone/>
            </a:pPr>
            <a:r>
              <a:rPr lang="en-US" sz="2600" b="1" dirty="0" smtClean="0">
                <a:solidFill>
                  <a:srgbClr val="7030A0"/>
                </a:solidFill>
                <a:latin typeface="Times New Roman" pitchFamily="18" charset="0"/>
                <a:cs typeface="Times New Roman" pitchFamily="18" charset="0"/>
              </a:rPr>
              <a:t>The main features that involve the raw materials are as follows.</a:t>
            </a:r>
          </a:p>
          <a:p>
            <a:pPr lvl="0" algn="just">
              <a:lnSpc>
                <a:spcPct val="150000"/>
              </a:lnSpc>
              <a:spcBef>
                <a:spcPts val="0"/>
              </a:spcBef>
            </a:pPr>
            <a:r>
              <a:rPr lang="en-US" sz="2600" dirty="0" smtClean="0">
                <a:solidFill>
                  <a:srgbClr val="C00000"/>
                </a:solidFill>
                <a:latin typeface="Times New Roman" pitchFamily="18" charset="0"/>
                <a:cs typeface="Times New Roman" pitchFamily="18" charset="0"/>
              </a:rPr>
              <a:t>Cost and availability</a:t>
            </a:r>
            <a:r>
              <a:rPr lang="en-US" sz="2600" dirty="0" smtClean="0">
                <a:latin typeface="Times New Roman" pitchFamily="18" charset="0"/>
                <a:cs typeface="Times New Roman" pitchFamily="18" charset="0"/>
              </a:rPr>
              <a:t>: ideally, raw materials should be low-cost and constant quality. </a:t>
            </a:r>
          </a:p>
          <a:p>
            <a:pPr lvl="0" algn="just">
              <a:lnSpc>
                <a:spcPct val="150000"/>
              </a:lnSpc>
              <a:spcBef>
                <a:spcPts val="0"/>
              </a:spcBef>
            </a:pPr>
            <a:r>
              <a:rPr lang="en-US" sz="2600" dirty="0" smtClean="0">
                <a:solidFill>
                  <a:srgbClr val="C00000"/>
                </a:solidFill>
                <a:latin typeface="Times New Roman" pitchFamily="18" charset="0"/>
                <a:cs typeface="Times New Roman" pitchFamily="18" charset="0"/>
              </a:rPr>
              <a:t>Easy of handling </a:t>
            </a:r>
            <a:r>
              <a:rPr lang="en-US" sz="2600" dirty="0" smtClean="0">
                <a:latin typeface="Times New Roman" pitchFamily="18" charset="0"/>
                <a:cs typeface="Times New Roman" pitchFamily="18" charset="0"/>
              </a:rPr>
              <a:t>in solid or liquid forms, along with associated transport and storage </a:t>
            </a:r>
          </a:p>
          <a:p>
            <a:pPr lvl="0" algn="just">
              <a:lnSpc>
                <a:spcPct val="150000"/>
              </a:lnSpc>
              <a:spcBef>
                <a:spcPts val="0"/>
              </a:spcBef>
            </a:pPr>
            <a:r>
              <a:rPr lang="en-US" sz="2600" dirty="0" smtClean="0">
                <a:latin typeface="Times New Roman" pitchFamily="18" charset="0"/>
                <a:cs typeface="Times New Roman" pitchFamily="18" charset="0"/>
              </a:rPr>
              <a:t>These wastes contain a </a:t>
            </a:r>
            <a:r>
              <a:rPr lang="en-US" sz="2600" dirty="0" smtClean="0">
                <a:solidFill>
                  <a:srgbClr val="C00000"/>
                </a:solidFill>
                <a:latin typeface="Times New Roman" pitchFamily="18" charset="0"/>
                <a:cs typeface="Times New Roman" pitchFamily="18" charset="0"/>
              </a:rPr>
              <a:t>large amount of proteins and carbohydrates. </a:t>
            </a:r>
          </a:p>
          <a:p>
            <a:pPr lvl="0" algn="just">
              <a:lnSpc>
                <a:spcPct val="150000"/>
              </a:lnSpc>
              <a:spcBef>
                <a:spcPts val="0"/>
              </a:spcBef>
            </a:pPr>
            <a:r>
              <a:rPr lang="en-US" sz="2600" dirty="0" smtClean="0">
                <a:latin typeface="Times New Roman" pitchFamily="18" charset="0"/>
                <a:cs typeface="Times New Roman" pitchFamily="18" charset="0"/>
              </a:rPr>
              <a:t>The concentration of target product reached its rate of formation and yield per gram of substrate utilized.</a:t>
            </a:r>
          </a:p>
          <a:p>
            <a:pPr lvl="0" algn="just">
              <a:lnSpc>
                <a:spcPct val="150000"/>
              </a:lnSpc>
              <a:spcBef>
                <a:spcPts val="0"/>
              </a:spcBef>
            </a:pPr>
            <a:r>
              <a:rPr lang="en-US" sz="2600" dirty="0" smtClean="0">
                <a:latin typeface="Times New Roman" pitchFamily="18" charset="0"/>
                <a:cs typeface="Times New Roman" pitchFamily="18" charset="0"/>
              </a:rPr>
              <a:t>Overall </a:t>
            </a:r>
            <a:r>
              <a:rPr lang="en-US" sz="2600" dirty="0" smtClean="0">
                <a:solidFill>
                  <a:srgbClr val="C00000"/>
                </a:solidFill>
                <a:latin typeface="Times New Roman" pitchFamily="18" charset="0"/>
                <a:cs typeface="Times New Roman" pitchFamily="18" charset="0"/>
              </a:rPr>
              <a:t>health and safety </a:t>
            </a:r>
            <a:r>
              <a:rPr lang="en-US" sz="2600" dirty="0" smtClean="0">
                <a:latin typeface="Times New Roman" pitchFamily="18" charset="0"/>
                <a:cs typeface="Times New Roman" pitchFamily="18" charset="0"/>
              </a:rPr>
              <a:t>implications.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fontScale="47500" lnSpcReduction="20000"/>
          </a:bodyPr>
          <a:lstStyle/>
          <a:p>
            <a:pPr algn="just">
              <a:lnSpc>
                <a:spcPct val="170000"/>
              </a:lnSpc>
              <a:buNone/>
            </a:pPr>
            <a:r>
              <a:rPr lang="en-US" sz="4200" b="1" dirty="0" smtClean="0">
                <a:solidFill>
                  <a:srgbClr val="7030A0"/>
                </a:solidFill>
                <a:latin typeface="Times New Roman" pitchFamily="18" charset="0"/>
                <a:cs typeface="Times New Roman" pitchFamily="18" charset="0"/>
              </a:rPr>
              <a:t>Carbon sources</a:t>
            </a:r>
            <a:endParaRPr lang="en-US" sz="4200" dirty="0" smtClean="0">
              <a:solidFill>
                <a:srgbClr val="7030A0"/>
              </a:solidFill>
              <a:latin typeface="Times New Roman" pitchFamily="18" charset="0"/>
              <a:cs typeface="Times New Roman" pitchFamily="18" charset="0"/>
            </a:endParaRPr>
          </a:p>
          <a:p>
            <a:pPr lvl="0" algn="just">
              <a:lnSpc>
                <a:spcPct val="170000"/>
              </a:lnSpc>
            </a:pPr>
            <a:r>
              <a:rPr lang="en-US" sz="4200" dirty="0" smtClean="0">
                <a:latin typeface="Times New Roman" pitchFamily="18" charset="0"/>
                <a:cs typeface="Times New Roman" pitchFamily="18" charset="0"/>
              </a:rPr>
              <a:t>Carbon sources are the </a:t>
            </a:r>
            <a:r>
              <a:rPr lang="en-US" sz="4200" dirty="0" smtClean="0">
                <a:solidFill>
                  <a:srgbClr val="C00000"/>
                </a:solidFill>
                <a:latin typeface="Times New Roman" pitchFamily="18" charset="0"/>
                <a:cs typeface="Times New Roman" pitchFamily="18" charset="0"/>
              </a:rPr>
              <a:t>major components of media</a:t>
            </a:r>
            <a:r>
              <a:rPr lang="en-US" sz="4200" dirty="0" smtClean="0">
                <a:latin typeface="Times New Roman" pitchFamily="18" charset="0"/>
                <a:cs typeface="Times New Roman" pitchFamily="18" charset="0"/>
              </a:rPr>
              <a:t>. It is </a:t>
            </a:r>
            <a:r>
              <a:rPr lang="en-US" sz="4200" dirty="0" smtClean="0">
                <a:solidFill>
                  <a:srgbClr val="C00000"/>
                </a:solidFill>
                <a:latin typeface="Times New Roman" pitchFamily="18" charset="0"/>
                <a:cs typeface="Times New Roman" pitchFamily="18" charset="0"/>
              </a:rPr>
              <a:t>building blocks for growth and product formation. </a:t>
            </a:r>
          </a:p>
          <a:p>
            <a:pPr lvl="0" algn="just">
              <a:lnSpc>
                <a:spcPct val="170000"/>
              </a:lnSpc>
            </a:pPr>
            <a:r>
              <a:rPr lang="en-US" sz="4200" dirty="0" smtClean="0">
                <a:latin typeface="Times New Roman" pitchFamily="18" charset="0"/>
                <a:cs typeface="Times New Roman" pitchFamily="18" charset="0"/>
              </a:rPr>
              <a:t>The carbon sources give </a:t>
            </a:r>
            <a:r>
              <a:rPr lang="en-US" sz="4200" dirty="0" smtClean="0">
                <a:solidFill>
                  <a:srgbClr val="0070C0"/>
                </a:solidFill>
                <a:latin typeface="Times New Roman" pitchFamily="18" charset="0"/>
                <a:cs typeface="Times New Roman" pitchFamily="18" charset="0"/>
              </a:rPr>
              <a:t>fast growth and depress the formation of some products</a:t>
            </a:r>
            <a:r>
              <a:rPr lang="en-US" sz="4200" dirty="0" smtClean="0">
                <a:latin typeface="Times New Roman" pitchFamily="18" charset="0"/>
                <a:cs typeface="Times New Roman" pitchFamily="18" charset="0"/>
              </a:rPr>
              <a:t>. </a:t>
            </a:r>
          </a:p>
          <a:p>
            <a:pPr lvl="0" algn="just">
              <a:lnSpc>
                <a:spcPct val="170000"/>
              </a:lnSpc>
            </a:pPr>
            <a:r>
              <a:rPr lang="en-US" sz="4200" dirty="0" smtClean="0">
                <a:latin typeface="Times New Roman" pitchFamily="18" charset="0"/>
                <a:cs typeface="Times New Roman" pitchFamily="18" charset="0"/>
              </a:rPr>
              <a:t>A carbon source is required for </a:t>
            </a:r>
            <a:r>
              <a:rPr lang="en-US" sz="4200" dirty="0" smtClean="0">
                <a:solidFill>
                  <a:srgbClr val="C00000"/>
                </a:solidFill>
                <a:latin typeface="Times New Roman" pitchFamily="18" charset="0"/>
                <a:cs typeface="Times New Roman" pitchFamily="18" charset="0"/>
              </a:rPr>
              <a:t>all biosynthesis important to reproduction, product formation and cell maintenance. </a:t>
            </a:r>
          </a:p>
          <a:p>
            <a:pPr lvl="0" algn="just">
              <a:lnSpc>
                <a:spcPct val="170000"/>
              </a:lnSpc>
            </a:pPr>
            <a:r>
              <a:rPr lang="en-US" sz="4200" dirty="0" smtClean="0">
                <a:latin typeface="Times New Roman" pitchFamily="18" charset="0"/>
                <a:cs typeface="Times New Roman" pitchFamily="18" charset="0"/>
              </a:rPr>
              <a:t>As most carbon substrates also serve as </a:t>
            </a:r>
            <a:r>
              <a:rPr lang="en-US" sz="4200" dirty="0" smtClean="0">
                <a:solidFill>
                  <a:srgbClr val="7030A0"/>
                </a:solidFill>
                <a:latin typeface="Times New Roman" pitchFamily="18" charset="0"/>
                <a:cs typeface="Times New Roman" pitchFamily="18" charset="0"/>
              </a:rPr>
              <a:t>energy sources</a:t>
            </a:r>
            <a:r>
              <a:rPr lang="en-US" sz="4200" dirty="0" smtClean="0">
                <a:latin typeface="Times New Roman" pitchFamily="18" charset="0"/>
                <a:cs typeface="Times New Roman" pitchFamily="18" charset="0"/>
              </a:rPr>
              <a:t>, the organism’s efficiency of both </a:t>
            </a:r>
            <a:r>
              <a:rPr lang="en-US" sz="4200" dirty="0" smtClean="0">
                <a:solidFill>
                  <a:srgbClr val="7030A0"/>
                </a:solidFill>
                <a:latin typeface="Times New Roman" pitchFamily="18" charset="0"/>
                <a:cs typeface="Times New Roman" pitchFamily="18" charset="0"/>
              </a:rPr>
              <a:t>adenosine triphosphate (ATP) generation</a:t>
            </a:r>
            <a:r>
              <a:rPr lang="en-US" sz="4200" dirty="0" smtClean="0">
                <a:latin typeface="Times New Roman" pitchFamily="18" charset="0"/>
                <a:cs typeface="Times New Roman" pitchFamily="18" charset="0"/>
              </a:rPr>
              <a:t>.</a:t>
            </a:r>
          </a:p>
          <a:p>
            <a:pPr lvl="0" algn="just">
              <a:lnSpc>
                <a:spcPct val="170000"/>
              </a:lnSpc>
            </a:pPr>
            <a:r>
              <a:rPr lang="en-US" sz="4200" dirty="0" smtClean="0">
                <a:solidFill>
                  <a:srgbClr val="C00000"/>
                </a:solidFill>
                <a:latin typeface="Times New Roman" pitchFamily="18" charset="0"/>
                <a:cs typeface="Times New Roman" pitchFamily="18" charset="0"/>
              </a:rPr>
              <a:t>Animal fats and plant oils </a:t>
            </a:r>
            <a:r>
              <a:rPr lang="en-US" sz="4200" dirty="0" smtClean="0">
                <a:latin typeface="Times New Roman" pitchFamily="18" charset="0"/>
                <a:cs typeface="Times New Roman" pitchFamily="18" charset="0"/>
              </a:rPr>
              <a:t>may also be included into some media, often as increase to the </a:t>
            </a:r>
            <a:r>
              <a:rPr lang="en-US" sz="4200" dirty="0" smtClean="0">
                <a:solidFill>
                  <a:srgbClr val="C00000"/>
                </a:solidFill>
                <a:latin typeface="Times New Roman" pitchFamily="18" charset="0"/>
                <a:cs typeface="Times New Roman" pitchFamily="18" charset="0"/>
              </a:rPr>
              <a:t>main carbon source</a:t>
            </a:r>
            <a:r>
              <a:rPr lang="en-US" sz="4200" dirty="0" smtClean="0">
                <a:latin typeface="Times New Roman" pitchFamily="18" charset="0"/>
                <a:cs typeface="Times New Roman" pitchFamily="18" charset="0"/>
              </a:rPr>
              <a:t>.</a:t>
            </a:r>
          </a:p>
          <a:p>
            <a:pPr lvl="0" algn="just">
              <a:lnSpc>
                <a:spcPct val="170000"/>
              </a:lnSpc>
            </a:pPr>
            <a:r>
              <a:rPr lang="en-US" sz="4200" dirty="0" smtClean="0">
                <a:latin typeface="Times New Roman" pitchFamily="18" charset="0"/>
                <a:cs typeface="Times New Roman" pitchFamily="18" charset="0"/>
              </a:rPr>
              <a:t>Carbohydrates are the </a:t>
            </a:r>
            <a:r>
              <a:rPr lang="en-US" sz="4200" dirty="0" smtClean="0">
                <a:solidFill>
                  <a:srgbClr val="C00000"/>
                </a:solidFill>
                <a:latin typeface="Times New Roman" pitchFamily="18" charset="0"/>
                <a:cs typeface="Times New Roman" pitchFamily="18" charset="0"/>
              </a:rPr>
              <a:t>energy sources for microbial fermentations</a:t>
            </a:r>
            <a:r>
              <a:rPr lang="en-US" sz="4200" dirty="0" smtClean="0">
                <a:latin typeface="Times New Roman" pitchFamily="18" charset="0"/>
                <a:cs typeface="Times New Roman" pitchFamily="18" charset="0"/>
              </a:rPr>
              <a:t>, may be used as alcohols, alkanes and organic acids.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rmAutofit lnSpcReduction="10000"/>
          </a:bodyPr>
          <a:lstStyle/>
          <a:p>
            <a:pPr lvl="0" algn="just">
              <a:lnSpc>
                <a:spcPct val="150000"/>
              </a:lnSpc>
              <a:buNone/>
            </a:pPr>
            <a:r>
              <a:rPr lang="en-US" sz="2000" dirty="0" smtClean="0">
                <a:latin typeface="Times New Roman" pitchFamily="18" charset="0"/>
                <a:cs typeface="Times New Roman" pitchFamily="18" charset="0"/>
              </a:rPr>
              <a:t>For commercial fermentations the determination of yield coefficients for all other nutrients is usually essential. </a:t>
            </a:r>
          </a:p>
          <a:p>
            <a:pPr lvl="0" algn="just">
              <a:lnSpc>
                <a:spcPct val="150000"/>
              </a:lnSpc>
              <a:buNone/>
            </a:pPr>
            <a:r>
              <a:rPr lang="en-US" sz="2000" dirty="0" smtClean="0">
                <a:latin typeface="Times New Roman" pitchFamily="18" charset="0"/>
                <a:cs typeface="Times New Roman" pitchFamily="18" charset="0"/>
              </a:rPr>
              <a:t>For example, </a:t>
            </a:r>
            <a:r>
              <a:rPr lang="en-US" sz="2000" i="1" dirty="0" smtClean="0">
                <a:solidFill>
                  <a:srgbClr val="C00000"/>
                </a:solidFill>
                <a:latin typeface="Times New Roman" pitchFamily="18" charset="0"/>
                <a:cs typeface="Times New Roman" pitchFamily="18" charset="0"/>
              </a:rPr>
              <a:t>Saccharomyces cerevisiae </a:t>
            </a:r>
            <a:r>
              <a:rPr lang="en-US" sz="2000" dirty="0" smtClean="0">
                <a:latin typeface="Times New Roman" pitchFamily="18" charset="0"/>
                <a:cs typeface="Times New Roman" pitchFamily="18" charset="0"/>
              </a:rPr>
              <a:t>grown on glucose has biomass yield coefficients of 0.56 and 0.12 g under aerobic and anaerobic conditions, respectively.</a:t>
            </a:r>
          </a:p>
          <a:p>
            <a:pPr algn="just">
              <a:lnSpc>
                <a:spcPct val="150000"/>
              </a:lnSpc>
              <a:buNone/>
            </a:pPr>
            <a:r>
              <a:rPr lang="en-US" sz="2000" b="1" dirty="0" smtClean="0">
                <a:solidFill>
                  <a:srgbClr val="7030A0"/>
                </a:solidFill>
                <a:latin typeface="Times New Roman" pitchFamily="18" charset="0"/>
                <a:cs typeface="Times New Roman" pitchFamily="18" charset="0"/>
              </a:rPr>
              <a:t>Molasses</a:t>
            </a:r>
          </a:p>
          <a:p>
            <a:pPr algn="just">
              <a:lnSpc>
                <a:spcPct val="150000"/>
              </a:lnSpc>
            </a:pPr>
            <a:r>
              <a:rPr lang="en-US" sz="2000" dirty="0" smtClean="0">
                <a:latin typeface="Times New Roman" pitchFamily="18" charset="0"/>
                <a:cs typeface="Times New Roman" pitchFamily="18" charset="0"/>
              </a:rPr>
              <a:t>Pure glucose and sucrose are rarely used for industrial scale fermentations, primarily due to cost.</a:t>
            </a:r>
          </a:p>
          <a:p>
            <a:pPr algn="just">
              <a:lnSpc>
                <a:spcPct val="150000"/>
              </a:lnSpc>
            </a:pPr>
            <a:r>
              <a:rPr lang="en-US" sz="2000" dirty="0" smtClean="0">
                <a:solidFill>
                  <a:srgbClr val="C00000"/>
                </a:solidFill>
                <a:latin typeface="Times New Roman" pitchFamily="18" charset="0"/>
                <a:cs typeface="Times New Roman" pitchFamily="18" charset="0"/>
              </a:rPr>
              <a:t>Molasses is a byproduct of the cane </a:t>
            </a:r>
            <a:r>
              <a:rPr lang="en-US" sz="2000" dirty="0" smtClean="0">
                <a:latin typeface="Times New Roman" pitchFamily="18" charset="0"/>
                <a:cs typeface="Times New Roman" pitchFamily="18" charset="0"/>
              </a:rPr>
              <a:t>and </a:t>
            </a:r>
            <a:r>
              <a:rPr lang="en-US" sz="2000" dirty="0" smtClean="0">
                <a:solidFill>
                  <a:srgbClr val="C00000"/>
                </a:solidFill>
                <a:latin typeface="Times New Roman" pitchFamily="18" charset="0"/>
                <a:cs typeface="Times New Roman" pitchFamily="18" charset="0"/>
              </a:rPr>
              <a:t>beet sugar </a:t>
            </a:r>
            <a:r>
              <a:rPr lang="en-US" sz="2000" dirty="0" smtClean="0">
                <a:latin typeface="Times New Roman" pitchFamily="18" charset="0"/>
                <a:cs typeface="Times New Roman" pitchFamily="18" charset="0"/>
              </a:rPr>
              <a:t>production. It is recovered at several stages in the sugar refining industry. </a:t>
            </a:r>
          </a:p>
          <a:p>
            <a:pPr algn="just">
              <a:lnSpc>
                <a:spcPct val="150000"/>
              </a:lnSpc>
            </a:pPr>
            <a:r>
              <a:rPr lang="en-US" sz="2000" dirty="0" smtClean="0">
                <a:solidFill>
                  <a:srgbClr val="C00000"/>
                </a:solidFill>
                <a:latin typeface="Times New Roman" pitchFamily="18" charset="0"/>
                <a:cs typeface="Times New Roman" pitchFamily="18" charset="0"/>
              </a:rPr>
              <a:t>It is dark coloured thick syrup</a:t>
            </a:r>
            <a:r>
              <a:rPr lang="en-US" sz="2000" dirty="0" smtClean="0">
                <a:latin typeface="Times New Roman" pitchFamily="18" charset="0"/>
                <a:cs typeface="Times New Roman" pitchFamily="18" charset="0"/>
              </a:rPr>
              <a:t> containing 50–60% (w/v) carbohydrates, primarily sucrose, with 2% (w/v) nitrogenous substances, along with some vitamins and minerals.</a:t>
            </a:r>
          </a:p>
          <a:p>
            <a:pPr lvl="0" algn="just">
              <a:lnSpc>
                <a:spcPct val="150000"/>
              </a:lnSpc>
              <a:buNone/>
            </a:pPr>
            <a:endParaRPr lang="en-US" sz="20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172200"/>
          </a:xfrm>
        </p:spPr>
        <p:txBody>
          <a:bodyPr>
            <a:normAutofit fontScale="92500"/>
          </a:bodyPr>
          <a:lstStyle/>
          <a:p>
            <a:pPr algn="just">
              <a:lnSpc>
                <a:spcPct val="150000"/>
              </a:lnSpc>
              <a:buNone/>
            </a:pPr>
            <a:r>
              <a:rPr lang="en-US" sz="2600" b="1" dirty="0" smtClean="0">
                <a:solidFill>
                  <a:srgbClr val="7030A0"/>
                </a:solidFill>
                <a:latin typeface="Times New Roman" pitchFamily="18" charset="0"/>
                <a:cs typeface="Times New Roman" pitchFamily="18" charset="0"/>
              </a:rPr>
              <a:t>Cane Molasses</a:t>
            </a:r>
          </a:p>
          <a:p>
            <a:pPr lvl="0" algn="just">
              <a:lnSpc>
                <a:spcPct val="150000"/>
              </a:lnSpc>
            </a:pPr>
            <a:r>
              <a:rPr lang="en-US" sz="2600" dirty="0" smtClean="0">
                <a:latin typeface="Times New Roman" pitchFamily="18" charset="0"/>
                <a:cs typeface="Times New Roman" pitchFamily="18" charset="0"/>
              </a:rPr>
              <a:t>Cane molasses is </a:t>
            </a:r>
            <a:r>
              <a:rPr lang="en-US" sz="2600" dirty="0" smtClean="0">
                <a:solidFill>
                  <a:srgbClr val="C00000"/>
                </a:solidFill>
                <a:latin typeface="Times New Roman" pitchFamily="18" charset="0"/>
                <a:cs typeface="Times New Roman" pitchFamily="18" charset="0"/>
              </a:rPr>
              <a:t>rich in vitamin </a:t>
            </a:r>
            <a:r>
              <a:rPr lang="en-US" sz="2600" dirty="0" smtClean="0">
                <a:latin typeface="Times New Roman" pitchFamily="18" charset="0"/>
                <a:cs typeface="Times New Roman" pitchFamily="18" charset="0"/>
              </a:rPr>
              <a:t>such as </a:t>
            </a:r>
            <a:r>
              <a:rPr lang="en-US" sz="2600" dirty="0" smtClean="0">
                <a:solidFill>
                  <a:srgbClr val="0070C0"/>
                </a:solidFill>
                <a:latin typeface="Times New Roman" pitchFamily="18" charset="0"/>
                <a:cs typeface="Times New Roman" pitchFamily="18" charset="0"/>
              </a:rPr>
              <a:t>biotin, Pantothenic acid, thiamine, phosphorous and sulphur also present.</a:t>
            </a:r>
          </a:p>
          <a:p>
            <a:pPr lvl="0" algn="just">
              <a:lnSpc>
                <a:spcPct val="150000"/>
              </a:lnSpc>
            </a:pPr>
            <a:r>
              <a:rPr lang="en-US" sz="2600" dirty="0" smtClean="0">
                <a:latin typeface="Times New Roman" pitchFamily="18" charset="0"/>
                <a:cs typeface="Times New Roman" pitchFamily="18" charset="0"/>
              </a:rPr>
              <a:t>It is a </a:t>
            </a:r>
            <a:r>
              <a:rPr lang="en-US" sz="2600" dirty="0" smtClean="0">
                <a:solidFill>
                  <a:srgbClr val="C00000"/>
                </a:solidFill>
                <a:latin typeface="Times New Roman" pitchFamily="18" charset="0"/>
                <a:cs typeface="Times New Roman" pitchFamily="18" charset="0"/>
              </a:rPr>
              <a:t>cheaper </a:t>
            </a:r>
            <a:r>
              <a:rPr lang="en-US" sz="2600" dirty="0" smtClean="0">
                <a:latin typeface="Times New Roman" pitchFamily="18" charset="0"/>
                <a:cs typeface="Times New Roman" pitchFamily="18" charset="0"/>
              </a:rPr>
              <a:t>and </a:t>
            </a:r>
            <a:r>
              <a:rPr lang="en-US" sz="2600" dirty="0" smtClean="0">
                <a:solidFill>
                  <a:srgbClr val="C00000"/>
                </a:solidFill>
                <a:latin typeface="Times New Roman" pitchFamily="18" charset="0"/>
                <a:cs typeface="Times New Roman" pitchFamily="18" charset="0"/>
              </a:rPr>
              <a:t>more natural source of sucrose</a:t>
            </a:r>
            <a:r>
              <a:rPr lang="en-US" sz="2600" dirty="0" smtClean="0">
                <a:latin typeface="Times New Roman" pitchFamily="18" charset="0"/>
                <a:cs typeface="Times New Roman" pitchFamily="18" charset="0"/>
              </a:rPr>
              <a:t>. </a:t>
            </a:r>
            <a:r>
              <a:rPr lang="en-US" sz="2600" dirty="0" smtClean="0">
                <a:solidFill>
                  <a:srgbClr val="7030A0"/>
                </a:solidFill>
                <a:latin typeface="Times New Roman" pitchFamily="18" charset="0"/>
                <a:cs typeface="Times New Roman" pitchFamily="18" charset="0"/>
              </a:rPr>
              <a:t>The chemical composition</a:t>
            </a:r>
            <a:r>
              <a:rPr lang="en-US" sz="2600" dirty="0" smtClean="0">
                <a:latin typeface="Times New Roman" pitchFamily="18" charset="0"/>
                <a:cs typeface="Times New Roman" pitchFamily="18" charset="0"/>
              </a:rPr>
              <a:t> </a:t>
            </a:r>
            <a:r>
              <a:rPr lang="en-US" sz="2600" dirty="0" smtClean="0">
                <a:solidFill>
                  <a:srgbClr val="7030A0"/>
                </a:solidFill>
                <a:latin typeface="Times New Roman" pitchFamily="18" charset="0"/>
                <a:cs typeface="Times New Roman" pitchFamily="18" charset="0"/>
              </a:rPr>
              <a:t>of sugar cane molasses </a:t>
            </a:r>
            <a:r>
              <a:rPr lang="en-US" sz="2600" dirty="0" smtClean="0">
                <a:latin typeface="Times New Roman" pitchFamily="18" charset="0"/>
                <a:cs typeface="Times New Roman" pitchFamily="18" charset="0"/>
              </a:rPr>
              <a:t>is </a:t>
            </a:r>
            <a:r>
              <a:rPr lang="en-US" sz="2600" dirty="0" smtClean="0">
                <a:solidFill>
                  <a:srgbClr val="FF0000"/>
                </a:solidFill>
                <a:latin typeface="Times New Roman" pitchFamily="18" charset="0"/>
                <a:cs typeface="Times New Roman" pitchFamily="18" charset="0"/>
              </a:rPr>
              <a:t>water</a:t>
            </a:r>
            <a:r>
              <a:rPr lang="en-US" sz="2600" dirty="0" smtClean="0">
                <a:latin typeface="Times New Roman" pitchFamily="18" charset="0"/>
                <a:cs typeface="Times New Roman" pitchFamily="18" charset="0"/>
              </a:rPr>
              <a:t> </a:t>
            </a:r>
            <a:r>
              <a:rPr lang="en-US" sz="2600" dirty="0" smtClean="0">
                <a:solidFill>
                  <a:srgbClr val="0070C0"/>
                </a:solidFill>
                <a:latin typeface="Times New Roman" pitchFamily="18" charset="0"/>
                <a:cs typeface="Times New Roman" pitchFamily="18" charset="0"/>
              </a:rPr>
              <a:t>20%</a:t>
            </a:r>
            <a:r>
              <a:rPr lang="en-US" sz="2600" dirty="0" smtClean="0">
                <a:latin typeface="Times New Roman" pitchFamily="18" charset="0"/>
                <a:cs typeface="Times New Roman" pitchFamily="18" charset="0"/>
              </a:rPr>
              <a:t>, </a:t>
            </a:r>
            <a:r>
              <a:rPr lang="en-US" sz="2600" dirty="0" smtClean="0">
                <a:solidFill>
                  <a:srgbClr val="FF0000"/>
                </a:solidFill>
                <a:latin typeface="Times New Roman" pitchFamily="18" charset="0"/>
                <a:cs typeface="Times New Roman" pitchFamily="18" charset="0"/>
              </a:rPr>
              <a:t>Ash </a:t>
            </a:r>
            <a:r>
              <a:rPr lang="en-US" sz="2600" dirty="0" smtClean="0">
                <a:solidFill>
                  <a:srgbClr val="0070C0"/>
                </a:solidFill>
                <a:latin typeface="Times New Roman" pitchFamily="18" charset="0"/>
                <a:cs typeface="Times New Roman" pitchFamily="18" charset="0"/>
              </a:rPr>
              <a:t>8%</a:t>
            </a:r>
            <a:r>
              <a:rPr lang="en-US" sz="2600" dirty="0" smtClean="0">
                <a:latin typeface="Times New Roman" pitchFamily="18" charset="0"/>
                <a:cs typeface="Times New Roman" pitchFamily="18" charset="0"/>
              </a:rPr>
              <a:t>, </a:t>
            </a:r>
            <a:r>
              <a:rPr lang="en-US" sz="2600" dirty="0" smtClean="0">
                <a:solidFill>
                  <a:srgbClr val="FF0000"/>
                </a:solidFill>
                <a:latin typeface="Times New Roman" pitchFamily="18" charset="0"/>
                <a:cs typeface="Times New Roman" pitchFamily="18" charset="0"/>
              </a:rPr>
              <a:t>Total sugar</a:t>
            </a:r>
            <a:r>
              <a:rPr lang="en-US" sz="2600" dirty="0" smtClean="0">
                <a:latin typeface="Times New Roman" pitchFamily="18" charset="0"/>
                <a:cs typeface="Times New Roman" pitchFamily="18" charset="0"/>
              </a:rPr>
              <a:t> </a:t>
            </a:r>
            <a:r>
              <a:rPr lang="en-US" sz="2600" dirty="0" smtClean="0">
                <a:solidFill>
                  <a:srgbClr val="0070C0"/>
                </a:solidFill>
                <a:latin typeface="Times New Roman" pitchFamily="18" charset="0"/>
                <a:cs typeface="Times New Roman" pitchFamily="18" charset="0"/>
              </a:rPr>
              <a:t>40 -60%, </a:t>
            </a:r>
            <a:r>
              <a:rPr lang="en-US" sz="2600" dirty="0" smtClean="0">
                <a:solidFill>
                  <a:srgbClr val="FF0000"/>
                </a:solidFill>
                <a:latin typeface="Times New Roman" pitchFamily="18" charset="0"/>
                <a:cs typeface="Times New Roman" pitchFamily="18" charset="0"/>
              </a:rPr>
              <a:t>Total nitrogen bodies </a:t>
            </a:r>
            <a:r>
              <a:rPr lang="en-US" sz="2600" dirty="0" smtClean="0">
                <a:solidFill>
                  <a:srgbClr val="0070C0"/>
                </a:solidFill>
                <a:latin typeface="Times New Roman" pitchFamily="18" charset="0"/>
                <a:cs typeface="Times New Roman" pitchFamily="18" charset="0"/>
              </a:rPr>
              <a:t>3%</a:t>
            </a:r>
            <a:r>
              <a:rPr lang="en-US" sz="2600" dirty="0" smtClean="0">
                <a:latin typeface="Times New Roman" pitchFamily="18" charset="0"/>
                <a:cs typeface="Times New Roman" pitchFamily="18" charset="0"/>
              </a:rPr>
              <a:t>,  </a:t>
            </a:r>
            <a:r>
              <a:rPr lang="en-US" sz="2600" dirty="0" smtClean="0">
                <a:solidFill>
                  <a:srgbClr val="FF0000"/>
                </a:solidFill>
                <a:latin typeface="Times New Roman" pitchFamily="18" charset="0"/>
                <a:cs typeface="Times New Roman" pitchFamily="18" charset="0"/>
              </a:rPr>
              <a:t>Total nitrogen </a:t>
            </a:r>
            <a:r>
              <a:rPr lang="en-US" sz="2600" dirty="0" smtClean="0">
                <a:solidFill>
                  <a:srgbClr val="0070C0"/>
                </a:solidFill>
                <a:latin typeface="Times New Roman" pitchFamily="18" charset="0"/>
                <a:cs typeface="Times New Roman" pitchFamily="18" charset="0"/>
              </a:rPr>
              <a:t>0.5%</a:t>
            </a:r>
            <a:r>
              <a:rPr lang="en-US" sz="2600" dirty="0" smtClean="0">
                <a:latin typeface="Times New Roman" pitchFamily="18" charset="0"/>
                <a:cs typeface="Times New Roman" pitchFamily="18" charset="0"/>
              </a:rPr>
              <a:t>, </a:t>
            </a:r>
            <a:r>
              <a:rPr lang="en-US" sz="2600" dirty="0" smtClean="0">
                <a:solidFill>
                  <a:srgbClr val="FF0000"/>
                </a:solidFill>
                <a:latin typeface="Times New Roman" pitchFamily="18" charset="0"/>
                <a:cs typeface="Times New Roman" pitchFamily="18" charset="0"/>
              </a:rPr>
              <a:t>gums </a:t>
            </a:r>
            <a:r>
              <a:rPr lang="en-US" sz="2600" dirty="0" smtClean="0">
                <a:solidFill>
                  <a:srgbClr val="0070C0"/>
                </a:solidFill>
                <a:latin typeface="Times New Roman" pitchFamily="18" charset="0"/>
                <a:cs typeface="Times New Roman" pitchFamily="18" charset="0"/>
              </a:rPr>
              <a:t>2%, </a:t>
            </a:r>
            <a:r>
              <a:rPr lang="en-US" sz="2600" dirty="0" smtClean="0">
                <a:solidFill>
                  <a:srgbClr val="FF0000"/>
                </a:solidFill>
                <a:latin typeface="Times New Roman" pitchFamily="18" charset="0"/>
                <a:cs typeface="Times New Roman" pitchFamily="18" charset="0"/>
              </a:rPr>
              <a:t>free acids </a:t>
            </a:r>
            <a:r>
              <a:rPr lang="en-US" sz="2600" dirty="0" smtClean="0">
                <a:solidFill>
                  <a:srgbClr val="0070C0"/>
                </a:solidFill>
                <a:latin typeface="Times New Roman" pitchFamily="18" charset="0"/>
                <a:cs typeface="Times New Roman" pitchFamily="18" charset="0"/>
              </a:rPr>
              <a:t>2%, </a:t>
            </a:r>
            <a:r>
              <a:rPr lang="en-US" sz="2600" dirty="0" smtClean="0">
                <a:solidFill>
                  <a:srgbClr val="FF0000"/>
                </a:solidFill>
                <a:latin typeface="Times New Roman" pitchFamily="18" charset="0"/>
                <a:cs typeface="Times New Roman" pitchFamily="18" charset="0"/>
              </a:rPr>
              <a:t>combined acids </a:t>
            </a:r>
            <a:r>
              <a:rPr lang="en-US" sz="2600" dirty="0" smtClean="0">
                <a:solidFill>
                  <a:srgbClr val="0070C0"/>
                </a:solidFill>
                <a:latin typeface="Times New Roman" pitchFamily="18" charset="0"/>
                <a:cs typeface="Times New Roman" pitchFamily="18" charset="0"/>
              </a:rPr>
              <a:t>3%.</a:t>
            </a:r>
          </a:p>
          <a:p>
            <a:pPr lvl="0" algn="just">
              <a:lnSpc>
                <a:spcPct val="150000"/>
              </a:lnSpc>
            </a:pPr>
            <a:r>
              <a:rPr lang="en-US" sz="2600" dirty="0" smtClean="0">
                <a:latin typeface="Times New Roman" pitchFamily="18" charset="0"/>
                <a:cs typeface="Times New Roman" pitchFamily="18" charset="0"/>
              </a:rPr>
              <a:t>About 95% of the total sugar in cane molasses is fermentable.</a:t>
            </a:r>
          </a:p>
          <a:p>
            <a:pPr lvl="0" algn="just">
              <a:lnSpc>
                <a:spcPct val="150000"/>
              </a:lnSpc>
            </a:pPr>
            <a:r>
              <a:rPr lang="en-US" sz="2600" dirty="0" smtClean="0">
                <a:latin typeface="Times New Roman" pitchFamily="18" charset="0"/>
                <a:cs typeface="Times New Roman" pitchFamily="18" charset="0"/>
              </a:rPr>
              <a:t>The organic nitrogen content is less than beet molasses. </a:t>
            </a:r>
            <a:r>
              <a:rPr lang="en-US" sz="2600" dirty="0" smtClean="0">
                <a:solidFill>
                  <a:srgbClr val="C00000"/>
                </a:solidFill>
                <a:latin typeface="Times New Roman" pitchFamily="18" charset="0"/>
                <a:cs typeface="Times New Roman" pitchFamily="18" charset="0"/>
              </a:rPr>
              <a:t>It dose not contain betaine.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lnSpcReduction="10000"/>
          </a:bodyPr>
          <a:lstStyle/>
          <a:p>
            <a:pPr algn="just">
              <a:lnSpc>
                <a:spcPct val="150000"/>
              </a:lnSpc>
              <a:buNone/>
            </a:pPr>
            <a:r>
              <a:rPr lang="en-US" sz="2200" b="1" dirty="0" smtClean="0">
                <a:solidFill>
                  <a:srgbClr val="7030A0"/>
                </a:solidFill>
                <a:latin typeface="Times New Roman" pitchFamily="18" charset="0"/>
                <a:cs typeface="Times New Roman" pitchFamily="18" charset="0"/>
              </a:rPr>
              <a:t>Beet molasses</a:t>
            </a:r>
            <a:endParaRPr lang="en-US" sz="2200" dirty="0" smtClean="0">
              <a:solidFill>
                <a:srgbClr val="7030A0"/>
              </a:solidFill>
              <a:latin typeface="Times New Roman" pitchFamily="18" charset="0"/>
              <a:cs typeface="Times New Roman" pitchFamily="18" charset="0"/>
            </a:endParaRPr>
          </a:p>
          <a:p>
            <a:pPr lvl="0" algn="just">
              <a:lnSpc>
                <a:spcPct val="150000"/>
              </a:lnSpc>
            </a:pPr>
            <a:r>
              <a:rPr lang="en-US" sz="2200" dirty="0" smtClean="0">
                <a:latin typeface="Times New Roman" pitchFamily="18" charset="0"/>
                <a:cs typeface="Times New Roman" pitchFamily="18" charset="0"/>
              </a:rPr>
              <a:t>Beet molasses are produced by the </a:t>
            </a:r>
            <a:r>
              <a:rPr lang="en-US" sz="2200" dirty="0" smtClean="0">
                <a:solidFill>
                  <a:srgbClr val="C00000"/>
                </a:solidFill>
                <a:latin typeface="Times New Roman" pitchFamily="18" charset="0"/>
                <a:cs typeface="Times New Roman" pitchFamily="18" charset="0"/>
              </a:rPr>
              <a:t>same processes </a:t>
            </a:r>
            <a:r>
              <a:rPr lang="en-US" sz="2200" dirty="0" smtClean="0">
                <a:latin typeface="Times New Roman" pitchFamily="18" charset="0"/>
                <a:cs typeface="Times New Roman" pitchFamily="18" charset="0"/>
              </a:rPr>
              <a:t>employed for cane molasses.</a:t>
            </a:r>
          </a:p>
          <a:p>
            <a:pPr lvl="0" algn="just">
              <a:lnSpc>
                <a:spcPct val="150000"/>
              </a:lnSpc>
            </a:pPr>
            <a:r>
              <a:rPr lang="en-US" sz="2200" dirty="0" smtClean="0">
                <a:latin typeface="Times New Roman" pitchFamily="18" charset="0"/>
                <a:cs typeface="Times New Roman" pitchFamily="18" charset="0"/>
              </a:rPr>
              <a:t>Beet molasses is </a:t>
            </a:r>
            <a:r>
              <a:rPr lang="en-US" sz="2200" dirty="0" smtClean="0">
                <a:solidFill>
                  <a:srgbClr val="C00000"/>
                </a:solidFill>
                <a:latin typeface="Times New Roman" pitchFamily="18" charset="0"/>
                <a:cs typeface="Times New Roman" pitchFamily="18" charset="0"/>
              </a:rPr>
              <a:t>rich in vitamin </a:t>
            </a:r>
            <a:r>
              <a:rPr lang="en-US" sz="2200" dirty="0" smtClean="0">
                <a:latin typeface="Times New Roman" pitchFamily="18" charset="0"/>
                <a:cs typeface="Times New Roman" pitchFamily="18" charset="0"/>
              </a:rPr>
              <a:t>such as </a:t>
            </a:r>
            <a:r>
              <a:rPr lang="en-US" sz="2200" dirty="0" smtClean="0">
                <a:solidFill>
                  <a:srgbClr val="0070C0"/>
                </a:solidFill>
                <a:latin typeface="Times New Roman" pitchFamily="18" charset="0"/>
                <a:cs typeface="Times New Roman" pitchFamily="18" charset="0"/>
              </a:rPr>
              <a:t>biotin, pyridoxine, Pantothenic acid, thiamine and inositol, are also present.</a:t>
            </a:r>
          </a:p>
          <a:p>
            <a:pPr lvl="0" algn="just">
              <a:lnSpc>
                <a:spcPct val="150000"/>
              </a:lnSpc>
            </a:pPr>
            <a:r>
              <a:rPr lang="en-US" sz="2200" dirty="0" smtClean="0">
                <a:latin typeface="Times New Roman" pitchFamily="18" charset="0"/>
                <a:cs typeface="Times New Roman" pitchFamily="18" charset="0"/>
              </a:rPr>
              <a:t>It is a </a:t>
            </a:r>
            <a:r>
              <a:rPr lang="en-US" sz="2200" dirty="0" smtClean="0">
                <a:solidFill>
                  <a:srgbClr val="C00000"/>
                </a:solidFill>
                <a:latin typeface="Times New Roman" pitchFamily="18" charset="0"/>
                <a:cs typeface="Times New Roman" pitchFamily="18" charset="0"/>
              </a:rPr>
              <a:t>cheaper</a:t>
            </a:r>
            <a:r>
              <a:rPr lang="en-US" sz="2200" dirty="0" smtClean="0">
                <a:latin typeface="Times New Roman" pitchFamily="18" charset="0"/>
                <a:cs typeface="Times New Roman" pitchFamily="18" charset="0"/>
              </a:rPr>
              <a:t> and more natural source of sucrose. The </a:t>
            </a:r>
            <a:r>
              <a:rPr lang="en-US" sz="2200" dirty="0" smtClean="0">
                <a:solidFill>
                  <a:srgbClr val="C00000"/>
                </a:solidFill>
                <a:latin typeface="Times New Roman" pitchFamily="18" charset="0"/>
                <a:cs typeface="Times New Roman" pitchFamily="18" charset="0"/>
              </a:rPr>
              <a:t>chemical composition</a:t>
            </a:r>
            <a:r>
              <a:rPr lang="en-US" sz="2200" dirty="0" smtClean="0">
                <a:latin typeface="Times New Roman" pitchFamily="18" charset="0"/>
                <a:cs typeface="Times New Roman" pitchFamily="18" charset="0"/>
              </a:rPr>
              <a:t> of beet molasses is </a:t>
            </a:r>
            <a:r>
              <a:rPr lang="en-US" sz="2200" dirty="0" smtClean="0">
                <a:solidFill>
                  <a:srgbClr val="FF0000"/>
                </a:solidFill>
                <a:latin typeface="Times New Roman" pitchFamily="18" charset="0"/>
                <a:cs typeface="Times New Roman" pitchFamily="18" charset="0"/>
              </a:rPr>
              <a:t>Sucrose</a:t>
            </a:r>
            <a:r>
              <a:rPr lang="en-US" sz="2200" dirty="0" smtClean="0">
                <a:latin typeface="Times New Roman" pitchFamily="18" charset="0"/>
                <a:cs typeface="Times New Roman" pitchFamily="18" charset="0"/>
              </a:rPr>
              <a:t> </a:t>
            </a:r>
            <a:r>
              <a:rPr lang="en-US" sz="2200" dirty="0" smtClean="0">
                <a:solidFill>
                  <a:srgbClr val="0070C0"/>
                </a:solidFill>
                <a:latin typeface="Times New Roman" pitchFamily="18" charset="0"/>
                <a:cs typeface="Times New Roman" pitchFamily="18" charset="0"/>
              </a:rPr>
              <a:t>48 -50%, </a:t>
            </a:r>
            <a:r>
              <a:rPr lang="en-US" sz="2200" dirty="0" smtClean="0">
                <a:solidFill>
                  <a:srgbClr val="FF0000"/>
                </a:solidFill>
                <a:latin typeface="Times New Roman" pitchFamily="18" charset="0"/>
                <a:cs typeface="Times New Roman" pitchFamily="18" charset="0"/>
              </a:rPr>
              <a:t>Raffinose</a:t>
            </a:r>
            <a:r>
              <a:rPr lang="en-US" sz="2200" dirty="0" smtClean="0">
                <a:latin typeface="Times New Roman" pitchFamily="18" charset="0"/>
                <a:cs typeface="Times New Roman" pitchFamily="18" charset="0"/>
              </a:rPr>
              <a:t> </a:t>
            </a:r>
            <a:r>
              <a:rPr lang="en-US" sz="2200" dirty="0" smtClean="0">
                <a:solidFill>
                  <a:srgbClr val="0070C0"/>
                </a:solidFill>
                <a:latin typeface="Times New Roman" pitchFamily="18" charset="0"/>
                <a:cs typeface="Times New Roman" pitchFamily="18" charset="0"/>
              </a:rPr>
              <a:t>1%, </a:t>
            </a:r>
            <a:r>
              <a:rPr lang="en-US" sz="2200" dirty="0" smtClean="0">
                <a:solidFill>
                  <a:srgbClr val="FF0000"/>
                </a:solidFill>
                <a:latin typeface="Times New Roman" pitchFamily="18" charset="0"/>
                <a:cs typeface="Times New Roman" pitchFamily="18" charset="0"/>
              </a:rPr>
              <a:t>Glucose + fructose </a:t>
            </a:r>
            <a:r>
              <a:rPr lang="en-US" sz="2200" dirty="0" smtClean="0">
                <a:solidFill>
                  <a:srgbClr val="0070C0"/>
                </a:solidFill>
                <a:latin typeface="Times New Roman" pitchFamily="18" charset="0"/>
                <a:cs typeface="Times New Roman" pitchFamily="18" charset="0"/>
              </a:rPr>
              <a:t>1%</a:t>
            </a:r>
            <a:r>
              <a:rPr lang="en-US" sz="2200" dirty="0" smtClean="0">
                <a:latin typeface="Times New Roman" pitchFamily="18" charset="0"/>
                <a:cs typeface="Times New Roman" pitchFamily="18" charset="0"/>
              </a:rPr>
              <a:t>, </a:t>
            </a:r>
            <a:r>
              <a:rPr lang="en-US" sz="2200" dirty="0" smtClean="0">
                <a:solidFill>
                  <a:srgbClr val="FF0000"/>
                </a:solidFill>
                <a:latin typeface="Times New Roman" pitchFamily="18" charset="0"/>
                <a:cs typeface="Times New Roman" pitchFamily="18" charset="0"/>
              </a:rPr>
              <a:t>Nitrogen compounds </a:t>
            </a:r>
            <a:r>
              <a:rPr lang="en-US" sz="2200" dirty="0" smtClean="0">
                <a:solidFill>
                  <a:srgbClr val="0070C0"/>
                </a:solidFill>
                <a:latin typeface="Times New Roman" pitchFamily="18" charset="0"/>
                <a:cs typeface="Times New Roman" pitchFamily="18" charset="0"/>
              </a:rPr>
              <a:t>12 -13%, </a:t>
            </a:r>
            <a:r>
              <a:rPr lang="en-US" sz="2200" dirty="0" smtClean="0">
                <a:solidFill>
                  <a:srgbClr val="FF0000"/>
                </a:solidFill>
                <a:latin typeface="Times New Roman" pitchFamily="18" charset="0"/>
                <a:cs typeface="Times New Roman" pitchFamily="18" charset="0"/>
              </a:rPr>
              <a:t>glutamic acid </a:t>
            </a:r>
            <a:r>
              <a:rPr lang="en-US" sz="2200" dirty="0" smtClean="0">
                <a:solidFill>
                  <a:srgbClr val="0070C0"/>
                </a:solidFill>
                <a:latin typeface="Times New Roman" pitchFamily="18" charset="0"/>
                <a:cs typeface="Times New Roman" pitchFamily="18" charset="0"/>
              </a:rPr>
              <a:t>3 -5%, </a:t>
            </a:r>
            <a:r>
              <a:rPr lang="en-US" sz="2200" dirty="0" smtClean="0">
                <a:latin typeface="Times New Roman" pitchFamily="18" charset="0"/>
                <a:cs typeface="Times New Roman" pitchFamily="18" charset="0"/>
              </a:rPr>
              <a:t> </a:t>
            </a:r>
            <a:r>
              <a:rPr lang="en-US" sz="2200" dirty="0" smtClean="0">
                <a:solidFill>
                  <a:srgbClr val="FF0000"/>
                </a:solidFill>
                <a:latin typeface="Times New Roman" pitchFamily="18" charset="0"/>
                <a:cs typeface="Times New Roman" pitchFamily="18" charset="0"/>
              </a:rPr>
              <a:t>Betaine</a:t>
            </a:r>
            <a:r>
              <a:rPr lang="en-US" sz="2200" dirty="0" smtClean="0">
                <a:latin typeface="Times New Roman" pitchFamily="18" charset="0"/>
                <a:cs typeface="Times New Roman" pitchFamily="18" charset="0"/>
              </a:rPr>
              <a:t> </a:t>
            </a:r>
            <a:r>
              <a:rPr lang="en-US" sz="2200" dirty="0" smtClean="0">
                <a:solidFill>
                  <a:srgbClr val="0070C0"/>
                </a:solidFill>
                <a:latin typeface="Times New Roman" pitchFamily="18" charset="0"/>
                <a:cs typeface="Times New Roman" pitchFamily="18" charset="0"/>
              </a:rPr>
              <a:t>3.25 – 4.25%, </a:t>
            </a:r>
            <a:r>
              <a:rPr lang="en-US" sz="2200" dirty="0" smtClean="0">
                <a:solidFill>
                  <a:srgbClr val="FF0000"/>
                </a:solidFill>
                <a:latin typeface="Times New Roman" pitchFamily="18" charset="0"/>
                <a:cs typeface="Times New Roman" pitchFamily="18" charset="0"/>
              </a:rPr>
              <a:t>Ash</a:t>
            </a:r>
            <a:r>
              <a:rPr lang="en-US" sz="2200" dirty="0" smtClean="0">
                <a:latin typeface="Times New Roman" pitchFamily="18" charset="0"/>
                <a:cs typeface="Times New Roman" pitchFamily="18" charset="0"/>
              </a:rPr>
              <a:t> </a:t>
            </a:r>
            <a:r>
              <a:rPr lang="en-US" sz="2200" dirty="0" smtClean="0">
                <a:solidFill>
                  <a:srgbClr val="0070C0"/>
                </a:solidFill>
                <a:latin typeface="Times New Roman" pitchFamily="18" charset="0"/>
                <a:cs typeface="Times New Roman" pitchFamily="18" charset="0"/>
              </a:rPr>
              <a:t>11- 12%.</a:t>
            </a:r>
          </a:p>
          <a:p>
            <a:pPr lvl="0" algn="just">
              <a:lnSpc>
                <a:spcPct val="150000"/>
              </a:lnSpc>
            </a:pPr>
            <a:r>
              <a:rPr lang="en-US" sz="2200" dirty="0" smtClean="0">
                <a:latin typeface="Times New Roman" pitchFamily="18" charset="0"/>
                <a:cs typeface="Times New Roman" pitchFamily="18" charset="0"/>
              </a:rPr>
              <a:t>The largest utilization of </a:t>
            </a:r>
            <a:r>
              <a:rPr lang="en-US" sz="2200" dirty="0" smtClean="0">
                <a:solidFill>
                  <a:srgbClr val="C00000"/>
                </a:solidFill>
                <a:latin typeface="Times New Roman" pitchFamily="18" charset="0"/>
                <a:cs typeface="Times New Roman" pitchFamily="18" charset="0"/>
              </a:rPr>
              <a:t>cane molasses </a:t>
            </a:r>
            <a:r>
              <a:rPr lang="en-US" sz="2200" dirty="0" smtClean="0">
                <a:latin typeface="Times New Roman" pitchFamily="18" charset="0"/>
                <a:cs typeface="Times New Roman" pitchFamily="18" charset="0"/>
              </a:rPr>
              <a:t>in India at present </a:t>
            </a:r>
            <a:r>
              <a:rPr lang="en-US" sz="2200" dirty="0" smtClean="0">
                <a:solidFill>
                  <a:srgbClr val="C00000"/>
                </a:solidFill>
                <a:latin typeface="Times New Roman" pitchFamily="18" charset="0"/>
                <a:cs typeface="Times New Roman" pitchFamily="18" charset="0"/>
              </a:rPr>
              <a:t>used in the alcohol industry for the manufacture of ethyl alcohol </a:t>
            </a:r>
            <a:r>
              <a:rPr lang="en-US" sz="2200" dirty="0" smtClean="0">
                <a:latin typeface="Times New Roman" pitchFamily="18" charset="0"/>
                <a:cs typeface="Times New Roman" pitchFamily="18" charset="0"/>
              </a:rPr>
              <a:t>(sprit) and other liquor such as rum, brandy, gin and whiskey.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lnSpcReduction="10000"/>
          </a:bodyPr>
          <a:lstStyle/>
          <a:p>
            <a:pPr>
              <a:buNone/>
            </a:pPr>
            <a:r>
              <a:rPr lang="en-US" b="1" dirty="0" smtClean="0">
                <a:solidFill>
                  <a:srgbClr val="7030A0"/>
                </a:solidFill>
              </a:rPr>
              <a:t>Malt Extract</a:t>
            </a:r>
            <a:endParaRPr lang="en-US" dirty="0" smtClean="0">
              <a:solidFill>
                <a:srgbClr val="7030A0"/>
              </a:solidFill>
            </a:endParaRPr>
          </a:p>
          <a:p>
            <a:pPr lvl="0" algn="just">
              <a:lnSpc>
                <a:spcPct val="150000"/>
              </a:lnSpc>
            </a:pPr>
            <a:r>
              <a:rPr lang="en-US" sz="2800" dirty="0" smtClean="0">
                <a:latin typeface="Times New Roman" pitchFamily="18" charset="0"/>
                <a:cs typeface="Times New Roman" pitchFamily="18" charset="0"/>
              </a:rPr>
              <a:t>Aqueous extracts of </a:t>
            </a:r>
            <a:r>
              <a:rPr lang="en-US" sz="2800" dirty="0" smtClean="0">
                <a:solidFill>
                  <a:srgbClr val="C00000"/>
                </a:solidFill>
                <a:latin typeface="Times New Roman" pitchFamily="18" charset="0"/>
                <a:cs typeface="Times New Roman" pitchFamily="18" charset="0"/>
              </a:rPr>
              <a:t>malted barley </a:t>
            </a:r>
            <a:r>
              <a:rPr lang="en-US" sz="2800" dirty="0" smtClean="0">
                <a:latin typeface="Times New Roman" pitchFamily="18" charset="0"/>
                <a:cs typeface="Times New Roman" pitchFamily="18" charset="0"/>
              </a:rPr>
              <a:t>can be concentrated to form syrups that are particularly </a:t>
            </a:r>
            <a:r>
              <a:rPr lang="en-US" sz="2800" dirty="0" smtClean="0">
                <a:solidFill>
                  <a:srgbClr val="C00000"/>
                </a:solidFill>
                <a:latin typeface="Times New Roman" pitchFamily="18" charset="0"/>
                <a:cs typeface="Times New Roman" pitchFamily="18" charset="0"/>
              </a:rPr>
              <a:t>useful carbon sources for the cultivation of filamentous </a:t>
            </a:r>
            <a:r>
              <a:rPr lang="en-US" sz="2800" dirty="0" smtClean="0">
                <a:solidFill>
                  <a:srgbClr val="0070C0"/>
                </a:solidFill>
                <a:latin typeface="Times New Roman" pitchFamily="18" charset="0"/>
                <a:cs typeface="Times New Roman" pitchFamily="18" charset="0"/>
              </a:rPr>
              <a:t>fungi, yeasts and Actinomycetes. </a:t>
            </a:r>
          </a:p>
          <a:p>
            <a:pPr lvl="0" algn="just">
              <a:lnSpc>
                <a:spcPct val="150000"/>
              </a:lnSpc>
            </a:pPr>
            <a:r>
              <a:rPr lang="en-US" sz="2800" dirty="0" smtClean="0">
                <a:latin typeface="Times New Roman" pitchFamily="18" charset="0"/>
                <a:cs typeface="Times New Roman" pitchFamily="18" charset="0"/>
              </a:rPr>
              <a:t>The </a:t>
            </a:r>
            <a:r>
              <a:rPr lang="en-US" sz="2800" dirty="0" smtClean="0">
                <a:solidFill>
                  <a:srgbClr val="FF0000"/>
                </a:solidFill>
                <a:latin typeface="Times New Roman" pitchFamily="18" charset="0"/>
                <a:cs typeface="Times New Roman" pitchFamily="18" charset="0"/>
              </a:rPr>
              <a:t>composition of malt extracts </a:t>
            </a:r>
            <a:r>
              <a:rPr lang="en-US" sz="2800" dirty="0" smtClean="0">
                <a:latin typeface="Times New Roman" pitchFamily="18" charset="0"/>
                <a:cs typeface="Times New Roman" pitchFamily="18" charset="0"/>
              </a:rPr>
              <a:t>varies to 90% carbohydrate including </a:t>
            </a:r>
            <a:r>
              <a:rPr lang="en-US" sz="2800" dirty="0" smtClean="0">
                <a:solidFill>
                  <a:srgbClr val="0070C0"/>
                </a:solidFill>
                <a:latin typeface="Times New Roman" pitchFamily="18" charset="0"/>
                <a:cs typeface="Times New Roman" pitchFamily="18" charset="0"/>
              </a:rPr>
              <a:t>20%</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hexoses</a:t>
            </a:r>
            <a:r>
              <a:rPr lang="en-US" sz="2800" dirty="0" smtClean="0">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55% </a:t>
            </a:r>
            <a:r>
              <a:rPr lang="en-US" sz="2800" dirty="0" smtClean="0">
                <a:solidFill>
                  <a:srgbClr val="FF0000"/>
                </a:solidFill>
                <a:latin typeface="Times New Roman" pitchFamily="18" charset="0"/>
                <a:cs typeface="Times New Roman" pitchFamily="18" charset="0"/>
              </a:rPr>
              <a:t>disaccharides </a:t>
            </a:r>
            <a:r>
              <a:rPr lang="en-US" sz="2800" dirty="0" smtClean="0">
                <a:latin typeface="Times New Roman" pitchFamily="18" charset="0"/>
                <a:cs typeface="Times New Roman" pitchFamily="18" charset="0"/>
              </a:rPr>
              <a:t>and </a:t>
            </a:r>
            <a:r>
              <a:rPr lang="en-US" sz="2800" dirty="0" smtClean="0">
                <a:solidFill>
                  <a:srgbClr val="0070C0"/>
                </a:solidFill>
                <a:latin typeface="Times New Roman" pitchFamily="18" charset="0"/>
                <a:cs typeface="Times New Roman" pitchFamily="18" charset="0"/>
              </a:rPr>
              <a:t>10%</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maltotriose</a:t>
            </a:r>
            <a:r>
              <a:rPr lang="en-US" sz="2800" dirty="0" smtClean="0">
                <a:latin typeface="Times New Roman" pitchFamily="18" charset="0"/>
                <a:cs typeface="Times New Roman" pitchFamily="18" charset="0"/>
              </a:rPr>
              <a:t>, a </a:t>
            </a:r>
            <a:r>
              <a:rPr lang="en-US" sz="2800" dirty="0" smtClean="0">
                <a:solidFill>
                  <a:srgbClr val="FF0000"/>
                </a:solidFill>
                <a:latin typeface="Times New Roman" pitchFamily="18" charset="0"/>
                <a:cs typeface="Times New Roman" pitchFamily="18" charset="0"/>
              </a:rPr>
              <a:t>trisaccharide </a:t>
            </a:r>
            <a:r>
              <a:rPr lang="en-US" sz="2800" dirty="0" smtClean="0">
                <a:latin typeface="Times New Roman" pitchFamily="18" charset="0"/>
                <a:cs typeface="Times New Roman" pitchFamily="18" charset="0"/>
              </a:rPr>
              <a:t>and also contains some </a:t>
            </a:r>
            <a:r>
              <a:rPr lang="en-US" sz="2800" dirty="0" smtClean="0">
                <a:solidFill>
                  <a:srgbClr val="FF0000"/>
                </a:solidFill>
                <a:latin typeface="Times New Roman" pitchFamily="18" charset="0"/>
                <a:cs typeface="Times New Roman" pitchFamily="18" charset="0"/>
              </a:rPr>
              <a:t>vitamins </a:t>
            </a:r>
            <a:r>
              <a:rPr lang="en-US" sz="2800" dirty="0" smtClean="0">
                <a:latin typeface="Times New Roman" pitchFamily="18" charset="0"/>
                <a:cs typeface="Times New Roman" pitchFamily="18" charset="0"/>
              </a:rPr>
              <a:t>and </a:t>
            </a:r>
            <a:r>
              <a:rPr lang="en-US" sz="2800" dirty="0" smtClean="0">
                <a:solidFill>
                  <a:srgbClr val="FF0000"/>
                </a:solidFill>
                <a:latin typeface="Times New Roman" pitchFamily="18" charset="0"/>
                <a:cs typeface="Times New Roman" pitchFamily="18" charset="0"/>
              </a:rPr>
              <a:t>nitrogenous substances</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proteins</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peptides </a:t>
            </a:r>
            <a:r>
              <a:rPr lang="en-US" sz="2800" dirty="0" smtClean="0">
                <a:latin typeface="Times New Roman" pitchFamily="18" charset="0"/>
                <a:cs typeface="Times New Roman" pitchFamily="18" charset="0"/>
              </a:rPr>
              <a:t>and </a:t>
            </a:r>
            <a:r>
              <a:rPr lang="en-US" sz="2800" dirty="0" smtClean="0">
                <a:solidFill>
                  <a:srgbClr val="FF0000"/>
                </a:solidFill>
                <a:latin typeface="Times New Roman" pitchFamily="18" charset="0"/>
                <a:cs typeface="Times New Roman" pitchFamily="18" charset="0"/>
              </a:rPr>
              <a:t>amino acids</a:t>
            </a:r>
            <a:r>
              <a:rPr lang="en-US" sz="2800" dirty="0" smtClean="0">
                <a:latin typeface="Times New Roman" pitchFamily="18" charset="0"/>
                <a:cs typeface="Times New Roman" pitchFamily="18" charset="0"/>
              </a:rPr>
              <a:t>. </a:t>
            </a:r>
          </a:p>
          <a:p>
            <a:pPr algn="just">
              <a:lnSpc>
                <a:spcPct val="150000"/>
              </a:lnSpc>
            </a:pPr>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pPr algn="just">
              <a:lnSpc>
                <a:spcPct val="150000"/>
              </a:lnSpc>
              <a:buNone/>
            </a:pPr>
            <a:r>
              <a:rPr lang="en-US" sz="2400" b="1" dirty="0" smtClean="0">
                <a:solidFill>
                  <a:srgbClr val="7030A0"/>
                </a:solidFill>
                <a:latin typeface="Times New Roman" pitchFamily="18" charset="0"/>
                <a:cs typeface="Times New Roman" pitchFamily="18" charset="0"/>
              </a:rPr>
              <a:t>Whey</a:t>
            </a:r>
          </a:p>
          <a:p>
            <a:pPr lvl="0" algn="just">
              <a:lnSpc>
                <a:spcPct val="150000"/>
              </a:lnSpc>
            </a:pPr>
            <a:r>
              <a:rPr lang="en-US" sz="2100" dirty="0" smtClean="0">
                <a:latin typeface="Times New Roman" pitchFamily="18" charset="0"/>
                <a:cs typeface="Times New Roman" pitchFamily="18" charset="0"/>
              </a:rPr>
              <a:t>Whey is an </a:t>
            </a:r>
            <a:r>
              <a:rPr lang="en-US" sz="2100" dirty="0" smtClean="0">
                <a:solidFill>
                  <a:srgbClr val="C00000"/>
                </a:solidFill>
                <a:latin typeface="Times New Roman" pitchFamily="18" charset="0"/>
                <a:cs typeface="Times New Roman" pitchFamily="18" charset="0"/>
              </a:rPr>
              <a:t>aqueous byproduct of the dairy industry</a:t>
            </a:r>
            <a:r>
              <a:rPr lang="en-US" sz="2100" dirty="0" smtClean="0">
                <a:latin typeface="Times New Roman" pitchFamily="18" charset="0"/>
                <a:cs typeface="Times New Roman" pitchFamily="18" charset="0"/>
              </a:rPr>
              <a:t>. </a:t>
            </a:r>
          </a:p>
          <a:p>
            <a:pPr lvl="0" algn="just">
              <a:lnSpc>
                <a:spcPct val="150000"/>
              </a:lnSpc>
            </a:pPr>
            <a:r>
              <a:rPr lang="en-US" sz="2100" dirty="0" smtClean="0">
                <a:latin typeface="Times New Roman" pitchFamily="18" charset="0"/>
                <a:cs typeface="Times New Roman" pitchFamily="18" charset="0"/>
              </a:rPr>
              <a:t>They </a:t>
            </a:r>
            <a:r>
              <a:rPr lang="en-US" sz="2100" dirty="0" smtClean="0">
                <a:solidFill>
                  <a:srgbClr val="C00000"/>
                </a:solidFill>
                <a:latin typeface="Times New Roman" pitchFamily="18" charset="0"/>
                <a:cs typeface="Times New Roman" pitchFamily="18" charset="0"/>
              </a:rPr>
              <a:t>straw coloured liquid </a:t>
            </a:r>
            <a:r>
              <a:rPr lang="en-US" sz="2100" dirty="0" smtClean="0">
                <a:latin typeface="Times New Roman" pitchFamily="18" charset="0"/>
                <a:cs typeface="Times New Roman" pitchFamily="18" charset="0"/>
              </a:rPr>
              <a:t>produced as a byproduct of </a:t>
            </a:r>
            <a:r>
              <a:rPr lang="en-US" sz="2100" dirty="0" smtClean="0">
                <a:solidFill>
                  <a:srgbClr val="C00000"/>
                </a:solidFill>
                <a:latin typeface="Times New Roman" pitchFamily="18" charset="0"/>
                <a:cs typeface="Times New Roman" pitchFamily="18" charset="0"/>
              </a:rPr>
              <a:t>cheese industry</a:t>
            </a:r>
            <a:r>
              <a:rPr lang="en-US" sz="2100" dirty="0" smtClean="0">
                <a:latin typeface="Times New Roman" pitchFamily="18" charset="0"/>
                <a:cs typeface="Times New Roman" pitchFamily="18" charset="0"/>
              </a:rPr>
              <a:t>. </a:t>
            </a:r>
          </a:p>
          <a:p>
            <a:pPr lvl="0" algn="just">
              <a:lnSpc>
                <a:spcPct val="150000"/>
              </a:lnSpc>
            </a:pPr>
            <a:r>
              <a:rPr lang="en-US" sz="2100" dirty="0" smtClean="0">
                <a:latin typeface="Times New Roman" pitchFamily="18" charset="0"/>
                <a:cs typeface="Times New Roman" pitchFamily="18" charset="0"/>
              </a:rPr>
              <a:t>It is a </a:t>
            </a:r>
            <a:r>
              <a:rPr lang="en-US" sz="2100" dirty="0" smtClean="0">
                <a:solidFill>
                  <a:srgbClr val="C00000"/>
                </a:solidFill>
                <a:latin typeface="Times New Roman" pitchFamily="18" charset="0"/>
                <a:cs typeface="Times New Roman" pitchFamily="18" charset="0"/>
              </a:rPr>
              <a:t>main waste product </a:t>
            </a:r>
            <a:r>
              <a:rPr lang="en-US" sz="2100" dirty="0" smtClean="0">
                <a:latin typeface="Times New Roman" pitchFamily="18" charset="0"/>
                <a:cs typeface="Times New Roman" pitchFamily="18" charset="0"/>
              </a:rPr>
              <a:t>for the cheese industry.</a:t>
            </a:r>
          </a:p>
          <a:p>
            <a:pPr lvl="0" algn="just">
              <a:lnSpc>
                <a:spcPct val="150000"/>
              </a:lnSpc>
            </a:pPr>
            <a:r>
              <a:rPr lang="en-US" sz="2100" dirty="0" smtClean="0">
                <a:latin typeface="Times New Roman" pitchFamily="18" charset="0"/>
                <a:cs typeface="Times New Roman" pitchFamily="18" charset="0"/>
              </a:rPr>
              <a:t>It </a:t>
            </a:r>
            <a:r>
              <a:rPr lang="en-US" sz="2100" dirty="0" smtClean="0">
                <a:solidFill>
                  <a:srgbClr val="C00000"/>
                </a:solidFill>
                <a:latin typeface="Times New Roman" pitchFamily="18" charset="0"/>
                <a:cs typeface="Times New Roman" pitchFamily="18" charset="0"/>
              </a:rPr>
              <a:t>cannot be disposed </a:t>
            </a:r>
            <a:r>
              <a:rPr lang="en-US" sz="2100" dirty="0" smtClean="0">
                <a:latin typeface="Times New Roman" pitchFamily="18" charset="0"/>
                <a:cs typeface="Times New Roman" pitchFamily="18" charset="0"/>
              </a:rPr>
              <a:t>of without proper treatment.</a:t>
            </a:r>
          </a:p>
          <a:p>
            <a:pPr lvl="0" algn="just">
              <a:lnSpc>
                <a:spcPct val="150000"/>
              </a:lnSpc>
            </a:pPr>
            <a:r>
              <a:rPr lang="en-US" sz="2100" dirty="0" smtClean="0">
                <a:latin typeface="Times New Roman" pitchFamily="18" charset="0"/>
                <a:cs typeface="Times New Roman" pitchFamily="18" charset="0"/>
              </a:rPr>
              <a:t>This material is </a:t>
            </a:r>
            <a:r>
              <a:rPr lang="en-US" sz="2100" dirty="0" smtClean="0">
                <a:solidFill>
                  <a:srgbClr val="C00000"/>
                </a:solidFill>
                <a:latin typeface="Times New Roman" pitchFamily="18" charset="0"/>
                <a:cs typeface="Times New Roman" pitchFamily="18" charset="0"/>
              </a:rPr>
              <a:t>expensive to store and transport</a:t>
            </a:r>
            <a:r>
              <a:rPr lang="en-US" sz="2100" dirty="0" smtClean="0">
                <a:latin typeface="Times New Roman" pitchFamily="18" charset="0"/>
                <a:cs typeface="Times New Roman" pitchFamily="18" charset="0"/>
              </a:rPr>
              <a:t>. Therefore, </a:t>
            </a:r>
            <a:r>
              <a:rPr lang="en-US" sz="2100" dirty="0" smtClean="0">
                <a:solidFill>
                  <a:srgbClr val="C00000"/>
                </a:solidFill>
                <a:latin typeface="Times New Roman" pitchFamily="18" charset="0"/>
                <a:cs typeface="Times New Roman" pitchFamily="18" charset="0"/>
              </a:rPr>
              <a:t>lactose concentrates are prepared</a:t>
            </a:r>
            <a:r>
              <a:rPr lang="en-US" sz="2100" dirty="0" smtClean="0">
                <a:latin typeface="Times New Roman" pitchFamily="18" charset="0"/>
                <a:cs typeface="Times New Roman" pitchFamily="18" charset="0"/>
              </a:rPr>
              <a:t> for later fermentation by evaporation of the whey, following removal of milk proteins for use as food supplements. </a:t>
            </a:r>
          </a:p>
          <a:p>
            <a:pPr lvl="0" algn="just">
              <a:lnSpc>
                <a:spcPct val="150000"/>
              </a:lnSpc>
            </a:pPr>
            <a:r>
              <a:rPr lang="en-US" sz="2100" dirty="0" smtClean="0">
                <a:latin typeface="Times New Roman" pitchFamily="18" charset="0"/>
                <a:cs typeface="Times New Roman" pitchFamily="18" charset="0"/>
              </a:rPr>
              <a:t>This disaccharide was formerly </a:t>
            </a:r>
            <a:r>
              <a:rPr lang="en-US" sz="2100" dirty="0" smtClean="0">
                <a:solidFill>
                  <a:srgbClr val="0070C0"/>
                </a:solidFill>
                <a:latin typeface="Times New Roman" pitchFamily="18" charset="0"/>
                <a:cs typeface="Times New Roman" pitchFamily="18" charset="0"/>
              </a:rPr>
              <a:t>used in penicillin fermentations </a:t>
            </a:r>
            <a:r>
              <a:rPr lang="en-US" sz="2100" dirty="0" smtClean="0">
                <a:latin typeface="Times New Roman" pitchFamily="18" charset="0"/>
                <a:cs typeface="Times New Roman" pitchFamily="18" charset="0"/>
              </a:rPr>
              <a:t>and it is still employed for </a:t>
            </a:r>
            <a:r>
              <a:rPr lang="en-US" sz="2100" dirty="0" smtClean="0">
                <a:solidFill>
                  <a:srgbClr val="0070C0"/>
                </a:solidFill>
                <a:latin typeface="Times New Roman" pitchFamily="18" charset="0"/>
                <a:cs typeface="Times New Roman" pitchFamily="18" charset="0"/>
              </a:rPr>
              <a:t>producing ethanol, single cell protein, lactic acid, vitamin B12 </a:t>
            </a:r>
            <a:r>
              <a:rPr lang="en-US" sz="2100" dirty="0" smtClean="0">
                <a:latin typeface="Times New Roman" pitchFamily="18" charset="0"/>
                <a:cs typeface="Times New Roman" pitchFamily="18" charset="0"/>
              </a:rPr>
              <a:t>and </a:t>
            </a:r>
            <a:r>
              <a:rPr lang="en-US" sz="2100" dirty="0" smtClean="0">
                <a:solidFill>
                  <a:srgbClr val="0070C0"/>
                </a:solidFill>
                <a:latin typeface="Times New Roman" pitchFamily="18" charset="0"/>
                <a:cs typeface="Times New Roman" pitchFamily="18" charset="0"/>
              </a:rPr>
              <a:t>gibberellic acid.</a:t>
            </a:r>
          </a:p>
          <a:p>
            <a:pPr algn="just">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1294</Words>
  <Application>Microsoft Office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p.siva</cp:lastModifiedBy>
  <cp:revision>44</cp:revision>
  <dcterms:created xsi:type="dcterms:W3CDTF">2006-08-16T00:00:00Z</dcterms:created>
  <dcterms:modified xsi:type="dcterms:W3CDTF">2021-01-25T14:17:09Z</dcterms:modified>
</cp:coreProperties>
</file>