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60" r:id="rId6"/>
    <p:sldId id="261" r:id="rId7"/>
    <p:sldId id="271" r:id="rId8"/>
    <p:sldId id="262" r:id="rId9"/>
    <p:sldId id="263" r:id="rId10"/>
    <p:sldId id="264" r:id="rId11"/>
    <p:sldId id="266"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2"/>
    <p:penClr>
      <a:srgbClr val="FF0000"/>
    </p:penClr>
  </p:showPr>
  <p:clrMru>
    <a:srgbClr val="0000FF"/>
    <a:srgbClr val="FF3399"/>
    <a:srgbClr val="990000"/>
    <a:srgbClr val="99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D1AA9-8D1B-4C7C-B9E4-E4AAE14AFD8D}"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D1AA9-8D1B-4C7C-B9E4-E4AAE14AFD8D}"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D1AA9-8D1B-4C7C-B9E4-E4AAE14AFD8D}"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D1AA9-8D1B-4C7C-B9E4-E4AAE14AFD8D}"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D1AA9-8D1B-4C7C-B9E4-E4AAE14AFD8D}"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D1AA9-8D1B-4C7C-B9E4-E4AAE14AFD8D}"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D1AA9-8D1B-4C7C-B9E4-E4AAE14AFD8D}" type="datetimeFigureOut">
              <a:rPr lang="en-US" smtClean="0"/>
              <a:pPr/>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D1AA9-8D1B-4C7C-B9E4-E4AAE14AFD8D}"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D1AA9-8D1B-4C7C-B9E4-E4AAE14AFD8D}"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D1AA9-8D1B-4C7C-B9E4-E4AAE14AFD8D}"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D1AA9-8D1B-4C7C-B9E4-E4AAE14AFD8D}"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5A962-0FBA-43AC-B400-442F64EFF4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D1AA9-8D1B-4C7C-B9E4-E4AAE14AFD8D}" type="datetimeFigureOut">
              <a:rPr lang="en-US" smtClean="0"/>
              <a:pPr/>
              <a:t>1/27/2021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5A962-0FBA-43AC-B400-442F64EFF4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Chloroplast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lvl="0" indent="0">
              <a:lnSpc>
                <a:spcPct val="150000"/>
              </a:lnSpc>
              <a:spcBef>
                <a:spcPct val="0"/>
              </a:spcBef>
              <a:buNone/>
              <a:defRPr/>
            </a:pPr>
            <a:r>
              <a:rPr lang="en-US" sz="2400" b="1"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Footlight MT Light" pitchFamily="18" charset="0"/>
                <a:cs typeface="A_Nefel_Sereke" pitchFamily="2" charset="-78"/>
              </a:rPr>
              <a:t>Under </a:t>
            </a:r>
            <a:r>
              <a:rPr lang="en-US" sz="2400" b="1" spc="50" dirty="0" err="1" smtClean="0">
                <a:ln w="13500">
                  <a:solidFill>
                    <a:schemeClr val="accent1">
                      <a:shade val="2500"/>
                      <a:alpha val="6500"/>
                    </a:schemeClr>
                  </a:solidFill>
                  <a:prstDash val="solid"/>
                </a:ln>
                <a:effectLst>
                  <a:outerShdw blurRad="38100" dist="38100" dir="2700000" algn="tl">
                    <a:srgbClr val="000000">
                      <a:alpha val="43137"/>
                    </a:srgbClr>
                  </a:outerShdw>
                </a:effectLst>
                <a:latin typeface="Footlight MT Light" pitchFamily="18" charset="0"/>
                <a:cs typeface="A_Nefel_Sereke" pitchFamily="2" charset="-78"/>
              </a:rPr>
              <a:t>topic:chloroplast</a:t>
            </a:r>
            <a:endParaRPr lang="en-US" sz="2400" b="1"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Footlight MT Light" pitchFamily="18" charset="0"/>
              <a:cs typeface="A_Nefel_Sereke" pitchFamily="2" charset="-78"/>
            </a:endParaRPr>
          </a:p>
          <a:p>
            <a:pPr marL="0" lvl="0" indent="0">
              <a:lnSpc>
                <a:spcPct val="150000"/>
              </a:lnSpc>
              <a:spcBef>
                <a:spcPct val="0"/>
              </a:spcBef>
              <a:buNone/>
              <a:defRPr/>
            </a:pPr>
            <a:r>
              <a:rPr lang="en-US" sz="2400" b="1"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Footlight MT Light" pitchFamily="18" charset="0"/>
                <a:cs typeface="A_Nefel_Sereke" pitchFamily="2" charset="-78"/>
              </a:rPr>
              <a:t>Subject Name: cell biology</a:t>
            </a:r>
          </a:p>
          <a:p>
            <a:pPr marL="0" lvl="0" indent="0">
              <a:lnSpc>
                <a:spcPct val="150000"/>
              </a:lnSpc>
              <a:spcBef>
                <a:spcPct val="0"/>
              </a:spcBef>
              <a:buNone/>
              <a:defRPr/>
            </a:pPr>
            <a:r>
              <a:rPr lang="en-US" sz="2400" b="1"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Footlight MT Light" pitchFamily="18" charset="0"/>
                <a:cs typeface="A_Nefel_Sereke" pitchFamily="2" charset="-78"/>
              </a:rPr>
              <a:t>Subject Code: 17UMBA41</a:t>
            </a:r>
          </a:p>
          <a:p>
            <a:pPr lvl="0" algn="r">
              <a:defRPr/>
            </a:pPr>
            <a:r>
              <a:rPr lang="en-US" b="1" dirty="0" smtClean="0">
                <a:ln w="50800"/>
                <a:effectLst>
                  <a:outerShdw blurRad="38100" dist="38100" dir="2700000" algn="tl">
                    <a:srgbClr val="000000">
                      <a:alpha val="43137"/>
                    </a:srgbClr>
                  </a:outerShdw>
                </a:effectLst>
                <a:latin typeface="Footlight MT Light" pitchFamily="18" charset="0"/>
                <a:cs typeface="A_Nefel_Sereke" pitchFamily="2" charset="-78"/>
              </a:rPr>
              <a:t>A. SHOBIYA BANU</a:t>
            </a:r>
          </a:p>
          <a:p>
            <a:pPr lvl="0" algn="r">
              <a:defRPr/>
            </a:pPr>
            <a:r>
              <a:rPr lang="en-US" b="1" dirty="0" smtClean="0">
                <a:ln w="50800"/>
                <a:effectLst>
                  <a:outerShdw blurRad="38100" dist="38100" dir="2700000" algn="tl">
                    <a:srgbClr val="000000">
                      <a:alpha val="43137"/>
                    </a:srgbClr>
                  </a:outerShdw>
                </a:effectLst>
                <a:latin typeface="Footlight MT Light" pitchFamily="18" charset="0"/>
                <a:cs typeface="A_Nefel_Sereke" pitchFamily="2" charset="-78"/>
              </a:rPr>
              <a:t>Assistant Professor</a:t>
            </a:r>
          </a:p>
          <a:p>
            <a:pPr lvl="0" algn="r">
              <a:defRPr/>
            </a:pPr>
            <a:r>
              <a:rPr lang="en-US" b="1" dirty="0" smtClean="0">
                <a:ln w="50800"/>
                <a:effectLst>
                  <a:outerShdw blurRad="38100" dist="38100" dir="2700000" algn="tl">
                    <a:srgbClr val="000000">
                      <a:alpha val="43137"/>
                    </a:srgbClr>
                  </a:outerShdw>
                </a:effectLst>
                <a:latin typeface="Footlight MT Light" pitchFamily="18" charset="0"/>
                <a:cs typeface="A_Nefel_Sereke" pitchFamily="2" charset="-78"/>
              </a:rPr>
              <a:t>Department of Microbiology</a:t>
            </a:r>
          </a:p>
          <a:p>
            <a:pPr lvl="0" algn="r">
              <a:defRPr/>
            </a:pPr>
            <a:r>
              <a:rPr lang="en-US" b="1" dirty="0" smtClean="0">
                <a:ln w="50800"/>
                <a:effectLst>
                  <a:outerShdw blurRad="38100" dist="38100" dir="2700000" algn="tl">
                    <a:srgbClr val="000000">
                      <a:alpha val="43137"/>
                    </a:srgbClr>
                  </a:outerShdw>
                </a:effectLst>
                <a:latin typeface="Footlight MT Light" pitchFamily="18" charset="0"/>
                <a:cs typeface="A_Nefel_Sereke" pitchFamily="2" charset="-78"/>
              </a:rPr>
              <a:t>H.K.R.H. </a:t>
            </a:r>
            <a:r>
              <a:rPr lang="en-US" b="1" smtClean="0">
                <a:ln w="50800"/>
                <a:effectLst>
                  <a:outerShdw blurRad="38100" dist="38100" dir="2700000" algn="tl">
                    <a:srgbClr val="000000">
                      <a:alpha val="43137"/>
                    </a:srgbClr>
                  </a:outerShdw>
                </a:effectLst>
                <a:latin typeface="Footlight MT Light" pitchFamily="18" charset="0"/>
                <a:cs typeface="A_Nefel_Sereke" pitchFamily="2" charset="-78"/>
              </a:rPr>
              <a:t>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				</a:t>
            </a:r>
            <a:r>
              <a:rPr lang="en-US" dirty="0" smtClean="0">
                <a:solidFill>
                  <a:schemeClr val="accent5">
                    <a:lumMod val="75000"/>
                  </a:schemeClr>
                </a:solidFill>
                <a:latin typeface="Times New Roman" pitchFamily="18" charset="0"/>
                <a:cs typeface="Times New Roman" pitchFamily="18" charset="0"/>
              </a:rPr>
              <a:t>Chloroplast </a:t>
            </a:r>
            <a:r>
              <a:rPr lang="en-US" dirty="0">
                <a:solidFill>
                  <a:schemeClr val="accent5">
                    <a:lumMod val="75000"/>
                  </a:schemeClr>
                </a:solidFill>
                <a:latin typeface="Times New Roman" pitchFamily="18" charset="0"/>
                <a:cs typeface="Times New Roman" pitchFamily="18" charset="0"/>
              </a:rPr>
              <a:t>Function</a:t>
            </a:r>
          </a:p>
          <a:p>
            <a:pPr lvl="0"/>
            <a:r>
              <a:rPr lang="en-US" dirty="0">
                <a:latin typeface="Times New Roman" pitchFamily="18" charset="0"/>
                <a:cs typeface="Times New Roman" pitchFamily="18" charset="0"/>
              </a:rPr>
              <a:t>In plants all the cells participate in plant immune response as they lack specialized immune cells. The chloroplasts with the nucleus and cell membrane and ER are the key organelles of pathogen defense</a:t>
            </a:r>
            <a:r>
              <a:rPr lang="en-US" dirty="0" smtClean="0">
                <a:latin typeface="Times New Roman" pitchFamily="18" charset="0"/>
                <a:cs typeface="Times New Roman" pitchFamily="18" charset="0"/>
              </a:rPr>
              <a:t>.</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 most important function of chloroplast is to make food by the process of photosynthesis. Food is prepared in the form of sugars. During the process of photosynthesis sugar and oxygen are made using light energy, water, and carbon dioxide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10600" cy="6477000"/>
          </a:xfrm>
        </p:spPr>
        <p:txBody>
          <a:bodyPr/>
          <a:lstStyle/>
          <a:p>
            <a:pPr lvl="0"/>
            <a:r>
              <a:rPr lang="en-US" dirty="0" smtClean="0">
                <a:latin typeface="Times New Roman" pitchFamily="18" charset="0"/>
                <a:cs typeface="Times New Roman" pitchFamily="18" charset="0"/>
              </a:rPr>
              <a:t>Light reactions take place on the membranes of the thylakoids. </a:t>
            </a:r>
          </a:p>
          <a:p>
            <a:pPr lvl="0"/>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Chloroplasts, like the mitochondria use the potential energy of the H+ ions or the hydrogen ion to generate energy in the form of ATP. </a:t>
            </a:r>
          </a:p>
          <a:p>
            <a:pPr lvl="0"/>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 dark reactions also known as the Calvin cycle take place in the stroma of chloroplast. </a:t>
            </a:r>
          </a:p>
          <a:p>
            <a:endParaRPr lang="en-US"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29400"/>
          </a:xfrm>
        </p:spPr>
        <p:txBody>
          <a:bodyPr/>
          <a:lstStyle/>
          <a:p>
            <a:pPr lvl="5">
              <a:buNone/>
            </a:pPr>
            <a:endParaRPr lang="en-US" sz="6600" dirty="0" smtClean="0">
              <a:effectLst>
                <a:glow rad="228600">
                  <a:schemeClr val="accent4">
                    <a:satMod val="175000"/>
                    <a:alpha val="40000"/>
                  </a:schemeClr>
                </a:glow>
              </a:effectLst>
              <a:latin typeface="Times New Roman" pitchFamily="18" charset="0"/>
              <a:cs typeface="Times New Roman" pitchFamily="18" charset="0"/>
            </a:endParaRPr>
          </a:p>
          <a:p>
            <a:pPr lvl="5">
              <a:buNone/>
            </a:pPr>
            <a:endParaRPr lang="en-US" sz="6600" dirty="0" smtClean="0">
              <a:effectLst>
                <a:glow rad="228600">
                  <a:schemeClr val="accent4">
                    <a:satMod val="175000"/>
                    <a:alpha val="40000"/>
                  </a:schemeClr>
                </a:glow>
              </a:effectLst>
              <a:latin typeface="Times New Roman" pitchFamily="18" charset="0"/>
              <a:cs typeface="Times New Roman" pitchFamily="18" charset="0"/>
            </a:endParaRPr>
          </a:p>
          <a:p>
            <a:pPr lvl="5">
              <a:buNone/>
            </a:pPr>
            <a:r>
              <a:rPr lang="en-US" sz="6600" dirty="0" smtClean="0">
                <a:effectLst>
                  <a:glow rad="228600">
                    <a:schemeClr val="accent4">
                      <a:satMod val="175000"/>
                      <a:alpha val="40000"/>
                    </a:schemeClr>
                  </a:glow>
                </a:effectLst>
                <a:latin typeface="Times New Roman" pitchFamily="18" charset="0"/>
                <a:cs typeface="Times New Roman" pitchFamily="18" charset="0"/>
              </a:rPr>
              <a:t>THANKING YOU</a:t>
            </a:r>
            <a:endParaRPr lang="en-US" sz="6600" dirty="0">
              <a:effectLst>
                <a:glow rad="228600">
                  <a:schemeClr val="accent4">
                    <a:satMod val="175000"/>
                    <a:alpha val="40000"/>
                  </a:schemeClr>
                </a:glow>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normAutofit lnSpcReduction="10000"/>
          </a:bodyPr>
          <a:lstStyle/>
          <a:p>
            <a:endParaRPr lang="en-US" dirty="0" smtClean="0">
              <a:latin typeface="Times New Roman" pitchFamily="18" charset="0"/>
              <a:cs typeface="Times New Roman" pitchFamily="18" charset="0"/>
            </a:endParaRPr>
          </a:p>
          <a:p>
            <a:pPr lvl="5">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t>
            </a:r>
            <a:r>
              <a:rPr lang="en-US" sz="3600" dirty="0" smtClean="0">
                <a:solidFill>
                  <a:srgbClr val="FF0000"/>
                </a:solidFill>
                <a:latin typeface="Times New Roman" pitchFamily="18" charset="0"/>
                <a:cs typeface="Times New Roman" pitchFamily="18" charset="0"/>
              </a:rPr>
              <a:t>INTRODUCTION</a:t>
            </a:r>
            <a:endParaRPr lang="en-US" sz="3600" dirty="0">
              <a:solidFill>
                <a:srgbClr val="FF0000"/>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Chloroplasts </a:t>
            </a:r>
            <a:r>
              <a:rPr lang="en-US" dirty="0">
                <a:latin typeface="Times New Roman" pitchFamily="18" charset="0"/>
                <a:cs typeface="Times New Roman" pitchFamily="18" charset="0"/>
              </a:rPr>
              <a:t>are organelles present in plant cells and some eukaryotic organisms. Chloroplasts are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most important plastids </a:t>
            </a:r>
            <a:r>
              <a:rPr lang="en-US" dirty="0" smtClean="0">
                <a:latin typeface="Times New Roman" pitchFamily="18" charset="0"/>
                <a:cs typeface="Times New Roman" pitchFamily="18" charset="0"/>
              </a:rPr>
              <a:t>found </a:t>
            </a:r>
            <a:r>
              <a:rPr lang="en-US" dirty="0">
                <a:latin typeface="Times New Roman" pitchFamily="18" charset="0"/>
                <a:cs typeface="Times New Roman" pitchFamily="18" charset="0"/>
              </a:rPr>
              <a:t>in plant cells. </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chloroplasts take part in the process of </a:t>
            </a:r>
            <a:r>
              <a:rPr lang="en-US" dirty="0" smtClean="0">
                <a:latin typeface="Times New Roman" pitchFamily="18" charset="0"/>
                <a:cs typeface="Times New Roman" pitchFamily="18" charset="0"/>
              </a:rPr>
              <a:t>photosynthesis.</a:t>
            </a:r>
            <a:r>
              <a:rPr lang="en-US" dirty="0">
                <a:latin typeface="Times New Roman" pitchFamily="18" charset="0"/>
                <a:cs typeface="Times New Roman" pitchFamily="18" charset="0"/>
              </a:rPr>
              <a:t> Animal cells do not have chloroplasts.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green plant take part in the process of photosynthesis which converts energy into sugars and the byproduct of the process is oxygen that all animals breathe.</a:t>
            </a: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loroplast Diagram"/>
          <p:cNvPicPr>
            <a:picLocks noGrp="1"/>
          </p:cNvPicPr>
          <p:nvPr>
            <p:ph idx="1"/>
          </p:nvPr>
        </p:nvPicPr>
        <p:blipFill>
          <a:blip r:embed="rId2"/>
          <a:srcRect/>
          <a:stretch>
            <a:fillRect/>
          </a:stretch>
        </p:blipFill>
        <p:spPr bwMode="auto">
          <a:xfrm>
            <a:off x="609600" y="457200"/>
            <a:ext cx="8001000" cy="57150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lstStyle/>
          <a:p>
            <a:pPr>
              <a:buNone/>
            </a:pPr>
            <a:r>
              <a:rPr lang="en-US" dirty="0" smtClean="0">
                <a:solidFill>
                  <a:srgbClr val="990000"/>
                </a:solidFill>
                <a:latin typeface="Times New Roman" pitchFamily="18" charset="0"/>
                <a:cs typeface="Times New Roman" pitchFamily="18" charset="0"/>
              </a:rPr>
              <a:t>	EXPLANATION</a:t>
            </a:r>
          </a:p>
          <a:p>
            <a:pPr>
              <a:buNone/>
            </a:pPr>
            <a:r>
              <a:rPr lang="en-US" dirty="0" smtClean="0">
                <a:latin typeface="Times New Roman" pitchFamily="18" charset="0"/>
                <a:cs typeface="Times New Roman" pitchFamily="18" charset="0"/>
              </a:rPr>
              <a:t>	Chloroplasts </a:t>
            </a:r>
            <a:r>
              <a:rPr lang="en-US" dirty="0">
                <a:latin typeface="Times New Roman" pitchFamily="18" charset="0"/>
                <a:cs typeface="Times New Roman" pitchFamily="18" charset="0"/>
              </a:rPr>
              <a:t>found in higher plants are generally biconvex or planoconvex shaped. In different plants chloroplasts have different shapes, they vary from spheroid, filamentous saucer-shaped, discoid or ovoid shaped. </a:t>
            </a:r>
          </a:p>
          <a:p>
            <a:pPr>
              <a:buNone/>
            </a:pPr>
            <a:r>
              <a:rPr lang="en-US" dirty="0" smtClean="0">
                <a:latin typeface="Times New Roman" pitchFamily="18" charset="0"/>
                <a:cs typeface="Times New Roman" pitchFamily="18" charset="0"/>
              </a:rPr>
              <a:t>				</a:t>
            </a:r>
            <a:r>
              <a:rPr lang="en-US" dirty="0" smtClean="0">
                <a:solidFill>
                  <a:srgbClr val="00B0F0"/>
                </a:solidFill>
                <a:latin typeface="Times New Roman" pitchFamily="18" charset="0"/>
                <a:cs typeface="Times New Roman" pitchFamily="18" charset="0"/>
              </a:rPr>
              <a:t>	SIZE</a:t>
            </a:r>
          </a:p>
          <a:p>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hloroplast </a:t>
            </a:r>
            <a:r>
              <a:rPr lang="en-US" dirty="0">
                <a:latin typeface="Times New Roman" pitchFamily="18" charset="0"/>
                <a:cs typeface="Times New Roman" pitchFamily="18" charset="0"/>
              </a:rPr>
              <a:t>also varies from species to species</a:t>
            </a:r>
            <a:r>
              <a:rPr lang="en-US" dirty="0" smtClean="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average size of chloroplast is 4-6 Âµ in diameter and 1-3 Âµ in thickness. </a:t>
            </a: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normAutofit fontScale="92500" lnSpcReduction="10000"/>
          </a:bodyPr>
          <a:lstStyle/>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THREE MEMBRANE</a:t>
            </a:r>
            <a:endParaRPr lang="en-US" dirty="0">
              <a:solidFill>
                <a:srgbClr val="FF0000"/>
              </a:solidFill>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Outer membrane</a:t>
            </a:r>
          </a:p>
          <a:p>
            <a:pPr>
              <a:buNone/>
            </a:pPr>
            <a:r>
              <a:rPr lang="en-US" dirty="0" smtClean="0">
                <a:latin typeface="Times New Roman" pitchFamily="18" charset="0"/>
                <a:cs typeface="Times New Roman" pitchFamily="18" charset="0"/>
              </a:rPr>
              <a:t>  			Inner membrane </a:t>
            </a:r>
          </a:p>
          <a:p>
            <a:pPr>
              <a:buNone/>
            </a:pPr>
            <a:r>
              <a:rPr lang="en-US" dirty="0" smtClean="0">
                <a:latin typeface="Times New Roman" pitchFamily="18" charset="0"/>
                <a:cs typeface="Times New Roman" pitchFamily="18" charset="0"/>
              </a:rPr>
              <a:t> 			Thylakoid system</a:t>
            </a:r>
          </a:p>
          <a:p>
            <a:pPr>
              <a:buNone/>
            </a:pPr>
            <a:r>
              <a:rPr lang="en-US" dirty="0">
                <a:latin typeface="Times New Roman" pitchFamily="18" charset="0"/>
                <a:cs typeface="Times New Roman" pitchFamily="18" charset="0"/>
              </a:rPr>
              <a:t> </a:t>
            </a:r>
            <a:endParaRPr lang="en-US" dirty="0">
              <a:solidFill>
                <a:srgbClr val="FF3399"/>
              </a:solidFill>
              <a:latin typeface="Times New Roman" pitchFamily="18" charset="0"/>
              <a:cs typeface="Times New Roman" pitchFamily="18" charset="0"/>
            </a:endParaRPr>
          </a:p>
          <a:p>
            <a:pPr>
              <a:buFont typeface="Wingdings" pitchFamily="2" charset="2"/>
              <a:buChar char="v"/>
            </a:pPr>
            <a:r>
              <a:rPr lang="en-US" dirty="0">
                <a:solidFill>
                  <a:srgbClr val="FF3399"/>
                </a:solidFill>
                <a:latin typeface="Times New Roman" pitchFamily="18" charset="0"/>
                <a:cs typeface="Times New Roman" pitchFamily="18" charset="0"/>
              </a:rPr>
              <a:t>Outer membrane</a:t>
            </a:r>
            <a:r>
              <a:rPr lang="en-US" b="1" dirty="0">
                <a:solidFill>
                  <a:srgbClr val="FF3399"/>
                </a:solidFill>
                <a:latin typeface="Times New Roman" pitchFamily="18" charset="0"/>
                <a:cs typeface="Times New Roman" pitchFamily="18" charset="0"/>
              </a:rPr>
              <a:t> </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It is a semi-porous membrane and is permeable to small molecules and </a:t>
            </a:r>
            <a:r>
              <a:rPr lang="en-US" dirty="0" smtClean="0">
                <a:latin typeface="Times New Roman" pitchFamily="18" charset="0"/>
                <a:cs typeface="Times New Roman" pitchFamily="18" charset="0"/>
              </a:rPr>
              <a:t>ions. </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outer membrane is not permeable to larger proteins.</a:t>
            </a:r>
          </a:p>
          <a:p>
            <a:pPr>
              <a:buFont typeface="Wingdings" pitchFamily="2" charset="2"/>
              <a:buChar char="v"/>
            </a:pPr>
            <a:r>
              <a:rPr lang="en-US" dirty="0">
                <a:solidFill>
                  <a:srgbClr val="0000FF"/>
                </a:solidFill>
                <a:latin typeface="Times New Roman" pitchFamily="18" charset="0"/>
                <a:cs typeface="Times New Roman" pitchFamily="18" charset="0"/>
              </a:rPr>
              <a:t>Intermembrane</a:t>
            </a: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Thin </a:t>
            </a:r>
            <a:r>
              <a:rPr lang="en-US" dirty="0">
                <a:latin typeface="Times New Roman" pitchFamily="18" charset="0"/>
                <a:cs typeface="Times New Roman" pitchFamily="18" charset="0"/>
              </a:rPr>
              <a:t>intermembrane space about 10-20 nanometers and it is present between the outer and the inner membrane of the chloroplast. </a:t>
            </a:r>
          </a:p>
          <a:p>
            <a:pPr>
              <a:buNone/>
            </a:pPr>
            <a:endParaRPr lang="en-US"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normAutofit fontScale="85000" lnSpcReduction="10000"/>
          </a:bodyPr>
          <a:lstStyle/>
          <a:p>
            <a:pPr>
              <a:buNone/>
            </a:pPr>
            <a:r>
              <a:rPr lang="en-US" dirty="0" smtClean="0">
                <a:solidFill>
                  <a:srgbClr val="996600"/>
                </a:solidFill>
                <a:latin typeface="Times New Roman" pitchFamily="18" charset="0"/>
                <a:cs typeface="Times New Roman" pitchFamily="18" charset="0"/>
              </a:rPr>
              <a:t>				Inner </a:t>
            </a:r>
            <a:r>
              <a:rPr lang="en-US" dirty="0">
                <a:solidFill>
                  <a:srgbClr val="996600"/>
                </a:solidFill>
                <a:latin typeface="Times New Roman" pitchFamily="18" charset="0"/>
                <a:cs typeface="Times New Roman" pitchFamily="18" charset="0"/>
              </a:rPr>
              <a:t>membrane</a:t>
            </a:r>
            <a:r>
              <a:rPr lang="en-US" b="1"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inner membrane of the chloroplast forms a border to the stroma. </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addition of regulation activity, the fatty acids, lipids and </a:t>
            </a:r>
            <a:r>
              <a:rPr lang="en-US" dirty="0" err="1">
                <a:latin typeface="Times New Roman" pitchFamily="18" charset="0"/>
                <a:cs typeface="Times New Roman" pitchFamily="18" charset="0"/>
              </a:rPr>
              <a:t>carotenoids</a:t>
            </a:r>
            <a:r>
              <a:rPr lang="en-US" dirty="0">
                <a:latin typeface="Times New Roman" pitchFamily="18" charset="0"/>
                <a:cs typeface="Times New Roman" pitchFamily="18" charset="0"/>
              </a:rPr>
              <a:t> are synthesized in the inner chloroplast membrane.  </a:t>
            </a:r>
            <a:endParaRPr lang="en-US" dirty="0" smtClean="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solidFill>
                  <a:srgbClr val="FF3399"/>
                </a:solidFill>
                <a:latin typeface="Times New Roman" pitchFamily="18" charset="0"/>
                <a:cs typeface="Times New Roman" pitchFamily="18" charset="0"/>
              </a:rPr>
              <a:t>	Stroma</a:t>
            </a:r>
            <a:r>
              <a:rPr lang="en-US" dirty="0">
                <a:solidFill>
                  <a:srgbClr val="FF3399"/>
                </a:solidFill>
                <a:latin typeface="Times New Roman" pitchFamily="18" charset="0"/>
                <a:cs typeface="Times New Roman" pitchFamily="18" charset="0"/>
              </a:rPr>
              <a:t> </a:t>
            </a:r>
          </a:p>
          <a:p>
            <a:r>
              <a:rPr lang="en-US" dirty="0">
                <a:latin typeface="Times New Roman" pitchFamily="18" charset="0"/>
                <a:cs typeface="Times New Roman" pitchFamily="18" charset="0"/>
              </a:rPr>
              <a:t>Stroma is a alkaline, </a:t>
            </a:r>
            <a:r>
              <a:rPr lang="en-US" dirty="0" smtClean="0">
                <a:latin typeface="Times New Roman" pitchFamily="18" charset="0"/>
                <a:cs typeface="Times New Roman" pitchFamily="18" charset="0"/>
              </a:rPr>
              <a:t>protein </a:t>
            </a:r>
            <a:r>
              <a:rPr lang="en-US" dirty="0">
                <a:latin typeface="Times New Roman" pitchFamily="18" charset="0"/>
                <a:cs typeface="Times New Roman" pitchFamily="18" charset="0"/>
              </a:rPr>
              <a:t>rich and is present within the inner membrane of the chloroplast.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space outside the thylakoid space is called the stroma.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chloroplast DNA chloroplast ribosome and the thylakoid system, starch granules and many proteins are found floating around the stroma.</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ructure of Chloroplast"/>
          <p:cNvPicPr>
            <a:picLocks noGrp="1"/>
          </p:cNvPicPr>
          <p:nvPr>
            <p:ph idx="1"/>
          </p:nvPr>
        </p:nvPicPr>
        <p:blipFill>
          <a:blip r:embed="rId2"/>
          <a:srcRect/>
          <a:stretch>
            <a:fillRect/>
          </a:stretch>
        </p:blipFill>
        <p:spPr bwMode="auto">
          <a:xfrm>
            <a:off x="1219200" y="609600"/>
            <a:ext cx="6781800" cy="5562599"/>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normAutofit/>
          </a:bodyPr>
          <a:lstStyle/>
          <a:p>
            <a:pPr>
              <a:buNone/>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dirty="0">
                <a:solidFill>
                  <a:srgbClr val="0000FF"/>
                </a:solidFill>
                <a:latin typeface="Times New Roman" pitchFamily="18" charset="0"/>
                <a:cs typeface="Times New Roman" pitchFamily="18" charset="0"/>
              </a:rPr>
              <a:t>Thylakoid </a:t>
            </a:r>
            <a:r>
              <a:rPr lang="en-US" dirty="0" smtClean="0">
                <a:solidFill>
                  <a:srgbClr val="0000FF"/>
                </a:solidFill>
                <a:latin typeface="Times New Roman" pitchFamily="18" charset="0"/>
                <a:cs typeface="Times New Roman" pitchFamily="18" charset="0"/>
              </a:rPr>
              <a:t>System</a:t>
            </a:r>
            <a:r>
              <a:rPr lang="en-US" dirty="0">
                <a:solidFill>
                  <a:srgbClr val="0000FF"/>
                </a:solidFill>
                <a:latin typeface="Times New Roman" pitchFamily="18" charset="0"/>
                <a:cs typeface="Times New Roman" pitchFamily="18" charset="0"/>
              </a:rPr>
              <a:t> </a:t>
            </a:r>
          </a:p>
          <a:p>
            <a:r>
              <a:rPr lang="en-US" dirty="0" smtClean="0">
                <a:latin typeface="Times New Roman" pitchFamily="18" charset="0"/>
                <a:cs typeface="Times New Roman" pitchFamily="18" charset="0"/>
              </a:rPr>
              <a:t>The thylakoid system is suspended  in the stroma.</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thylakoids are arranged in stacks known as </a:t>
            </a:r>
            <a:r>
              <a:rPr lang="en-US" dirty="0" err="1">
                <a:latin typeface="Times New Roman" pitchFamily="18" charset="0"/>
                <a:cs typeface="Times New Roman" pitchFamily="18" charset="0"/>
              </a:rPr>
              <a:t>grana</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Each </a:t>
            </a:r>
            <a:r>
              <a:rPr lang="en-US" dirty="0" err="1">
                <a:latin typeface="Times New Roman" pitchFamily="18" charset="0"/>
                <a:cs typeface="Times New Roman" pitchFamily="18" charset="0"/>
              </a:rPr>
              <a:t>granum</a:t>
            </a:r>
            <a:r>
              <a:rPr lang="en-US" dirty="0">
                <a:latin typeface="Times New Roman" pitchFamily="18" charset="0"/>
                <a:cs typeface="Times New Roman" pitchFamily="18" charset="0"/>
              </a:rPr>
              <a:t> contains around 10-20 thylakoids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Important </a:t>
            </a:r>
            <a:r>
              <a:rPr lang="en-US" dirty="0">
                <a:latin typeface="Times New Roman" pitchFamily="18" charset="0"/>
                <a:cs typeface="Times New Roman" pitchFamily="18" charset="0"/>
              </a:rPr>
              <a:t>protein complexes which carry out light reaction of photosynthesis are embedded in the membranes of the thylakoids</a:t>
            </a:r>
            <a:r>
              <a:rPr lang="en-US" dirty="0" smtClean="0">
                <a:latin typeface="Times New Roman" pitchFamily="18" charset="0"/>
                <a:cs typeface="Times New Roman" pitchFamily="18" charset="0"/>
              </a:rPr>
              <a:t>.</a:t>
            </a:r>
          </a:p>
          <a:p>
            <a:pPr>
              <a:buNone/>
            </a:pPr>
            <a:r>
              <a:rPr lang="en-US" sz="2800" dirty="0" smtClean="0">
                <a:solidFill>
                  <a:srgbClr val="FFC000"/>
                </a:solidFill>
                <a:latin typeface="Times New Roman" pitchFamily="18" charset="0"/>
                <a:cs typeface="Times New Roman" pitchFamily="18" charset="0"/>
              </a:rPr>
              <a:t>			Two Types</a:t>
            </a:r>
            <a:r>
              <a:rPr lang="en-US" sz="2800" b="1" dirty="0" smtClean="0">
                <a:solidFill>
                  <a:srgbClr val="FFC000"/>
                </a:solidFill>
                <a:latin typeface="Times New Roman" pitchFamily="18" charset="0"/>
                <a:cs typeface="Times New Roman" pitchFamily="18" charset="0"/>
              </a:rPr>
              <a:t> </a:t>
            </a:r>
          </a:p>
          <a:p>
            <a:pPr lvl="1">
              <a:buFont typeface="Wingdings" pitchFamily="2" charset="2"/>
              <a:buChar char="ü"/>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granal</a:t>
            </a:r>
            <a:r>
              <a:rPr lang="en-US" dirty="0" smtClean="0">
                <a:latin typeface="Times New Roman" pitchFamily="18" charset="0"/>
                <a:cs typeface="Times New Roman" pitchFamily="18" charset="0"/>
              </a:rPr>
              <a:t> thylakoids </a:t>
            </a:r>
          </a:p>
          <a:p>
            <a:pPr lvl="1">
              <a:buFont typeface="Wingdings" pitchFamily="2" charset="2"/>
              <a:buChar char="ü"/>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stromal</a:t>
            </a:r>
            <a:r>
              <a:rPr lang="en-US" dirty="0" smtClean="0">
                <a:latin typeface="Times New Roman" pitchFamily="18" charset="0"/>
                <a:cs typeface="Times New Roman" pitchFamily="18" charset="0"/>
              </a:rPr>
              <a:t> thylakoids</a:t>
            </a:r>
          </a:p>
          <a:p>
            <a:endParaRPr lang="en-US"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2800" dirty="0" smtClean="0">
                <a:latin typeface="Times New Roman" pitchFamily="18" charset="0"/>
                <a:cs typeface="Times New Roman" pitchFamily="18" charset="0"/>
              </a:rPr>
              <a:t>		</a:t>
            </a:r>
            <a:r>
              <a:rPr lang="en-US" sz="2800" dirty="0">
                <a:solidFill>
                  <a:srgbClr val="FFC000"/>
                </a:solidFill>
                <a:latin typeface="Times New Roman" pitchFamily="18" charset="0"/>
                <a:cs typeface="Times New Roman" pitchFamily="18" charset="0"/>
              </a:rPr>
              <a:t> </a:t>
            </a:r>
            <a:r>
              <a:rPr lang="en-US" sz="2800" dirty="0" smtClean="0">
                <a:solidFill>
                  <a:srgbClr val="FFC00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Granal</a:t>
            </a: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thylakoids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buFont typeface="Arial" pitchFamily="34" charset="0"/>
              <a:buChar char="•"/>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rranged </a:t>
            </a:r>
            <a:r>
              <a:rPr lang="en-US" dirty="0">
                <a:latin typeface="Times New Roman" pitchFamily="18" charset="0"/>
                <a:cs typeface="Times New Roman" pitchFamily="18" charset="0"/>
              </a:rPr>
              <a:t>in the </a:t>
            </a:r>
            <a:r>
              <a:rPr lang="en-US" dirty="0" err="1" smtClean="0">
                <a:latin typeface="Times New Roman" pitchFamily="18" charset="0"/>
                <a:cs typeface="Times New Roman" pitchFamily="18" charset="0"/>
              </a:rPr>
              <a:t>grana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are pancake shaped circular discs, which are about 300-600 nanometers in diameter. </a:t>
            </a:r>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The </a:t>
            </a:r>
            <a:r>
              <a:rPr lang="en-US" dirty="0" err="1">
                <a:latin typeface="Times New Roman" pitchFamily="18" charset="0"/>
                <a:cs typeface="Times New Roman" pitchFamily="18" charset="0"/>
              </a:rPr>
              <a:t>stromal</a:t>
            </a:r>
            <a:r>
              <a:rPr lang="en-US" dirty="0">
                <a:latin typeface="Times New Roman" pitchFamily="18" charset="0"/>
                <a:cs typeface="Times New Roman" pitchFamily="18" charset="0"/>
              </a:rPr>
              <a:t> thylakoids are in contact with the stroma and are in the form of </a:t>
            </a:r>
            <a:r>
              <a:rPr lang="en-US" dirty="0" err="1">
                <a:latin typeface="Times New Roman" pitchFamily="18" charset="0"/>
                <a:cs typeface="Times New Roman" pitchFamily="18" charset="0"/>
              </a:rPr>
              <a:t>helicoid</a:t>
            </a:r>
            <a:r>
              <a:rPr lang="en-US" dirty="0">
                <a:latin typeface="Times New Roman" pitchFamily="18" charset="0"/>
                <a:cs typeface="Times New Roman" pitchFamily="18" charset="0"/>
              </a:rPr>
              <a:t> sheets. </a:t>
            </a:r>
            <a:endParaRPr lang="en-US" dirty="0" smtClean="0">
              <a:latin typeface="Times New Roman" pitchFamily="18" charset="0"/>
              <a:cs typeface="Times New Roman" pitchFamily="18" charset="0"/>
            </a:endParaRPr>
          </a:p>
          <a:p>
            <a:pPr lvl="1">
              <a:buNone/>
            </a:pPr>
            <a:endParaRPr lang="en-US" dirty="0" smtClean="0">
              <a:solidFill>
                <a:schemeClr val="tx2">
                  <a:lumMod val="75000"/>
                </a:schemeClr>
              </a:solidFill>
              <a:latin typeface="Times New Roman" pitchFamily="18" charset="0"/>
              <a:cs typeface="Times New Roman" pitchFamily="18" charset="0"/>
            </a:endParaRPr>
          </a:p>
          <a:p>
            <a:pPr lvl="1">
              <a:buNone/>
            </a:pPr>
            <a:r>
              <a:rPr lang="en-US" dirty="0">
                <a:solidFill>
                  <a:schemeClr val="tx2">
                    <a:lumMod val="75000"/>
                  </a:schemeClr>
                </a:solidFill>
                <a:latin typeface="Times New Roman" pitchFamily="18" charset="0"/>
                <a:cs typeface="Times New Roman" pitchFamily="18" charset="0"/>
              </a:rPr>
              <a:t>	</a:t>
            </a: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Stromal</a:t>
            </a:r>
            <a:r>
              <a:rPr lang="en-US" dirty="0" smtClean="0">
                <a:solidFill>
                  <a:schemeClr val="tx2">
                    <a:lumMod val="75000"/>
                  </a:schemeClr>
                </a:solidFill>
                <a:latin typeface="Times New Roman" pitchFamily="18" charset="0"/>
                <a:cs typeface="Times New Roman" pitchFamily="18" charset="0"/>
              </a:rPr>
              <a:t> thylakoids</a:t>
            </a:r>
            <a:r>
              <a:rPr lang="en-US" dirty="0" smtClean="0">
                <a:latin typeface="Times New Roman" pitchFamily="18" charset="0"/>
                <a:cs typeface="Times New Roman" pitchFamily="18" charset="0"/>
              </a:rPr>
              <a:t> </a:t>
            </a:r>
          </a:p>
          <a:p>
            <a:pPr>
              <a:buFont typeface="Wingdings" pitchFamily="2" charset="2"/>
              <a:buChar char="§"/>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photosystem</a:t>
            </a:r>
            <a:r>
              <a:rPr lang="en-US" sz="2800" dirty="0">
                <a:latin typeface="Times New Roman" pitchFamily="18" charset="0"/>
                <a:cs typeface="Times New Roman" pitchFamily="18" charset="0"/>
              </a:rPr>
              <a:t> I and ATP </a:t>
            </a:r>
            <a:r>
              <a:rPr lang="en-US" sz="2800" dirty="0" err="1">
                <a:latin typeface="Times New Roman" pitchFamily="18" charset="0"/>
                <a:cs typeface="Times New Roman" pitchFamily="18" charset="0"/>
              </a:rPr>
              <a:t>synthase</a:t>
            </a:r>
            <a:r>
              <a:rPr lang="en-US" sz="2800" dirty="0">
                <a:latin typeface="Times New Roman" pitchFamily="18" charset="0"/>
                <a:cs typeface="Times New Roman" pitchFamily="18" charset="0"/>
              </a:rPr>
              <a:t> protein complexes are present in the stroma. </a:t>
            </a:r>
            <a:endParaRPr lang="en-US" sz="2800" dirty="0" smtClean="0">
              <a:latin typeface="Times New Roman" pitchFamily="18" charset="0"/>
              <a:cs typeface="Times New Roman" pitchFamily="18" charset="0"/>
            </a:endParaRPr>
          </a:p>
          <a:p>
            <a:pPr>
              <a:buFont typeface="Wingdings" pitchFamily="2" charset="2"/>
              <a:buChar char="§"/>
            </a:pPr>
            <a:endParaRPr lang="en-US" sz="2800" dirty="0" smtClean="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These </a:t>
            </a:r>
            <a:r>
              <a:rPr lang="en-US" sz="2800" dirty="0">
                <a:latin typeface="Times New Roman" pitchFamily="18" charset="0"/>
                <a:cs typeface="Times New Roman" pitchFamily="18" charset="0"/>
              </a:rPr>
              <a:t>protein complexes acts as spacers between the sheets of </a:t>
            </a:r>
            <a:r>
              <a:rPr lang="en-US" sz="2800" dirty="0" err="1">
                <a:latin typeface="Times New Roman" pitchFamily="18" charset="0"/>
                <a:cs typeface="Times New Roman" pitchFamily="18" charset="0"/>
              </a:rPr>
              <a:t>stromal</a:t>
            </a:r>
            <a:r>
              <a:rPr lang="en-US" sz="2800" dirty="0">
                <a:latin typeface="Times New Roman" pitchFamily="18" charset="0"/>
                <a:cs typeface="Times New Roman" pitchFamily="18" charset="0"/>
              </a:rPr>
              <a:t> thylakoids.  </a:t>
            </a:r>
          </a:p>
          <a:p>
            <a:pPr>
              <a:buNone/>
            </a:pPr>
            <a:r>
              <a:rPr lang="en-US" sz="2800" dirty="0">
                <a:latin typeface="Times New Roman" pitchFamily="18" charset="0"/>
                <a:cs typeface="Times New Roman" pitchFamily="18" charset="0"/>
              </a:rPr>
              <a:t> </a:t>
            </a:r>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37</Words>
  <Application>Microsoft Office PowerPoint</Application>
  <PresentationFormat>On-screen Show (4:3)</PresentationFormat>
  <Paragraphs>63</Paragraphs>
  <Slides>12</Slides>
  <Notes>0</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Chloroplast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Chloroplast</dc:title>
  <dc:creator>MYPC</dc:creator>
  <cp:lastModifiedBy>howdia</cp:lastModifiedBy>
  <cp:revision>11</cp:revision>
  <dcterms:created xsi:type="dcterms:W3CDTF">2018-11-16T06:38:18Z</dcterms:created>
  <dcterms:modified xsi:type="dcterms:W3CDTF">2021-01-27T08:36:05Z</dcterms:modified>
</cp:coreProperties>
</file>