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0" r:id="rId1"/>
  </p:sldMasterIdLst>
  <p:sldIdLst>
    <p:sldId id="275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0" dirty="0" smtClean="0">
                <a:latin typeface="Times New Roman"/>
                <a:cs typeface="Times New Roman"/>
              </a:rPr>
              <a:t>ENTITY	</a:t>
            </a:r>
            <a:r>
              <a:rPr lang="en-US" spc="-10" dirty="0" smtClean="0">
                <a:latin typeface="Times New Roman"/>
                <a:cs typeface="Times New Roman"/>
              </a:rPr>
              <a:t> </a:t>
            </a:r>
            <a:r>
              <a:rPr lang="en-US" spc="-45" dirty="0" smtClean="0">
                <a:latin typeface="Times New Roman"/>
                <a:cs typeface="Times New Roman"/>
              </a:rPr>
              <a:t>RELATIONSHIP</a:t>
            </a:r>
            <a:r>
              <a:rPr lang="en-US" spc="-155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MODEL</a:t>
            </a:r>
            <a:endParaRPr lang="en-US" dirty="0"/>
          </a:p>
        </p:txBody>
      </p:sp>
      <p:sp>
        <p:nvSpPr>
          <p:cNvPr id="4" name="object 16"/>
          <p:cNvSpPr txBox="1"/>
          <p:nvPr/>
        </p:nvSpPr>
        <p:spPr>
          <a:xfrm>
            <a:off x="1752600" y="3829607"/>
            <a:ext cx="6844665" cy="18588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A.PEERMOHAMED MCA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.,SET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ASST. PROF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INFORMATION TECHNOLOGY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HAJEE KARUTHA ROWTHER HOWDIA COLLEGE UTHAMAPALAYAM.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34669"/>
            <a:ext cx="5940756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10" dirty="0"/>
              <a:t>Co</a:t>
            </a:r>
            <a:r>
              <a:rPr spc="-105" dirty="0"/>
              <a:t>m</a:t>
            </a:r>
            <a:r>
              <a:rPr spc="-100" dirty="0"/>
              <a:t>p</a:t>
            </a:r>
            <a:r>
              <a:rPr spc="-110" dirty="0"/>
              <a:t>os</a:t>
            </a:r>
            <a:r>
              <a:rPr spc="-105" dirty="0"/>
              <a:t>i</a:t>
            </a:r>
            <a:r>
              <a:rPr spc="-100" dirty="0"/>
              <a:t>t</a:t>
            </a:r>
            <a:r>
              <a:rPr spc="-5" dirty="0"/>
              <a:t>e</a:t>
            </a:r>
            <a:r>
              <a:rPr spc="-195" dirty="0"/>
              <a:t> </a:t>
            </a:r>
            <a:r>
              <a:rPr spc="-105"/>
              <a:t>A</a:t>
            </a:r>
            <a:r>
              <a:rPr spc="-100"/>
              <a:t>tt</a:t>
            </a:r>
            <a:r>
              <a:rPr spc="-105"/>
              <a:t>rib</a:t>
            </a:r>
            <a:r>
              <a:rPr spc="-110"/>
              <a:t>u</a:t>
            </a:r>
            <a:r>
              <a:rPr spc="-100"/>
              <a:t>t</a:t>
            </a:r>
            <a:r>
              <a:rPr spc="-5"/>
              <a:t>e</a:t>
            </a:r>
            <a:r>
              <a:rPr spc="-195"/>
              <a:t> 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93191" y="1653667"/>
            <a:ext cx="646430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attribute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composed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 many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other </a:t>
            </a:r>
            <a:r>
              <a:rPr sz="2800" spc="-6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attributes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known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composite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attribute.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947672" y="3233927"/>
            <a:ext cx="4826635" cy="2903220"/>
            <a:chOff x="1947672" y="3233927"/>
            <a:chExt cx="4826635" cy="290322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47672" y="3233927"/>
              <a:ext cx="4826508" cy="290322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42744" y="3428999"/>
              <a:ext cx="4238244" cy="231495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8120" y="534669"/>
            <a:ext cx="685668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08175" algn="l"/>
              </a:tabLst>
            </a:pPr>
            <a:r>
              <a:rPr spc="-105" smtClean="0"/>
              <a:t>M</a:t>
            </a:r>
            <a:r>
              <a:rPr spc="-110" smtClean="0"/>
              <a:t>ul</a:t>
            </a:r>
            <a:r>
              <a:rPr spc="-100" smtClean="0"/>
              <a:t>t</a:t>
            </a:r>
            <a:r>
              <a:rPr spc="-105" smtClean="0"/>
              <a:t>iva</a:t>
            </a:r>
            <a:r>
              <a:rPr spc="-110" smtClean="0"/>
              <a:t>lu</a:t>
            </a:r>
            <a:r>
              <a:rPr spc="-100" smtClean="0"/>
              <a:t>e</a:t>
            </a:r>
            <a:r>
              <a:rPr spc="-5" smtClean="0"/>
              <a:t>d</a:t>
            </a:r>
            <a:r>
              <a:rPr lang="en-US" spc="-5" dirty="0" smtClean="0"/>
              <a:t> </a:t>
            </a:r>
            <a:r>
              <a:rPr spc="-100" smtClean="0"/>
              <a:t>Att</a:t>
            </a:r>
            <a:r>
              <a:rPr spc="-105" smtClean="0"/>
              <a:t>ri</a:t>
            </a:r>
            <a:r>
              <a:rPr spc="-100" smtClean="0"/>
              <a:t>b</a:t>
            </a:r>
            <a:r>
              <a:rPr spc="-105" smtClean="0"/>
              <a:t>u</a:t>
            </a:r>
            <a:r>
              <a:rPr spc="-100" smtClean="0"/>
              <a:t>t</a:t>
            </a:r>
            <a:r>
              <a:rPr spc="-5" smtClean="0"/>
              <a:t>e</a:t>
            </a:r>
            <a:r>
              <a:rPr spc="-245" smtClean="0"/>
              <a:t> </a:t>
            </a:r>
            <a:endParaRPr b="1" spc="15" dirty="0">
              <a:latin typeface="Gabriola"/>
              <a:cs typeface="Gabriol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1868" y="1653667"/>
            <a:ext cx="7362825" cy="3013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9565" indent="-317500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attribute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more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than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value.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Wingdings"/>
              <a:buChar char=""/>
            </a:pPr>
            <a:endParaRPr sz="2750">
              <a:latin typeface="Calibri"/>
              <a:cs typeface="Calibri"/>
            </a:endParaRPr>
          </a:p>
          <a:p>
            <a:pPr marL="12700" marR="566420">
              <a:lnSpc>
                <a:spcPct val="100000"/>
              </a:lnSpc>
              <a:spcBef>
                <a:spcPts val="5"/>
              </a:spcBef>
              <a:buSzPct val="96428"/>
              <a:buFont typeface="Wingdings"/>
              <a:buChar char=""/>
              <a:tabLst>
                <a:tab pos="410845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These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attributes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known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multivalued </a:t>
            </a:r>
            <a:r>
              <a:rPr sz="2800" spc="-6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attribute.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Wingdings"/>
              <a:buChar char=""/>
            </a:pPr>
            <a:endParaRPr sz="275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double</a:t>
            </a:r>
            <a:r>
              <a:rPr sz="28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oval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used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represent</a:t>
            </a:r>
            <a:r>
              <a:rPr sz="28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multivalued </a:t>
            </a:r>
            <a:r>
              <a:rPr sz="2800" spc="-6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attribute.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85744" y="4928615"/>
            <a:ext cx="2142744" cy="128625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34669"/>
            <a:ext cx="5864556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0" dirty="0"/>
              <a:t>De</a:t>
            </a:r>
            <a:r>
              <a:rPr spc="-105" dirty="0"/>
              <a:t>riv</a:t>
            </a:r>
            <a:r>
              <a:rPr spc="-100" dirty="0"/>
              <a:t>e</a:t>
            </a:r>
            <a:r>
              <a:rPr spc="-5" dirty="0"/>
              <a:t>d</a:t>
            </a:r>
            <a:r>
              <a:rPr spc="-220" dirty="0"/>
              <a:t> </a:t>
            </a:r>
            <a:r>
              <a:rPr spc="-105"/>
              <a:t>A</a:t>
            </a:r>
            <a:r>
              <a:rPr spc="-100"/>
              <a:t>tt</a:t>
            </a:r>
            <a:r>
              <a:rPr spc="-105"/>
              <a:t>rib</a:t>
            </a:r>
            <a:r>
              <a:rPr spc="-110"/>
              <a:t>u</a:t>
            </a:r>
            <a:r>
              <a:rPr spc="-100"/>
              <a:t>t</a:t>
            </a:r>
            <a:r>
              <a:rPr spc="-5"/>
              <a:t>e</a:t>
            </a:r>
            <a:r>
              <a:rPr spc="-200"/>
              <a:t> </a:t>
            </a:r>
            <a:endParaRPr spc="-5" dirty="0"/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0175" marR="5080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"/>
              <a:tabLst>
                <a:tab pos="447675" algn="l"/>
              </a:tabLst>
            </a:pPr>
            <a:r>
              <a:rPr spc="-5" dirty="0"/>
              <a:t>An</a:t>
            </a:r>
            <a:r>
              <a:rPr spc="5" dirty="0"/>
              <a:t> </a:t>
            </a:r>
            <a:r>
              <a:rPr spc="-15" dirty="0"/>
              <a:t>attribute</a:t>
            </a:r>
            <a:r>
              <a:rPr spc="10" dirty="0"/>
              <a:t> </a:t>
            </a:r>
            <a:r>
              <a:rPr spc="-10" dirty="0"/>
              <a:t>that</a:t>
            </a:r>
            <a:r>
              <a:rPr spc="5" dirty="0"/>
              <a:t> </a:t>
            </a:r>
            <a:r>
              <a:rPr spc="-10" dirty="0"/>
              <a:t>can </a:t>
            </a:r>
            <a:r>
              <a:rPr spc="-5" dirty="0"/>
              <a:t>be</a:t>
            </a:r>
            <a:r>
              <a:rPr spc="5" dirty="0"/>
              <a:t> </a:t>
            </a:r>
            <a:r>
              <a:rPr spc="-15" dirty="0"/>
              <a:t>derived</a:t>
            </a:r>
            <a:r>
              <a:rPr spc="15" dirty="0"/>
              <a:t> </a:t>
            </a:r>
            <a:r>
              <a:rPr spc="-20" dirty="0"/>
              <a:t>from</a:t>
            </a:r>
            <a:r>
              <a:rPr spc="-5" dirty="0"/>
              <a:t> other </a:t>
            </a:r>
            <a:r>
              <a:rPr spc="-15" dirty="0"/>
              <a:t>attribute </a:t>
            </a:r>
            <a:r>
              <a:rPr spc="-620" dirty="0"/>
              <a:t> </a:t>
            </a:r>
            <a:r>
              <a:rPr spc="-5" dirty="0"/>
              <a:t>is known</a:t>
            </a:r>
            <a:r>
              <a:rPr spc="20" dirty="0"/>
              <a:t> </a:t>
            </a:r>
            <a:r>
              <a:rPr spc="-5" dirty="0"/>
              <a:t>as a</a:t>
            </a:r>
            <a:r>
              <a:rPr spc="5" dirty="0"/>
              <a:t> </a:t>
            </a:r>
            <a:r>
              <a:rPr spc="-15" dirty="0"/>
              <a:t>derived</a:t>
            </a:r>
            <a:r>
              <a:rPr spc="5" dirty="0"/>
              <a:t> </a:t>
            </a:r>
            <a:r>
              <a:rPr spc="-15" dirty="0"/>
              <a:t>attribute.</a:t>
            </a:r>
          </a:p>
          <a:p>
            <a:pPr marL="117475"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Wingdings"/>
              <a:buChar char=""/>
            </a:pPr>
            <a:endParaRPr sz="2750"/>
          </a:p>
          <a:p>
            <a:pPr marL="447040" indent="-317500">
              <a:lnSpc>
                <a:spcPct val="100000"/>
              </a:lnSpc>
              <a:buSzPct val="96428"/>
              <a:buFont typeface="Wingdings"/>
              <a:buChar char=""/>
              <a:tabLst>
                <a:tab pos="447675" algn="l"/>
              </a:tabLst>
            </a:pPr>
            <a:r>
              <a:rPr spc="-5" dirty="0"/>
              <a:t>It</a:t>
            </a:r>
            <a:r>
              <a:rPr dirty="0"/>
              <a:t> </a:t>
            </a:r>
            <a:r>
              <a:rPr spc="-10" dirty="0"/>
              <a:t>can </a:t>
            </a:r>
            <a:r>
              <a:rPr spc="-5" dirty="0"/>
              <a:t>be</a:t>
            </a:r>
            <a:r>
              <a:rPr spc="5" dirty="0"/>
              <a:t> </a:t>
            </a:r>
            <a:r>
              <a:rPr spc="-15" dirty="0"/>
              <a:t>represented</a:t>
            </a:r>
            <a:r>
              <a:rPr spc="15" dirty="0"/>
              <a:t> </a:t>
            </a:r>
            <a:r>
              <a:rPr spc="-15" dirty="0"/>
              <a:t>by</a:t>
            </a:r>
            <a:r>
              <a:rPr dirty="0"/>
              <a:t> </a:t>
            </a:r>
            <a:r>
              <a:rPr spc="-5" dirty="0"/>
              <a:t>a</a:t>
            </a:r>
            <a:r>
              <a:rPr spc="-10" dirty="0"/>
              <a:t> dashed</a:t>
            </a:r>
            <a:r>
              <a:rPr spc="30" dirty="0"/>
              <a:t> </a:t>
            </a:r>
            <a:r>
              <a:rPr spc="-15" dirty="0"/>
              <a:t>oval.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0" y="3785615"/>
            <a:ext cx="3381755" cy="272491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365760" cy="6855459"/>
            <a:chOff x="0" y="0"/>
            <a:chExt cx="365760" cy="6855459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365760" cy="6855459"/>
            </a:xfrm>
            <a:custGeom>
              <a:avLst/>
              <a:gdLst/>
              <a:ahLst/>
              <a:cxnLst/>
              <a:rect l="l" t="t" r="r" b="b"/>
              <a:pathLst>
                <a:path w="365760" h="6855459">
                  <a:moveTo>
                    <a:pt x="365760" y="0"/>
                  </a:moveTo>
                  <a:lnTo>
                    <a:pt x="0" y="0"/>
                  </a:lnTo>
                  <a:lnTo>
                    <a:pt x="0" y="6854952"/>
                  </a:lnTo>
                  <a:lnTo>
                    <a:pt x="365760" y="6854952"/>
                  </a:lnTo>
                  <a:lnTo>
                    <a:pt x="365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56031" y="5047488"/>
              <a:ext cx="73660" cy="1691639"/>
            </a:xfrm>
            <a:custGeom>
              <a:avLst/>
              <a:gdLst/>
              <a:ahLst/>
              <a:cxnLst/>
              <a:rect l="l" t="t" r="r" b="b"/>
              <a:pathLst>
                <a:path w="73660" h="1691640">
                  <a:moveTo>
                    <a:pt x="73152" y="0"/>
                  </a:moveTo>
                  <a:lnTo>
                    <a:pt x="0" y="0"/>
                  </a:lnTo>
                  <a:lnTo>
                    <a:pt x="0" y="1691639"/>
                  </a:lnTo>
                  <a:lnTo>
                    <a:pt x="73152" y="1691639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AFCC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56031" y="4797551"/>
              <a:ext cx="73660" cy="228600"/>
            </a:xfrm>
            <a:custGeom>
              <a:avLst/>
              <a:gdLst/>
              <a:ahLst/>
              <a:cxnLst/>
              <a:rect l="l" t="t" r="r" b="b"/>
              <a:pathLst>
                <a:path w="73660" h="228600">
                  <a:moveTo>
                    <a:pt x="73152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73152" y="22860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A8CD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6031" y="4637532"/>
              <a:ext cx="73660" cy="137160"/>
            </a:xfrm>
            <a:custGeom>
              <a:avLst/>
              <a:gdLst/>
              <a:ahLst/>
              <a:cxnLst/>
              <a:rect l="l" t="t" r="r" b="b"/>
              <a:pathLst>
                <a:path w="73660" h="137160">
                  <a:moveTo>
                    <a:pt x="73152" y="0"/>
                  </a:moveTo>
                  <a:lnTo>
                    <a:pt x="0" y="0"/>
                  </a:lnTo>
                  <a:lnTo>
                    <a:pt x="0" y="137160"/>
                  </a:lnTo>
                  <a:lnTo>
                    <a:pt x="73152" y="13716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676A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56031" y="4543044"/>
              <a:ext cx="73660" cy="73660"/>
            </a:xfrm>
            <a:custGeom>
              <a:avLst/>
              <a:gdLst/>
              <a:ahLst/>
              <a:cxnLst/>
              <a:rect l="l" t="t" r="r" b="b"/>
              <a:pathLst>
                <a:path w="73660" h="73660">
                  <a:moveTo>
                    <a:pt x="73152" y="0"/>
                  </a:moveTo>
                  <a:lnTo>
                    <a:pt x="0" y="0"/>
                  </a:lnTo>
                  <a:lnTo>
                    <a:pt x="0" y="73151"/>
                  </a:lnTo>
                  <a:lnTo>
                    <a:pt x="73152" y="73151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AFCC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2504" y="681227"/>
              <a:ext cx="132715" cy="365760"/>
            </a:xfrm>
            <a:custGeom>
              <a:avLst/>
              <a:gdLst/>
              <a:ahLst/>
              <a:cxnLst/>
              <a:rect l="l" t="t" r="r" b="b"/>
              <a:pathLst>
                <a:path w="132715" h="365759">
                  <a:moveTo>
                    <a:pt x="9144" y="0"/>
                  </a:moveTo>
                  <a:lnTo>
                    <a:pt x="0" y="0"/>
                  </a:lnTo>
                  <a:lnTo>
                    <a:pt x="0" y="365760"/>
                  </a:lnTo>
                  <a:lnTo>
                    <a:pt x="9144" y="365760"/>
                  </a:lnTo>
                  <a:lnTo>
                    <a:pt x="9144" y="0"/>
                  </a:lnTo>
                  <a:close/>
                </a:path>
                <a:path w="132715" h="365759">
                  <a:moveTo>
                    <a:pt x="36576" y="0"/>
                  </a:moveTo>
                  <a:lnTo>
                    <a:pt x="27432" y="0"/>
                  </a:lnTo>
                  <a:lnTo>
                    <a:pt x="27432" y="365760"/>
                  </a:lnTo>
                  <a:lnTo>
                    <a:pt x="36576" y="365760"/>
                  </a:lnTo>
                  <a:lnTo>
                    <a:pt x="36576" y="0"/>
                  </a:lnTo>
                  <a:close/>
                </a:path>
                <a:path w="132715" h="365759">
                  <a:moveTo>
                    <a:pt x="74676" y="0"/>
                  </a:moveTo>
                  <a:lnTo>
                    <a:pt x="47244" y="0"/>
                  </a:lnTo>
                  <a:lnTo>
                    <a:pt x="47244" y="365760"/>
                  </a:lnTo>
                  <a:lnTo>
                    <a:pt x="74676" y="365760"/>
                  </a:lnTo>
                  <a:lnTo>
                    <a:pt x="74676" y="0"/>
                  </a:lnTo>
                  <a:close/>
                </a:path>
                <a:path w="132715" h="365759">
                  <a:moveTo>
                    <a:pt x="132588" y="0"/>
                  </a:moveTo>
                  <a:lnTo>
                    <a:pt x="86868" y="0"/>
                  </a:lnTo>
                  <a:lnTo>
                    <a:pt x="86868" y="365760"/>
                  </a:lnTo>
                  <a:lnTo>
                    <a:pt x="132588" y="365760"/>
                  </a:lnTo>
                  <a:lnTo>
                    <a:pt x="1325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21868" y="520954"/>
            <a:ext cx="7866380" cy="6136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87705" indent="-404495">
              <a:lnSpc>
                <a:spcPct val="100000"/>
              </a:lnSpc>
              <a:spcBef>
                <a:spcPts val="95"/>
              </a:spcBef>
              <a:buSzPct val="97500"/>
              <a:buFont typeface="Wingdings"/>
              <a:buChar char=""/>
              <a:tabLst>
                <a:tab pos="688340" algn="l"/>
              </a:tabLst>
            </a:pPr>
            <a:r>
              <a:rPr sz="4000" spc="-110" dirty="0">
                <a:solidFill>
                  <a:srgbClr val="EFF1D7"/>
                </a:solidFill>
                <a:latin typeface="Gabriola"/>
                <a:cs typeface="Gabriola"/>
              </a:rPr>
              <a:t>R</a:t>
            </a:r>
            <a:r>
              <a:rPr sz="4000" spc="-100" dirty="0">
                <a:solidFill>
                  <a:srgbClr val="EFF1D7"/>
                </a:solidFill>
                <a:latin typeface="Gabriola"/>
                <a:cs typeface="Gabriola"/>
              </a:rPr>
              <a:t>e</a:t>
            </a:r>
            <a:r>
              <a:rPr sz="4000" spc="-110" dirty="0">
                <a:solidFill>
                  <a:srgbClr val="EFF1D7"/>
                </a:solidFill>
                <a:latin typeface="Gabriola"/>
                <a:cs typeface="Gabriola"/>
              </a:rPr>
              <a:t>l</a:t>
            </a:r>
            <a:r>
              <a:rPr sz="4000" spc="-105" dirty="0">
                <a:solidFill>
                  <a:srgbClr val="EFF1D7"/>
                </a:solidFill>
                <a:latin typeface="Gabriola"/>
                <a:cs typeface="Gabriola"/>
              </a:rPr>
              <a:t>a</a:t>
            </a:r>
            <a:r>
              <a:rPr sz="4000" spc="-100" dirty="0">
                <a:solidFill>
                  <a:srgbClr val="EFF1D7"/>
                </a:solidFill>
                <a:latin typeface="Gabriola"/>
                <a:cs typeface="Gabriola"/>
              </a:rPr>
              <a:t>t</a:t>
            </a:r>
            <a:r>
              <a:rPr sz="4000" spc="-105" dirty="0">
                <a:solidFill>
                  <a:srgbClr val="EFF1D7"/>
                </a:solidFill>
                <a:latin typeface="Gabriola"/>
                <a:cs typeface="Gabriola"/>
              </a:rPr>
              <a:t>i</a:t>
            </a:r>
            <a:r>
              <a:rPr sz="4000" spc="-110" dirty="0">
                <a:solidFill>
                  <a:srgbClr val="EFF1D7"/>
                </a:solidFill>
                <a:latin typeface="Gabriola"/>
                <a:cs typeface="Gabriola"/>
              </a:rPr>
              <a:t>o</a:t>
            </a:r>
            <a:r>
              <a:rPr sz="4000" spc="-105" dirty="0">
                <a:solidFill>
                  <a:srgbClr val="EFF1D7"/>
                </a:solidFill>
                <a:latin typeface="Gabriola"/>
                <a:cs typeface="Gabriola"/>
              </a:rPr>
              <a:t>n</a:t>
            </a:r>
            <a:r>
              <a:rPr sz="4000" spc="-110" dirty="0">
                <a:solidFill>
                  <a:srgbClr val="EFF1D7"/>
                </a:solidFill>
                <a:latin typeface="Gabriola"/>
                <a:cs typeface="Gabriola"/>
              </a:rPr>
              <a:t>s</a:t>
            </a:r>
            <a:r>
              <a:rPr sz="4000" spc="-105" dirty="0">
                <a:solidFill>
                  <a:srgbClr val="EFF1D7"/>
                </a:solidFill>
                <a:latin typeface="Gabriola"/>
                <a:cs typeface="Gabriola"/>
              </a:rPr>
              <a:t>hi</a:t>
            </a:r>
            <a:r>
              <a:rPr sz="4000" spc="-5" dirty="0">
                <a:solidFill>
                  <a:srgbClr val="EFF1D7"/>
                </a:solidFill>
                <a:latin typeface="Gabriola"/>
                <a:cs typeface="Gabriola"/>
              </a:rPr>
              <a:t>p</a:t>
            </a:r>
            <a:r>
              <a:rPr sz="4000" spc="-215" dirty="0">
                <a:solidFill>
                  <a:srgbClr val="EFF1D7"/>
                </a:solidFill>
                <a:latin typeface="Gabriola"/>
                <a:cs typeface="Gabriola"/>
              </a:rPr>
              <a:t> </a:t>
            </a:r>
            <a:r>
              <a:rPr sz="4000" spc="-5" dirty="0">
                <a:solidFill>
                  <a:srgbClr val="EFF1D7"/>
                </a:solidFill>
                <a:latin typeface="Gabriola"/>
                <a:cs typeface="Gabriola"/>
              </a:rPr>
              <a:t>-</a:t>
            </a:r>
            <a:endParaRPr sz="4000">
              <a:latin typeface="Gabriola"/>
              <a:cs typeface="Gabriola"/>
            </a:endParaRPr>
          </a:p>
          <a:p>
            <a:pPr marL="12700" marR="1007744">
              <a:lnSpc>
                <a:spcPct val="100000"/>
              </a:lnSpc>
              <a:spcBef>
                <a:spcPts val="2990"/>
              </a:spcBef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relationship</a:t>
            </a:r>
            <a:r>
              <a:rPr sz="2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used</a:t>
            </a:r>
            <a:r>
              <a:rPr sz="2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describe</a:t>
            </a:r>
            <a:r>
              <a:rPr sz="28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relation </a:t>
            </a:r>
            <a:r>
              <a:rPr sz="2800" spc="-6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between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entities.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Font typeface="Wingdings"/>
              <a:buChar char=""/>
            </a:pPr>
            <a:endParaRPr sz="2750">
              <a:latin typeface="Calibri"/>
              <a:cs typeface="Calibri"/>
            </a:endParaRPr>
          </a:p>
          <a:p>
            <a:pPr marL="12700" marR="1692910">
              <a:lnSpc>
                <a:spcPct val="100000"/>
              </a:lnSpc>
              <a:buSzPct val="96428"/>
              <a:buFont typeface="Wingdings"/>
              <a:buChar char=""/>
              <a:tabLst>
                <a:tab pos="410845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Diamond</a:t>
            </a:r>
            <a:r>
              <a:rPr sz="28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shape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used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represent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800" spc="-6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relationship.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Wingdings"/>
              <a:buChar char=""/>
            </a:pPr>
            <a:endParaRPr sz="2750">
              <a:latin typeface="Calibri"/>
              <a:cs typeface="Calibri"/>
            </a:endParaRPr>
          </a:p>
          <a:p>
            <a:pPr marL="12700" marR="899160">
              <a:lnSpc>
                <a:spcPct val="100000"/>
              </a:lnSpc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There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two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types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is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strong</a:t>
            </a:r>
            <a:r>
              <a:rPr sz="2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relation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800" spc="-6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second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weak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relation.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Wingdings"/>
              <a:buChar char=""/>
            </a:pPr>
            <a:endParaRPr sz="275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Strong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relationship</a:t>
            </a:r>
            <a:r>
              <a:rPr sz="28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represented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single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diamond </a:t>
            </a:r>
            <a:r>
              <a:rPr sz="2800" spc="-6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where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weak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relationship</a:t>
            </a:r>
            <a:r>
              <a:rPr sz="28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represented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double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diamond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34669"/>
            <a:ext cx="6702756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0" dirty="0"/>
              <a:t>T</a:t>
            </a:r>
            <a:r>
              <a:rPr spc="-110" dirty="0"/>
              <a:t>y</a:t>
            </a:r>
            <a:r>
              <a:rPr spc="-100" dirty="0"/>
              <a:t>pe</a:t>
            </a:r>
            <a:r>
              <a:rPr spc="-5" dirty="0"/>
              <a:t>s</a:t>
            </a:r>
            <a:r>
              <a:rPr spc="-215" dirty="0"/>
              <a:t> </a:t>
            </a:r>
            <a:r>
              <a:rPr spc="-110" dirty="0"/>
              <a:t>o</a:t>
            </a:r>
            <a:r>
              <a:rPr spc="-5" dirty="0"/>
              <a:t>f</a:t>
            </a:r>
            <a:r>
              <a:rPr spc="-200" dirty="0"/>
              <a:t> </a:t>
            </a:r>
            <a:r>
              <a:rPr spc="-105"/>
              <a:t>r</a:t>
            </a:r>
            <a:r>
              <a:rPr spc="-100"/>
              <a:t>e</a:t>
            </a:r>
            <a:r>
              <a:rPr spc="-110"/>
              <a:t>l</a:t>
            </a:r>
            <a:r>
              <a:rPr spc="-105"/>
              <a:t>a</a:t>
            </a:r>
            <a:r>
              <a:rPr spc="-100"/>
              <a:t>t</a:t>
            </a:r>
            <a:r>
              <a:rPr spc="-105"/>
              <a:t>i</a:t>
            </a:r>
            <a:r>
              <a:rPr spc="-110"/>
              <a:t>o</a:t>
            </a:r>
            <a:r>
              <a:rPr spc="-105"/>
              <a:t>n</a:t>
            </a:r>
            <a:r>
              <a:rPr spc="-110"/>
              <a:t>s</a:t>
            </a:r>
            <a:r>
              <a:rPr spc="-105"/>
              <a:t>hi</a:t>
            </a:r>
            <a:r>
              <a:rPr spc="-5"/>
              <a:t>p</a:t>
            </a:r>
            <a:r>
              <a:rPr spc="-204"/>
              <a:t> 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21868" y="1653667"/>
            <a:ext cx="7539355" cy="3439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heavy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1.One-to-One</a:t>
            </a:r>
            <a:r>
              <a:rPr sz="2800" b="1" u="heavy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Relationship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75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When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only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one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instance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of an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entity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associated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with the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relationship,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then it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is known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as one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one </a:t>
            </a:r>
            <a:r>
              <a:rPr sz="2800" spc="-6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relationship.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Wingdings"/>
              <a:buChar char=""/>
            </a:pPr>
            <a:endParaRPr sz="2750">
              <a:latin typeface="Calibri"/>
              <a:cs typeface="Calibri"/>
            </a:endParaRPr>
          </a:p>
          <a:p>
            <a:pPr marL="12700" marR="515620">
              <a:lnSpc>
                <a:spcPct val="100000"/>
              </a:lnSpc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example,</a:t>
            </a:r>
            <a:r>
              <a:rPr sz="2800" b="1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female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marry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male, </a:t>
            </a:r>
            <a:r>
              <a:rPr sz="2800" spc="-6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male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marry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one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female.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71244" y="5430011"/>
            <a:ext cx="5401056" cy="90373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3014" y="439038"/>
            <a:ext cx="8214359" cy="3866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heavy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2.One-to-many</a:t>
            </a:r>
            <a:r>
              <a:rPr sz="2800" b="1" u="heavy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relationship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750">
              <a:latin typeface="Calibri"/>
              <a:cs typeface="Calibri"/>
            </a:endParaRPr>
          </a:p>
          <a:p>
            <a:pPr marL="12700" marR="245745">
              <a:lnSpc>
                <a:spcPct val="100000"/>
              </a:lnSpc>
              <a:spcBef>
                <a:spcPts val="5"/>
              </a:spcBef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When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only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instance</a:t>
            </a:r>
            <a:r>
              <a:rPr sz="2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entity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left,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and </a:t>
            </a:r>
            <a:r>
              <a:rPr sz="2800" spc="-6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more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than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instance</a:t>
            </a:r>
            <a:r>
              <a:rPr sz="2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entity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right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associates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relationship</a:t>
            </a:r>
            <a:r>
              <a:rPr sz="2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then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28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known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800" spc="-6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one-to-many</a:t>
            </a:r>
            <a:r>
              <a:rPr sz="2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relationship.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Wingdings"/>
              <a:buChar char=""/>
            </a:pPr>
            <a:endParaRPr sz="275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example,</a:t>
            </a:r>
            <a:r>
              <a:rPr sz="2800" b="1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Scientist</a:t>
            </a:r>
            <a:r>
              <a:rPr sz="28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invent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many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inventions,</a:t>
            </a:r>
            <a:r>
              <a:rPr sz="28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but </a:t>
            </a:r>
            <a:r>
              <a:rPr sz="2800" spc="-6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invention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done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only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specific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scientist.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14500" y="5143500"/>
            <a:ext cx="5401056" cy="90525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4642" y="796290"/>
            <a:ext cx="8283575" cy="38658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3.Many-to-one</a:t>
            </a:r>
            <a:r>
              <a:rPr sz="2800" b="1" u="heavy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relationship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750">
              <a:latin typeface="Calibri"/>
              <a:cs typeface="Calibri"/>
            </a:endParaRPr>
          </a:p>
          <a:p>
            <a:pPr marL="12700" marR="40005">
              <a:lnSpc>
                <a:spcPct val="100000"/>
              </a:lnSpc>
              <a:spcBef>
                <a:spcPts val="5"/>
              </a:spcBef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When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more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than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one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instance</a:t>
            </a:r>
            <a:r>
              <a:rPr sz="28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entity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left, </a:t>
            </a:r>
            <a:r>
              <a:rPr sz="2800" spc="-6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only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instance</a:t>
            </a:r>
            <a:r>
              <a:rPr sz="2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an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entity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right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associates </a:t>
            </a:r>
            <a:r>
              <a:rPr sz="2800" spc="-6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relationship</a:t>
            </a:r>
            <a:r>
              <a:rPr sz="28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then</a:t>
            </a:r>
            <a:r>
              <a:rPr sz="2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known</a:t>
            </a:r>
            <a:r>
              <a:rPr sz="2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many-to-one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relationship.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Wingdings"/>
              <a:buChar char=""/>
            </a:pPr>
            <a:endParaRPr sz="275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example,</a:t>
            </a:r>
            <a:r>
              <a:rPr sz="2800" b="1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Student</a:t>
            </a:r>
            <a:r>
              <a:rPr sz="2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enrolls</a:t>
            </a:r>
            <a:r>
              <a:rPr sz="2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only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course,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but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800" spc="-6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course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many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students</a:t>
            </a:r>
            <a:r>
              <a:rPr sz="2800" spc="-10" dirty="0">
                <a:solidFill>
                  <a:srgbClr val="FFFFFF"/>
                </a:solidFill>
                <a:latin typeface="Corbel"/>
                <a:cs typeface="Corbel"/>
              </a:rPr>
              <a:t>.</a:t>
            </a:r>
            <a:endParaRPr sz="2800">
              <a:latin typeface="Corbel"/>
              <a:cs typeface="Corbe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9616" y="5215128"/>
            <a:ext cx="5401056" cy="90525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1691" y="296036"/>
            <a:ext cx="8589010" cy="3866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heavy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4.Many-to-many</a:t>
            </a:r>
            <a:r>
              <a:rPr sz="2800" b="1" u="heavy" spc="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relationship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75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When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more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than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instance</a:t>
            </a:r>
            <a:r>
              <a:rPr sz="28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of the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entity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on the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left,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more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than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instance</a:t>
            </a:r>
            <a:r>
              <a:rPr sz="2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entity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right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associates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relationship</a:t>
            </a:r>
            <a:r>
              <a:rPr sz="2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then</a:t>
            </a:r>
            <a:r>
              <a:rPr sz="2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known</a:t>
            </a:r>
            <a:r>
              <a:rPr sz="28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many- </a:t>
            </a:r>
            <a:r>
              <a:rPr sz="2800" spc="-6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to-many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relationship.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Wingdings"/>
              <a:buChar char=""/>
            </a:pPr>
            <a:endParaRPr sz="2750">
              <a:latin typeface="Calibri"/>
              <a:cs typeface="Calibri"/>
            </a:endParaRPr>
          </a:p>
          <a:p>
            <a:pPr marL="12700" marR="125730">
              <a:lnSpc>
                <a:spcPct val="100000"/>
              </a:lnSpc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example,</a:t>
            </a:r>
            <a:r>
              <a:rPr sz="2800" b="1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Employee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assign</a:t>
            </a:r>
            <a:r>
              <a:rPr sz="2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many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projects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800" spc="-6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project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many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employees.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99488" y="5215128"/>
            <a:ext cx="5401056" cy="90525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22829" y="3430396"/>
            <a:ext cx="2595197" cy="75082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6494" y="530097"/>
            <a:ext cx="3083306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85" smtClean="0"/>
              <a:t>CONTEN</a:t>
            </a:r>
            <a:r>
              <a:rPr lang="en-US" sz="5400" spc="-85" dirty="0" smtClean="0"/>
              <a:t>T</a:t>
            </a:r>
            <a:endParaRPr sz="5400"/>
          </a:p>
        </p:txBody>
      </p:sp>
      <p:sp>
        <p:nvSpPr>
          <p:cNvPr id="3" name="object 3"/>
          <p:cNvSpPr txBox="1"/>
          <p:nvPr/>
        </p:nvSpPr>
        <p:spPr>
          <a:xfrm>
            <a:off x="578916" y="1796542"/>
            <a:ext cx="5283200" cy="38670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buClr>
                <a:srgbClr val="FFFFFF"/>
              </a:buClr>
            </a:pPr>
            <a:endParaRPr sz="2750">
              <a:latin typeface="Calibri"/>
              <a:cs typeface="Calibri"/>
            </a:endParaRPr>
          </a:p>
          <a:p>
            <a:pPr marL="329565" indent="-317500">
              <a:lnSpc>
                <a:spcPct val="100000"/>
              </a:lnSpc>
              <a:spcBef>
                <a:spcPts val="5"/>
              </a:spcBef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en-US" sz="2800" spc="-5" dirty="0" smtClean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2800" spc="-5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800" spc="-15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model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Wingdings"/>
              <a:buChar char=""/>
            </a:pPr>
            <a:endParaRPr sz="2750">
              <a:latin typeface="Calibri"/>
              <a:cs typeface="Calibri"/>
            </a:endParaRPr>
          </a:p>
          <a:p>
            <a:pPr marL="329565" indent="-317500">
              <a:lnSpc>
                <a:spcPct val="100000"/>
              </a:lnSpc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Example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Wingdings"/>
              <a:buChar char=""/>
            </a:pPr>
            <a:endParaRPr sz="2750">
              <a:latin typeface="Calibri"/>
              <a:cs typeface="Calibri"/>
            </a:endParaRPr>
          </a:p>
          <a:p>
            <a:pPr marL="329565" indent="-317500">
              <a:lnSpc>
                <a:spcPct val="100000"/>
              </a:lnSpc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Components:</a:t>
            </a:r>
            <a:endParaRPr sz="2800">
              <a:latin typeface="Calibri"/>
              <a:cs typeface="Calibri"/>
            </a:endParaRPr>
          </a:p>
          <a:p>
            <a:pPr marL="3492500" lvl="1" indent="-280035">
              <a:lnSpc>
                <a:spcPct val="100000"/>
              </a:lnSpc>
              <a:spcBef>
                <a:spcPts val="5"/>
              </a:spcBef>
              <a:buSzPct val="96428"/>
              <a:buFont typeface="Wingdings"/>
              <a:buChar char=""/>
              <a:tabLst>
                <a:tab pos="3493135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Entity</a:t>
            </a:r>
            <a:endParaRPr sz="2800">
              <a:latin typeface="Calibri"/>
              <a:cs typeface="Calibri"/>
            </a:endParaRPr>
          </a:p>
          <a:p>
            <a:pPr marL="3492500" lvl="1" indent="-280035">
              <a:lnSpc>
                <a:spcPct val="100000"/>
              </a:lnSpc>
              <a:buSzPct val="96428"/>
              <a:buFont typeface="Wingdings"/>
              <a:buChar char=""/>
              <a:tabLst>
                <a:tab pos="3493135" algn="l"/>
              </a:tabLst>
            </a:pP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Attribute</a:t>
            </a:r>
            <a:endParaRPr sz="2800">
              <a:latin typeface="Calibri"/>
              <a:cs typeface="Calibri"/>
            </a:endParaRPr>
          </a:p>
          <a:p>
            <a:pPr marL="3492500" lvl="1" indent="-280035">
              <a:lnSpc>
                <a:spcPct val="100000"/>
              </a:lnSpc>
              <a:buSzPct val="96428"/>
              <a:buFont typeface="Wingdings"/>
              <a:buChar char=""/>
              <a:tabLst>
                <a:tab pos="3493135" algn="l"/>
              </a:tabLst>
            </a:pP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Relationship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3191" y="534669"/>
            <a:ext cx="30683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4" smtClean="0"/>
              <a:t> </a:t>
            </a:r>
            <a:r>
              <a:rPr spc="-105" smtClean="0"/>
              <a:t>E</a:t>
            </a:r>
            <a:r>
              <a:rPr lang="en-US" spc="-105" dirty="0" smtClean="0"/>
              <a:t>-</a:t>
            </a:r>
            <a:r>
              <a:rPr spc="-110" smtClean="0"/>
              <a:t>R</a:t>
            </a:r>
            <a:r>
              <a:rPr lang="en-US" spc="-100" dirty="0" smtClean="0"/>
              <a:t> </a:t>
            </a:r>
            <a:r>
              <a:rPr spc="-105" smtClean="0"/>
              <a:t>M</a:t>
            </a:r>
            <a:r>
              <a:rPr spc="-95" smtClean="0"/>
              <a:t>O</a:t>
            </a:r>
            <a:r>
              <a:rPr spc="-100" smtClean="0"/>
              <a:t>D</a:t>
            </a:r>
            <a:r>
              <a:rPr spc="-105" smtClean="0"/>
              <a:t>E</a:t>
            </a:r>
            <a:r>
              <a:rPr spc="-5" smtClean="0"/>
              <a:t>L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78916" y="1581734"/>
            <a:ext cx="7947659" cy="5147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Entity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relationship</a:t>
            </a:r>
            <a:r>
              <a:rPr sz="28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model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also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called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e-r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model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it </a:t>
            </a:r>
            <a:r>
              <a:rPr sz="2800" spc="-6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is a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high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level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model.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Wingdings"/>
              <a:buChar char=""/>
            </a:pPr>
            <a:endParaRPr sz="2750">
              <a:latin typeface="Calibri"/>
              <a:cs typeface="Calibri"/>
            </a:endParaRPr>
          </a:p>
          <a:p>
            <a:pPr marL="12700" marR="257810">
              <a:lnSpc>
                <a:spcPct val="100000"/>
              </a:lnSpc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model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used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define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elements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800" spc="-6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relationship</a:t>
            </a:r>
            <a:r>
              <a:rPr sz="28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a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specified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system.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Wingdings"/>
              <a:buChar char=""/>
            </a:pPr>
            <a:endParaRPr sz="2750">
              <a:latin typeface="Calibri"/>
              <a:cs typeface="Calibri"/>
            </a:endParaRPr>
          </a:p>
          <a:p>
            <a:pPr marL="12700" marR="123189">
              <a:lnSpc>
                <a:spcPct val="100000"/>
              </a:lnSpc>
              <a:spcBef>
                <a:spcPts val="5"/>
              </a:spcBef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develops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conceptual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design</a:t>
            </a:r>
            <a:r>
              <a:rPr sz="2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database.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It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also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develops</a:t>
            </a:r>
            <a:r>
              <a:rPr sz="2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very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simple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easy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design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view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800" spc="-6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data.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Wingdings"/>
              <a:buChar char=""/>
            </a:pPr>
            <a:endParaRPr sz="2750">
              <a:latin typeface="Calibri"/>
              <a:cs typeface="Calibri"/>
            </a:endParaRPr>
          </a:p>
          <a:p>
            <a:pPr marL="12700" marR="209550">
              <a:lnSpc>
                <a:spcPct val="100000"/>
              </a:lnSpc>
              <a:spcBef>
                <a:spcPts val="5"/>
              </a:spcBef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modeling,</a:t>
            </a:r>
            <a:r>
              <a:rPr sz="2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database</a:t>
            </a:r>
            <a:r>
              <a:rPr sz="2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structure</a:t>
            </a:r>
            <a:r>
              <a:rPr sz="2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portrayed </a:t>
            </a:r>
            <a:r>
              <a:rPr sz="2800" spc="-6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diagram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called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an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entity-relationship</a:t>
            </a:r>
            <a:r>
              <a:rPr sz="28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diagram.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4755" y="1427988"/>
            <a:ext cx="7501128" cy="378714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21868" y="376250"/>
            <a:ext cx="227711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>
                <a:solidFill>
                  <a:srgbClr val="FFFFFF"/>
                </a:solidFill>
              </a:rPr>
              <a:t>EXAMPLE</a:t>
            </a:r>
            <a:r>
              <a:rPr sz="4800" spc="-95" dirty="0">
                <a:solidFill>
                  <a:srgbClr val="FFFFFF"/>
                </a:solidFill>
              </a:rPr>
              <a:t> </a:t>
            </a:r>
            <a:r>
              <a:rPr sz="4800" dirty="0">
                <a:solidFill>
                  <a:srgbClr val="FFFFFF"/>
                </a:solidFill>
              </a:rPr>
              <a:t>-</a:t>
            </a:r>
            <a:endParaRPr sz="4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365760" cy="6855459"/>
            <a:chOff x="0" y="0"/>
            <a:chExt cx="365760" cy="6855459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365760" cy="6855459"/>
            </a:xfrm>
            <a:custGeom>
              <a:avLst/>
              <a:gdLst/>
              <a:ahLst/>
              <a:cxnLst/>
              <a:rect l="l" t="t" r="r" b="b"/>
              <a:pathLst>
                <a:path w="365760" h="6855459">
                  <a:moveTo>
                    <a:pt x="365760" y="0"/>
                  </a:moveTo>
                  <a:lnTo>
                    <a:pt x="0" y="0"/>
                  </a:lnTo>
                  <a:lnTo>
                    <a:pt x="0" y="6854952"/>
                  </a:lnTo>
                  <a:lnTo>
                    <a:pt x="365760" y="6854952"/>
                  </a:lnTo>
                  <a:lnTo>
                    <a:pt x="365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56031" y="5047488"/>
              <a:ext cx="73660" cy="1691639"/>
            </a:xfrm>
            <a:custGeom>
              <a:avLst/>
              <a:gdLst/>
              <a:ahLst/>
              <a:cxnLst/>
              <a:rect l="l" t="t" r="r" b="b"/>
              <a:pathLst>
                <a:path w="73660" h="1691640">
                  <a:moveTo>
                    <a:pt x="73152" y="0"/>
                  </a:moveTo>
                  <a:lnTo>
                    <a:pt x="0" y="0"/>
                  </a:lnTo>
                  <a:lnTo>
                    <a:pt x="0" y="1691639"/>
                  </a:lnTo>
                  <a:lnTo>
                    <a:pt x="73152" y="1691639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AFCC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56031" y="4797551"/>
              <a:ext cx="73660" cy="228600"/>
            </a:xfrm>
            <a:custGeom>
              <a:avLst/>
              <a:gdLst/>
              <a:ahLst/>
              <a:cxnLst/>
              <a:rect l="l" t="t" r="r" b="b"/>
              <a:pathLst>
                <a:path w="73660" h="228600">
                  <a:moveTo>
                    <a:pt x="73152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73152" y="22860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A8CD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6031" y="4637532"/>
              <a:ext cx="73660" cy="137160"/>
            </a:xfrm>
            <a:custGeom>
              <a:avLst/>
              <a:gdLst/>
              <a:ahLst/>
              <a:cxnLst/>
              <a:rect l="l" t="t" r="r" b="b"/>
              <a:pathLst>
                <a:path w="73660" h="137160">
                  <a:moveTo>
                    <a:pt x="73152" y="0"/>
                  </a:moveTo>
                  <a:lnTo>
                    <a:pt x="0" y="0"/>
                  </a:lnTo>
                  <a:lnTo>
                    <a:pt x="0" y="137160"/>
                  </a:lnTo>
                  <a:lnTo>
                    <a:pt x="73152" y="13716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676A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56031" y="4543044"/>
              <a:ext cx="73660" cy="73660"/>
            </a:xfrm>
            <a:custGeom>
              <a:avLst/>
              <a:gdLst/>
              <a:ahLst/>
              <a:cxnLst/>
              <a:rect l="l" t="t" r="r" b="b"/>
              <a:pathLst>
                <a:path w="73660" h="73660">
                  <a:moveTo>
                    <a:pt x="73152" y="0"/>
                  </a:moveTo>
                  <a:lnTo>
                    <a:pt x="0" y="0"/>
                  </a:lnTo>
                  <a:lnTo>
                    <a:pt x="0" y="73151"/>
                  </a:lnTo>
                  <a:lnTo>
                    <a:pt x="73152" y="73151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AFCC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2504" y="681227"/>
              <a:ext cx="132715" cy="365760"/>
            </a:xfrm>
            <a:custGeom>
              <a:avLst/>
              <a:gdLst/>
              <a:ahLst/>
              <a:cxnLst/>
              <a:rect l="l" t="t" r="r" b="b"/>
              <a:pathLst>
                <a:path w="132715" h="365759">
                  <a:moveTo>
                    <a:pt x="9144" y="0"/>
                  </a:moveTo>
                  <a:lnTo>
                    <a:pt x="0" y="0"/>
                  </a:lnTo>
                  <a:lnTo>
                    <a:pt x="0" y="365760"/>
                  </a:lnTo>
                  <a:lnTo>
                    <a:pt x="9144" y="365760"/>
                  </a:lnTo>
                  <a:lnTo>
                    <a:pt x="9144" y="0"/>
                  </a:lnTo>
                  <a:close/>
                </a:path>
                <a:path w="132715" h="365759">
                  <a:moveTo>
                    <a:pt x="36576" y="0"/>
                  </a:moveTo>
                  <a:lnTo>
                    <a:pt x="27432" y="0"/>
                  </a:lnTo>
                  <a:lnTo>
                    <a:pt x="27432" y="365760"/>
                  </a:lnTo>
                  <a:lnTo>
                    <a:pt x="36576" y="365760"/>
                  </a:lnTo>
                  <a:lnTo>
                    <a:pt x="36576" y="0"/>
                  </a:lnTo>
                  <a:close/>
                </a:path>
                <a:path w="132715" h="365759">
                  <a:moveTo>
                    <a:pt x="74676" y="0"/>
                  </a:moveTo>
                  <a:lnTo>
                    <a:pt x="47244" y="0"/>
                  </a:lnTo>
                  <a:lnTo>
                    <a:pt x="47244" y="365760"/>
                  </a:lnTo>
                  <a:lnTo>
                    <a:pt x="74676" y="365760"/>
                  </a:lnTo>
                  <a:lnTo>
                    <a:pt x="74676" y="0"/>
                  </a:lnTo>
                  <a:close/>
                </a:path>
                <a:path w="132715" h="365759">
                  <a:moveTo>
                    <a:pt x="132588" y="0"/>
                  </a:moveTo>
                  <a:lnTo>
                    <a:pt x="86868" y="0"/>
                  </a:lnTo>
                  <a:lnTo>
                    <a:pt x="86868" y="365760"/>
                  </a:lnTo>
                  <a:lnTo>
                    <a:pt x="132588" y="365760"/>
                  </a:lnTo>
                  <a:lnTo>
                    <a:pt x="1325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993444" y="520954"/>
            <a:ext cx="6702756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10"/>
              <a:t>Co</a:t>
            </a:r>
            <a:r>
              <a:rPr spc="-105"/>
              <a:t>m</a:t>
            </a:r>
            <a:r>
              <a:rPr spc="-100"/>
              <a:t>p</a:t>
            </a:r>
            <a:r>
              <a:rPr spc="-110"/>
              <a:t>o</a:t>
            </a:r>
            <a:r>
              <a:rPr spc="-105"/>
              <a:t>n</a:t>
            </a:r>
            <a:r>
              <a:rPr spc="-100"/>
              <a:t>e</a:t>
            </a:r>
            <a:r>
              <a:rPr spc="-105"/>
              <a:t>n</a:t>
            </a:r>
            <a:r>
              <a:rPr spc="-5"/>
              <a:t>t</a:t>
            </a:r>
            <a:r>
              <a:rPr spc="-204"/>
              <a:t> </a:t>
            </a:r>
            <a:r>
              <a:rPr spc="-110" smtClean="0"/>
              <a:t>o</a:t>
            </a:r>
            <a:r>
              <a:rPr spc="-5" smtClean="0"/>
              <a:t>f</a:t>
            </a:r>
            <a:r>
              <a:rPr lang="en-US" spc="-200" dirty="0" smtClean="0"/>
              <a:t> </a:t>
            </a:r>
            <a:r>
              <a:rPr spc="-105" smtClean="0"/>
              <a:t>E</a:t>
            </a:r>
            <a:r>
              <a:rPr spc="-5" smtClean="0"/>
              <a:t>R</a:t>
            </a:r>
            <a:r>
              <a:rPr lang="en-US" spc="-5" dirty="0" smtClean="0"/>
              <a:t>-</a:t>
            </a:r>
            <a:r>
              <a:rPr lang="en-US" dirty="0" smtClean="0"/>
              <a:t> D</a:t>
            </a:r>
            <a:r>
              <a:rPr lang="en-US" spc="-105" dirty="0" smtClean="0"/>
              <a:t>iagra</a:t>
            </a:r>
            <a:r>
              <a:rPr lang="en-US" spc="-5" dirty="0" smtClean="0"/>
              <a:t>m</a:t>
            </a:r>
            <a:r>
              <a:rPr spc="-215" smtClean="0"/>
              <a:t> </a:t>
            </a:r>
            <a:endParaRPr spc="-5" dirty="0"/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872" y="1905000"/>
            <a:ext cx="8429244" cy="479602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365760" cy="6855459"/>
            <a:chOff x="0" y="0"/>
            <a:chExt cx="365760" cy="6855459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365760" cy="6855459"/>
            </a:xfrm>
            <a:custGeom>
              <a:avLst/>
              <a:gdLst/>
              <a:ahLst/>
              <a:cxnLst/>
              <a:rect l="l" t="t" r="r" b="b"/>
              <a:pathLst>
                <a:path w="365760" h="6855459">
                  <a:moveTo>
                    <a:pt x="365760" y="0"/>
                  </a:moveTo>
                  <a:lnTo>
                    <a:pt x="0" y="0"/>
                  </a:lnTo>
                  <a:lnTo>
                    <a:pt x="0" y="6854952"/>
                  </a:lnTo>
                  <a:lnTo>
                    <a:pt x="365760" y="6854952"/>
                  </a:lnTo>
                  <a:lnTo>
                    <a:pt x="365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56031" y="5047488"/>
              <a:ext cx="73660" cy="1691639"/>
            </a:xfrm>
            <a:custGeom>
              <a:avLst/>
              <a:gdLst/>
              <a:ahLst/>
              <a:cxnLst/>
              <a:rect l="l" t="t" r="r" b="b"/>
              <a:pathLst>
                <a:path w="73660" h="1691640">
                  <a:moveTo>
                    <a:pt x="73152" y="0"/>
                  </a:moveTo>
                  <a:lnTo>
                    <a:pt x="0" y="0"/>
                  </a:lnTo>
                  <a:lnTo>
                    <a:pt x="0" y="1691639"/>
                  </a:lnTo>
                  <a:lnTo>
                    <a:pt x="73152" y="1691639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AFCC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56031" y="4797551"/>
              <a:ext cx="73660" cy="228600"/>
            </a:xfrm>
            <a:custGeom>
              <a:avLst/>
              <a:gdLst/>
              <a:ahLst/>
              <a:cxnLst/>
              <a:rect l="l" t="t" r="r" b="b"/>
              <a:pathLst>
                <a:path w="73660" h="228600">
                  <a:moveTo>
                    <a:pt x="73152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73152" y="22860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A8CD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6031" y="4637532"/>
              <a:ext cx="73660" cy="137160"/>
            </a:xfrm>
            <a:custGeom>
              <a:avLst/>
              <a:gdLst/>
              <a:ahLst/>
              <a:cxnLst/>
              <a:rect l="l" t="t" r="r" b="b"/>
              <a:pathLst>
                <a:path w="73660" h="137160">
                  <a:moveTo>
                    <a:pt x="73152" y="0"/>
                  </a:moveTo>
                  <a:lnTo>
                    <a:pt x="0" y="0"/>
                  </a:lnTo>
                  <a:lnTo>
                    <a:pt x="0" y="137160"/>
                  </a:lnTo>
                  <a:lnTo>
                    <a:pt x="73152" y="13716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676A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56031" y="4543044"/>
              <a:ext cx="73660" cy="73660"/>
            </a:xfrm>
            <a:custGeom>
              <a:avLst/>
              <a:gdLst/>
              <a:ahLst/>
              <a:cxnLst/>
              <a:rect l="l" t="t" r="r" b="b"/>
              <a:pathLst>
                <a:path w="73660" h="73660">
                  <a:moveTo>
                    <a:pt x="73152" y="0"/>
                  </a:moveTo>
                  <a:lnTo>
                    <a:pt x="0" y="0"/>
                  </a:lnTo>
                  <a:lnTo>
                    <a:pt x="0" y="73151"/>
                  </a:lnTo>
                  <a:lnTo>
                    <a:pt x="73152" y="73151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AFCC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2504" y="681227"/>
              <a:ext cx="132715" cy="365760"/>
            </a:xfrm>
            <a:custGeom>
              <a:avLst/>
              <a:gdLst/>
              <a:ahLst/>
              <a:cxnLst/>
              <a:rect l="l" t="t" r="r" b="b"/>
              <a:pathLst>
                <a:path w="132715" h="365759">
                  <a:moveTo>
                    <a:pt x="9144" y="0"/>
                  </a:moveTo>
                  <a:lnTo>
                    <a:pt x="0" y="0"/>
                  </a:lnTo>
                  <a:lnTo>
                    <a:pt x="0" y="365760"/>
                  </a:lnTo>
                  <a:lnTo>
                    <a:pt x="9144" y="365760"/>
                  </a:lnTo>
                  <a:lnTo>
                    <a:pt x="9144" y="0"/>
                  </a:lnTo>
                  <a:close/>
                </a:path>
                <a:path w="132715" h="365759">
                  <a:moveTo>
                    <a:pt x="36576" y="0"/>
                  </a:moveTo>
                  <a:lnTo>
                    <a:pt x="27432" y="0"/>
                  </a:lnTo>
                  <a:lnTo>
                    <a:pt x="27432" y="365760"/>
                  </a:lnTo>
                  <a:lnTo>
                    <a:pt x="36576" y="365760"/>
                  </a:lnTo>
                  <a:lnTo>
                    <a:pt x="36576" y="0"/>
                  </a:lnTo>
                  <a:close/>
                </a:path>
                <a:path w="132715" h="365759">
                  <a:moveTo>
                    <a:pt x="74676" y="0"/>
                  </a:moveTo>
                  <a:lnTo>
                    <a:pt x="47244" y="0"/>
                  </a:lnTo>
                  <a:lnTo>
                    <a:pt x="47244" y="365760"/>
                  </a:lnTo>
                  <a:lnTo>
                    <a:pt x="74676" y="365760"/>
                  </a:lnTo>
                  <a:lnTo>
                    <a:pt x="74676" y="0"/>
                  </a:lnTo>
                  <a:close/>
                </a:path>
                <a:path w="132715" h="365759">
                  <a:moveTo>
                    <a:pt x="132588" y="0"/>
                  </a:moveTo>
                  <a:lnTo>
                    <a:pt x="86868" y="0"/>
                  </a:lnTo>
                  <a:lnTo>
                    <a:pt x="86868" y="365760"/>
                  </a:lnTo>
                  <a:lnTo>
                    <a:pt x="132588" y="365760"/>
                  </a:lnTo>
                  <a:lnTo>
                    <a:pt x="1325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864514" y="520954"/>
            <a:ext cx="7713980" cy="2936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1030" indent="-480059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621665" algn="l"/>
              </a:tabLst>
            </a:pPr>
            <a:r>
              <a:rPr sz="4000" spc="-105" dirty="0">
                <a:solidFill>
                  <a:srgbClr val="EFF1D7"/>
                </a:solidFill>
                <a:latin typeface="Gabriola"/>
                <a:cs typeface="Gabriola"/>
              </a:rPr>
              <a:t>En</a:t>
            </a:r>
            <a:r>
              <a:rPr sz="4000" spc="-100" dirty="0">
                <a:solidFill>
                  <a:srgbClr val="EFF1D7"/>
                </a:solidFill>
                <a:latin typeface="Gabriola"/>
                <a:cs typeface="Gabriola"/>
              </a:rPr>
              <a:t>t</a:t>
            </a:r>
            <a:r>
              <a:rPr sz="4000" spc="-105" dirty="0">
                <a:solidFill>
                  <a:srgbClr val="EFF1D7"/>
                </a:solidFill>
                <a:latin typeface="Gabriola"/>
                <a:cs typeface="Gabriola"/>
              </a:rPr>
              <a:t>i</a:t>
            </a:r>
            <a:r>
              <a:rPr sz="4000" spc="-100" dirty="0">
                <a:solidFill>
                  <a:srgbClr val="EFF1D7"/>
                </a:solidFill>
                <a:latin typeface="Gabriola"/>
                <a:cs typeface="Gabriola"/>
              </a:rPr>
              <a:t>t</a:t>
            </a:r>
            <a:r>
              <a:rPr sz="4000" spc="-5" dirty="0">
                <a:solidFill>
                  <a:srgbClr val="EFF1D7"/>
                </a:solidFill>
                <a:latin typeface="Gabriola"/>
                <a:cs typeface="Gabriola"/>
              </a:rPr>
              <a:t>y</a:t>
            </a:r>
            <a:r>
              <a:rPr sz="4000" spc="-220" dirty="0">
                <a:solidFill>
                  <a:srgbClr val="EFF1D7"/>
                </a:solidFill>
                <a:latin typeface="Gabriola"/>
                <a:cs typeface="Gabriola"/>
              </a:rPr>
              <a:t> </a:t>
            </a:r>
            <a:r>
              <a:rPr sz="4000" spc="-5" dirty="0">
                <a:solidFill>
                  <a:srgbClr val="EFF1D7"/>
                </a:solidFill>
                <a:latin typeface="Gabriola"/>
                <a:cs typeface="Gabriola"/>
              </a:rPr>
              <a:t>-</a:t>
            </a:r>
            <a:endParaRPr sz="4000">
              <a:latin typeface="Gabriola"/>
              <a:cs typeface="Gabriola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2500">
              <a:latin typeface="Gabriola"/>
              <a:cs typeface="Gabriola"/>
            </a:endParaRPr>
          </a:p>
          <a:p>
            <a:pPr marL="329565" indent="-317500">
              <a:lnSpc>
                <a:spcPct val="100000"/>
              </a:lnSpc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entity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may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any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object,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class,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person</a:t>
            </a:r>
            <a:r>
              <a:rPr sz="2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28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place.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Font typeface="Wingdings"/>
              <a:buChar char=""/>
            </a:pPr>
            <a:endParaRPr sz="2750">
              <a:latin typeface="Calibri"/>
              <a:cs typeface="Calibri"/>
            </a:endParaRPr>
          </a:p>
          <a:p>
            <a:pPr marL="12700" marR="48260">
              <a:lnSpc>
                <a:spcPct val="100000"/>
              </a:lnSpc>
              <a:buSzPct val="96428"/>
              <a:buFont typeface="Wingdings"/>
              <a:buChar char=""/>
              <a:tabLst>
                <a:tab pos="410845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diagram,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entity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represented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as </a:t>
            </a:r>
            <a:r>
              <a:rPr sz="2800" spc="-6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rectangles.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1116" y="4287011"/>
            <a:ext cx="5391911" cy="80924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10259" y="522173"/>
            <a:ext cx="4828541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87755" algn="l"/>
              </a:tabLst>
            </a:pPr>
            <a:r>
              <a:rPr spc="-5" smtClean="0">
                <a:solidFill>
                  <a:srgbClr val="FFFFFF"/>
                </a:solidFill>
              </a:rPr>
              <a:t>Weak</a:t>
            </a:r>
            <a:r>
              <a:rPr lang="en-US" spc="-5" dirty="0" smtClean="0">
                <a:solidFill>
                  <a:srgbClr val="FFFFFF"/>
                </a:solidFill>
              </a:rPr>
              <a:t> </a:t>
            </a:r>
            <a:r>
              <a:rPr spc="-5" smtClean="0">
                <a:solidFill>
                  <a:srgbClr val="FFFFFF"/>
                </a:solidFill>
              </a:rPr>
              <a:t>Enti</a:t>
            </a:r>
            <a:r>
              <a:rPr lang="en-US" spc="-5" dirty="0" err="1" smtClean="0">
                <a:solidFill>
                  <a:srgbClr val="FFFFFF"/>
                </a:solidFill>
              </a:rPr>
              <a:t>ty</a:t>
            </a:r>
            <a:r>
              <a:rPr spc="-80" smtClean="0">
                <a:solidFill>
                  <a:srgbClr val="FFFFFF"/>
                </a:solidFill>
              </a:rPr>
              <a:t> </a:t>
            </a:r>
            <a:endParaRPr spc="-5" dirty="0">
              <a:solidFill>
                <a:srgbClr val="FFFFFF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2057400"/>
            <a:ext cx="8058784" cy="3013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29285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entity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depends</a:t>
            </a:r>
            <a:r>
              <a:rPr sz="2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another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entity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called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800" spc="-6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weak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35" dirty="0">
                <a:solidFill>
                  <a:srgbClr val="FFFFFF"/>
                </a:solidFill>
                <a:latin typeface="Calibri"/>
                <a:cs typeface="Calibri"/>
              </a:rPr>
              <a:t>entity.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Wingdings"/>
              <a:buChar char=""/>
            </a:pPr>
            <a:endParaRPr sz="2750">
              <a:latin typeface="Calibri"/>
              <a:cs typeface="Calibri"/>
            </a:endParaRPr>
          </a:p>
          <a:p>
            <a:pPr marL="12700" marR="231140">
              <a:lnSpc>
                <a:spcPct val="100000"/>
              </a:lnSpc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weak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entity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doesn't</a:t>
            </a:r>
            <a:r>
              <a:rPr sz="28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contain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any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35" dirty="0">
                <a:solidFill>
                  <a:srgbClr val="FFFFFF"/>
                </a:solidFill>
                <a:latin typeface="Calibri"/>
                <a:cs typeface="Calibri"/>
              </a:rPr>
              <a:t>key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 attribute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800" spc="-6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its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own.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Wingdings"/>
              <a:buChar char=""/>
            </a:pPr>
            <a:endParaRPr sz="2750">
              <a:latin typeface="Calibri"/>
              <a:cs typeface="Calibri"/>
            </a:endParaRPr>
          </a:p>
          <a:p>
            <a:pPr marL="329565" indent="-317500">
              <a:lnSpc>
                <a:spcPct val="100000"/>
              </a:lnSpc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weak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entity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represented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double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rectangle.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57627" y="5286755"/>
            <a:ext cx="3857244" cy="61874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365760" cy="6855459"/>
            <a:chOff x="0" y="0"/>
            <a:chExt cx="365760" cy="6855459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365760" cy="6855459"/>
            </a:xfrm>
            <a:custGeom>
              <a:avLst/>
              <a:gdLst/>
              <a:ahLst/>
              <a:cxnLst/>
              <a:rect l="l" t="t" r="r" b="b"/>
              <a:pathLst>
                <a:path w="365760" h="6855459">
                  <a:moveTo>
                    <a:pt x="365760" y="0"/>
                  </a:moveTo>
                  <a:lnTo>
                    <a:pt x="0" y="0"/>
                  </a:lnTo>
                  <a:lnTo>
                    <a:pt x="0" y="6854952"/>
                  </a:lnTo>
                  <a:lnTo>
                    <a:pt x="365760" y="6854952"/>
                  </a:lnTo>
                  <a:lnTo>
                    <a:pt x="365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56031" y="5047488"/>
              <a:ext cx="73660" cy="1691639"/>
            </a:xfrm>
            <a:custGeom>
              <a:avLst/>
              <a:gdLst/>
              <a:ahLst/>
              <a:cxnLst/>
              <a:rect l="l" t="t" r="r" b="b"/>
              <a:pathLst>
                <a:path w="73660" h="1691640">
                  <a:moveTo>
                    <a:pt x="73152" y="0"/>
                  </a:moveTo>
                  <a:lnTo>
                    <a:pt x="0" y="0"/>
                  </a:lnTo>
                  <a:lnTo>
                    <a:pt x="0" y="1691639"/>
                  </a:lnTo>
                  <a:lnTo>
                    <a:pt x="73152" y="1691639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AFCC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56031" y="4797551"/>
              <a:ext cx="73660" cy="228600"/>
            </a:xfrm>
            <a:custGeom>
              <a:avLst/>
              <a:gdLst/>
              <a:ahLst/>
              <a:cxnLst/>
              <a:rect l="l" t="t" r="r" b="b"/>
              <a:pathLst>
                <a:path w="73660" h="228600">
                  <a:moveTo>
                    <a:pt x="73152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73152" y="22860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A8CD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6031" y="4637532"/>
              <a:ext cx="73660" cy="137160"/>
            </a:xfrm>
            <a:custGeom>
              <a:avLst/>
              <a:gdLst/>
              <a:ahLst/>
              <a:cxnLst/>
              <a:rect l="l" t="t" r="r" b="b"/>
              <a:pathLst>
                <a:path w="73660" h="137160">
                  <a:moveTo>
                    <a:pt x="73152" y="0"/>
                  </a:moveTo>
                  <a:lnTo>
                    <a:pt x="0" y="0"/>
                  </a:lnTo>
                  <a:lnTo>
                    <a:pt x="0" y="137160"/>
                  </a:lnTo>
                  <a:lnTo>
                    <a:pt x="73152" y="13716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676A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56031" y="4543044"/>
              <a:ext cx="73660" cy="73660"/>
            </a:xfrm>
            <a:custGeom>
              <a:avLst/>
              <a:gdLst/>
              <a:ahLst/>
              <a:cxnLst/>
              <a:rect l="l" t="t" r="r" b="b"/>
              <a:pathLst>
                <a:path w="73660" h="73660">
                  <a:moveTo>
                    <a:pt x="73152" y="0"/>
                  </a:moveTo>
                  <a:lnTo>
                    <a:pt x="0" y="0"/>
                  </a:lnTo>
                  <a:lnTo>
                    <a:pt x="0" y="73151"/>
                  </a:lnTo>
                  <a:lnTo>
                    <a:pt x="73152" y="73151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AFCC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2504" y="681227"/>
              <a:ext cx="132715" cy="365760"/>
            </a:xfrm>
            <a:custGeom>
              <a:avLst/>
              <a:gdLst/>
              <a:ahLst/>
              <a:cxnLst/>
              <a:rect l="l" t="t" r="r" b="b"/>
              <a:pathLst>
                <a:path w="132715" h="365759">
                  <a:moveTo>
                    <a:pt x="9144" y="0"/>
                  </a:moveTo>
                  <a:lnTo>
                    <a:pt x="0" y="0"/>
                  </a:lnTo>
                  <a:lnTo>
                    <a:pt x="0" y="365760"/>
                  </a:lnTo>
                  <a:lnTo>
                    <a:pt x="9144" y="365760"/>
                  </a:lnTo>
                  <a:lnTo>
                    <a:pt x="9144" y="0"/>
                  </a:lnTo>
                  <a:close/>
                </a:path>
                <a:path w="132715" h="365759">
                  <a:moveTo>
                    <a:pt x="36576" y="0"/>
                  </a:moveTo>
                  <a:lnTo>
                    <a:pt x="27432" y="0"/>
                  </a:lnTo>
                  <a:lnTo>
                    <a:pt x="27432" y="365760"/>
                  </a:lnTo>
                  <a:lnTo>
                    <a:pt x="36576" y="365760"/>
                  </a:lnTo>
                  <a:lnTo>
                    <a:pt x="36576" y="0"/>
                  </a:lnTo>
                  <a:close/>
                </a:path>
                <a:path w="132715" h="365759">
                  <a:moveTo>
                    <a:pt x="74676" y="0"/>
                  </a:moveTo>
                  <a:lnTo>
                    <a:pt x="47244" y="0"/>
                  </a:lnTo>
                  <a:lnTo>
                    <a:pt x="47244" y="365760"/>
                  </a:lnTo>
                  <a:lnTo>
                    <a:pt x="74676" y="365760"/>
                  </a:lnTo>
                  <a:lnTo>
                    <a:pt x="74676" y="0"/>
                  </a:lnTo>
                  <a:close/>
                </a:path>
                <a:path w="132715" h="365759">
                  <a:moveTo>
                    <a:pt x="132588" y="0"/>
                  </a:moveTo>
                  <a:lnTo>
                    <a:pt x="86868" y="0"/>
                  </a:lnTo>
                  <a:lnTo>
                    <a:pt x="86868" y="365760"/>
                  </a:lnTo>
                  <a:lnTo>
                    <a:pt x="132588" y="365760"/>
                  </a:lnTo>
                  <a:lnTo>
                    <a:pt x="1325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93191" y="520954"/>
            <a:ext cx="7499984" cy="3291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92785" indent="-480695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693420" algn="l"/>
              </a:tabLst>
            </a:pPr>
            <a:r>
              <a:rPr sz="4000" spc="-105" dirty="0">
                <a:solidFill>
                  <a:srgbClr val="EFF1D7"/>
                </a:solidFill>
                <a:latin typeface="Gabriola"/>
                <a:cs typeface="Gabriola"/>
              </a:rPr>
              <a:t>A</a:t>
            </a:r>
            <a:r>
              <a:rPr sz="4000" spc="-100" dirty="0">
                <a:solidFill>
                  <a:srgbClr val="EFF1D7"/>
                </a:solidFill>
                <a:latin typeface="Gabriola"/>
                <a:cs typeface="Gabriola"/>
              </a:rPr>
              <a:t>tt</a:t>
            </a:r>
            <a:r>
              <a:rPr sz="4000" spc="-105" dirty="0">
                <a:solidFill>
                  <a:srgbClr val="EFF1D7"/>
                </a:solidFill>
                <a:latin typeface="Gabriola"/>
                <a:cs typeface="Gabriola"/>
              </a:rPr>
              <a:t>rib</a:t>
            </a:r>
            <a:r>
              <a:rPr sz="4000" spc="-110" dirty="0">
                <a:solidFill>
                  <a:srgbClr val="EFF1D7"/>
                </a:solidFill>
                <a:latin typeface="Gabriola"/>
                <a:cs typeface="Gabriola"/>
              </a:rPr>
              <a:t>u</a:t>
            </a:r>
            <a:r>
              <a:rPr sz="4000" spc="-100" dirty="0">
                <a:solidFill>
                  <a:srgbClr val="EFF1D7"/>
                </a:solidFill>
                <a:latin typeface="Gabriola"/>
                <a:cs typeface="Gabriola"/>
              </a:rPr>
              <a:t>t</a:t>
            </a:r>
            <a:r>
              <a:rPr sz="4000" spc="-5" dirty="0">
                <a:solidFill>
                  <a:srgbClr val="EFF1D7"/>
                </a:solidFill>
                <a:latin typeface="Gabriola"/>
                <a:cs typeface="Gabriola"/>
              </a:rPr>
              <a:t>e</a:t>
            </a:r>
            <a:r>
              <a:rPr sz="4000" spc="-195" dirty="0">
                <a:solidFill>
                  <a:srgbClr val="EFF1D7"/>
                </a:solidFill>
                <a:latin typeface="Gabriola"/>
                <a:cs typeface="Gabriola"/>
              </a:rPr>
              <a:t> </a:t>
            </a:r>
            <a:r>
              <a:rPr sz="4000" spc="-5" dirty="0">
                <a:solidFill>
                  <a:srgbClr val="EFF1D7"/>
                </a:solidFill>
                <a:latin typeface="Gabriola"/>
                <a:cs typeface="Gabriola"/>
              </a:rPr>
              <a:t>-</a:t>
            </a:r>
            <a:endParaRPr sz="4000">
              <a:latin typeface="Gabriola"/>
              <a:cs typeface="Gabriola"/>
            </a:endParaRPr>
          </a:p>
          <a:p>
            <a:pPr marL="12700" marR="238760">
              <a:lnSpc>
                <a:spcPct val="100000"/>
              </a:lnSpc>
              <a:spcBef>
                <a:spcPts val="4120"/>
              </a:spcBef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attribute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used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describe</a:t>
            </a:r>
            <a:r>
              <a:rPr sz="2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property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800" spc="-6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35" dirty="0">
                <a:solidFill>
                  <a:srgbClr val="FFFFFF"/>
                </a:solidFill>
                <a:latin typeface="Calibri"/>
                <a:cs typeface="Calibri"/>
              </a:rPr>
              <a:t>entity.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Wingdings"/>
              <a:buChar char=""/>
            </a:pPr>
            <a:endParaRPr sz="275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8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example</a:t>
            </a:r>
            <a:r>
              <a:rPr sz="2800" b="1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28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id,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age,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contact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45" dirty="0">
                <a:solidFill>
                  <a:srgbClr val="FFFFFF"/>
                </a:solidFill>
                <a:latin typeface="Calibri"/>
                <a:cs typeface="Calibri"/>
              </a:rPr>
              <a:t>number,</a:t>
            </a:r>
            <a:r>
              <a:rPr sz="28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name,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etc. </a:t>
            </a:r>
            <a:r>
              <a:rPr sz="2800" spc="-6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attributes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student.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42744" y="4428744"/>
            <a:ext cx="4786883" cy="185775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34669"/>
            <a:ext cx="5178756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5" dirty="0"/>
              <a:t>K</a:t>
            </a:r>
            <a:r>
              <a:rPr spc="-100" dirty="0"/>
              <a:t>e</a:t>
            </a:r>
            <a:r>
              <a:rPr spc="-5" dirty="0"/>
              <a:t>y</a:t>
            </a:r>
            <a:r>
              <a:rPr spc="-200" dirty="0"/>
              <a:t> </a:t>
            </a:r>
            <a:r>
              <a:rPr spc="-105"/>
              <a:t>A</a:t>
            </a:r>
            <a:r>
              <a:rPr spc="-100"/>
              <a:t>tt</a:t>
            </a:r>
            <a:r>
              <a:rPr spc="-105"/>
              <a:t>rib</a:t>
            </a:r>
            <a:r>
              <a:rPr spc="-110"/>
              <a:t>u</a:t>
            </a:r>
            <a:r>
              <a:rPr spc="-100"/>
              <a:t>t</a:t>
            </a:r>
            <a:r>
              <a:rPr spc="-5"/>
              <a:t>e</a:t>
            </a:r>
            <a:r>
              <a:rPr spc="-190"/>
              <a:t> 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650240" y="1581734"/>
            <a:ext cx="8219440" cy="3013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127760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35" dirty="0">
                <a:solidFill>
                  <a:srgbClr val="FFFFFF"/>
                </a:solidFill>
                <a:latin typeface="Calibri"/>
                <a:cs typeface="Calibri"/>
              </a:rPr>
              <a:t>key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attribute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used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represent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main </a:t>
            </a:r>
            <a:r>
              <a:rPr sz="2800" spc="-6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characteristics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35" dirty="0">
                <a:solidFill>
                  <a:srgbClr val="FFFFFF"/>
                </a:solidFill>
                <a:latin typeface="Calibri"/>
                <a:cs typeface="Calibri"/>
              </a:rPr>
              <a:t>entity.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Wingdings"/>
              <a:buChar char=""/>
            </a:pPr>
            <a:endParaRPr sz="2750">
              <a:latin typeface="Calibri"/>
              <a:cs typeface="Calibri"/>
            </a:endParaRPr>
          </a:p>
          <a:p>
            <a:pPr marL="329565" indent="-317500">
              <a:lnSpc>
                <a:spcPct val="100000"/>
              </a:lnSpc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represents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primary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80" dirty="0">
                <a:solidFill>
                  <a:srgbClr val="FFFFFF"/>
                </a:solidFill>
                <a:latin typeface="Calibri"/>
                <a:cs typeface="Calibri"/>
              </a:rPr>
              <a:t>key.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Wingdings"/>
              <a:buChar char=""/>
            </a:pPr>
            <a:endParaRPr sz="275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buSzPct val="96428"/>
              <a:buFont typeface="Wingdings"/>
              <a:buChar char=""/>
              <a:tabLst>
                <a:tab pos="410845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35" dirty="0">
                <a:solidFill>
                  <a:srgbClr val="FFFFFF"/>
                </a:solidFill>
                <a:latin typeface="Calibri"/>
                <a:cs typeface="Calibri"/>
              </a:rPr>
              <a:t>key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attribute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represented</a:t>
            </a:r>
            <a:r>
              <a:rPr sz="2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2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oval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shape</a:t>
            </a:r>
            <a:r>
              <a:rPr sz="2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with </a:t>
            </a:r>
            <a:r>
              <a:rPr sz="2800" spc="-6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text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underlined.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00628" y="4786884"/>
            <a:ext cx="2938272" cy="185623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590</Words>
  <Application>Microsoft Office PowerPoint</Application>
  <PresentationFormat>On-screen Show (4:3)</PresentationFormat>
  <Paragraphs>87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Metro</vt:lpstr>
      <vt:lpstr>ENTITY  RELATIONSHIP MODEL</vt:lpstr>
      <vt:lpstr>CONTENT</vt:lpstr>
      <vt:lpstr> E-R MODEL</vt:lpstr>
      <vt:lpstr>EXAMPLE -</vt:lpstr>
      <vt:lpstr>Component of ER- Diagram </vt:lpstr>
      <vt:lpstr>Slide 6</vt:lpstr>
      <vt:lpstr>Weak Entity </vt:lpstr>
      <vt:lpstr>Slide 8</vt:lpstr>
      <vt:lpstr>Key Attribute </vt:lpstr>
      <vt:lpstr>Composite Attribute </vt:lpstr>
      <vt:lpstr>Multivalued Attribute </vt:lpstr>
      <vt:lpstr>Derived Attribute </vt:lpstr>
      <vt:lpstr>Slide 13</vt:lpstr>
      <vt:lpstr>Types of relationship 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ENTITY RELATIONSHIP MODEL</dc:title>
  <dc:creator>PEER</dc:creator>
  <cp:lastModifiedBy>IT LAB</cp:lastModifiedBy>
  <cp:revision>7</cp:revision>
  <dcterms:created xsi:type="dcterms:W3CDTF">2021-01-28T14:50:07Z</dcterms:created>
  <dcterms:modified xsi:type="dcterms:W3CDTF">2021-01-29T04:37:37Z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2018-12-29T00:00:00Z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2021-01-28T00:00:00Z</vt:filetime>
  </property>
</Properties>
</file>