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80" r:id="rId16"/>
    <p:sldId id="281" r:id="rId17"/>
    <p:sldId id="271" r:id="rId18"/>
    <p:sldId id="272" r:id="rId19"/>
    <p:sldId id="273" r:id="rId20"/>
    <p:sldId id="274" r:id="rId21"/>
    <p:sldId id="275" r:id="rId22"/>
    <p:sldId id="276" r:id="rId23"/>
    <p:sldId id="277" r:id="rId24"/>
    <p:sldId id="278" r:id="rId25"/>
    <p:sldId id="27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5F902D1F-C968-476D-9A81-0AC32A7799B4}" type="datetimeFigureOut">
              <a:rPr lang="en-US" smtClean="0"/>
              <a:pPr/>
              <a:t>1/29/2021</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12724185-D829-4DB5-80F9-A804C885ECC7}"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F902D1F-C968-476D-9A81-0AC32A7799B4}" type="datetimeFigureOut">
              <a:rPr lang="en-US" smtClean="0"/>
              <a:pPr/>
              <a:t>1/29/2021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2724185-D829-4DB5-80F9-A804C885EC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F902D1F-C968-476D-9A81-0AC32A7799B4}" type="datetimeFigureOut">
              <a:rPr lang="en-US" smtClean="0"/>
              <a:pPr/>
              <a:t>1/29/2021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2724185-D829-4DB5-80F9-A804C885EC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F902D1F-C968-476D-9A81-0AC32A7799B4}" type="datetimeFigureOut">
              <a:rPr lang="en-US" smtClean="0"/>
              <a:pPr/>
              <a:t>1/29/2021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2724185-D829-4DB5-80F9-A804C885ECC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F902D1F-C968-476D-9A81-0AC32A7799B4}" type="datetimeFigureOut">
              <a:rPr lang="en-US" smtClean="0"/>
              <a:pPr/>
              <a:t>1/29/2021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2724185-D829-4DB5-80F9-A804C885ECC7}"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F902D1F-C968-476D-9A81-0AC32A7799B4}" type="datetimeFigureOut">
              <a:rPr lang="en-US" smtClean="0"/>
              <a:pPr/>
              <a:t>1/29/2021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2724185-D829-4DB5-80F9-A804C885ECC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F902D1F-C968-476D-9A81-0AC32A7799B4}" type="datetimeFigureOut">
              <a:rPr lang="en-US" smtClean="0"/>
              <a:pPr/>
              <a:t>1/29/2021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2724185-D829-4DB5-80F9-A804C885ECC7}"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F902D1F-C968-476D-9A81-0AC32A7799B4}" type="datetimeFigureOut">
              <a:rPr lang="en-US" smtClean="0"/>
              <a:pPr/>
              <a:t>1/29/2021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2724185-D829-4DB5-80F9-A804C885ECC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F902D1F-C968-476D-9A81-0AC32A7799B4}" type="datetimeFigureOut">
              <a:rPr lang="en-US" smtClean="0"/>
              <a:pPr/>
              <a:t>1/29/2021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2724185-D829-4DB5-80F9-A804C885ECC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F902D1F-C968-476D-9A81-0AC32A7799B4}" type="datetimeFigureOut">
              <a:rPr lang="en-US" smtClean="0"/>
              <a:pPr/>
              <a:t>1/29/2021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2724185-D829-4DB5-80F9-A804C885ECC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5F902D1F-C968-476D-9A81-0AC32A7799B4}" type="datetimeFigureOut">
              <a:rPr lang="en-US" smtClean="0"/>
              <a:pPr/>
              <a:t>1/29/2021</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12724185-D829-4DB5-80F9-A804C885ECC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5F902D1F-C968-476D-9A81-0AC32A7799B4}" type="datetimeFigureOut">
              <a:rPr lang="en-US" smtClean="0"/>
              <a:pPr/>
              <a:t>1/29/2021</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12724185-D829-4DB5-80F9-A804C885ECC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8662" y="1643050"/>
            <a:ext cx="7772400" cy="1975104"/>
          </a:xfrm>
        </p:spPr>
        <p:txBody>
          <a:bodyPr/>
          <a:lstStyle/>
          <a:p>
            <a:r>
              <a:rPr lang="en-US" dirty="0" smtClean="0"/>
              <a:t>INTRODUCTION TO DBMS</a:t>
            </a:r>
            <a:endParaRPr lang="en-US" dirty="0"/>
          </a:p>
        </p:txBody>
      </p:sp>
      <p:sp>
        <p:nvSpPr>
          <p:cNvPr id="3" name="Subtitle 2"/>
          <p:cNvSpPr>
            <a:spLocks noGrp="1"/>
          </p:cNvSpPr>
          <p:nvPr>
            <p:ph type="subTitle" idx="1"/>
          </p:nvPr>
        </p:nvSpPr>
        <p:spPr>
          <a:xfrm>
            <a:off x="1071538" y="4357694"/>
            <a:ext cx="7772400" cy="1508760"/>
          </a:xfrm>
        </p:spPr>
        <p:txBody>
          <a:bodyPr>
            <a:normAutofit lnSpcReduction="10000"/>
          </a:bodyPr>
          <a:lstStyle/>
          <a:p>
            <a:r>
              <a:rPr lang="en-US" dirty="0" smtClean="0"/>
              <a:t>BY</a:t>
            </a:r>
          </a:p>
          <a:p>
            <a:r>
              <a:rPr lang="en-US" dirty="0" smtClean="0"/>
              <a:t>A.PEERMOHAMED </a:t>
            </a:r>
            <a:r>
              <a:rPr lang="en-US" dirty="0" smtClean="0"/>
              <a:t>MCA.,SET</a:t>
            </a:r>
          </a:p>
          <a:p>
            <a:r>
              <a:rPr lang="en-US" dirty="0" smtClean="0"/>
              <a:t>ASST PROF. OF INFORMATION TECHNOLOGY</a:t>
            </a:r>
          </a:p>
          <a:p>
            <a:r>
              <a:rPr lang="en-US" dirty="0" smtClean="0"/>
              <a:t>HAJEE KARUTHA ROWTHER HOWDIA COLLEGE </a:t>
            </a:r>
          </a:p>
          <a:p>
            <a:r>
              <a:rPr lang="en-US" dirty="0" smtClean="0"/>
              <a:t>UTHAMAPALAYAM.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Calibri" pitchFamily="34" charset="0"/>
                <a:cs typeface="Calibri" pitchFamily="34" charset="0"/>
              </a:rPr>
              <a:t>Hierarchical databases</a:t>
            </a:r>
            <a:br>
              <a:rPr lang="en-US" sz="3600" dirty="0" smtClean="0">
                <a:latin typeface="Calibri" pitchFamily="34" charset="0"/>
                <a:cs typeface="Calibri" pitchFamily="34" charset="0"/>
              </a:rPr>
            </a:br>
            <a:endParaRPr lang="en-US" sz="3600" dirty="0">
              <a:latin typeface="Calibri" pitchFamily="34" charset="0"/>
              <a:cs typeface="Calibri" pitchFamily="34" charset="0"/>
            </a:endParaRPr>
          </a:p>
        </p:txBody>
      </p:sp>
      <p:sp>
        <p:nvSpPr>
          <p:cNvPr id="3" name="Content Placeholder 2"/>
          <p:cNvSpPr>
            <a:spLocks noGrp="1"/>
          </p:cNvSpPr>
          <p:nvPr>
            <p:ph idx="1"/>
          </p:nvPr>
        </p:nvSpPr>
        <p:spPr/>
        <p:txBody>
          <a:bodyPr>
            <a:normAutofit fontScale="70000" lnSpcReduction="20000"/>
          </a:bodyPr>
          <a:lstStyle/>
          <a:p>
            <a:r>
              <a:rPr lang="en-US" sz="2800" dirty="0" smtClean="0"/>
              <a:t>In a hierarchical database management system (hierarchical DBMSs) model, data is stored in a parent-children relationship node. </a:t>
            </a:r>
          </a:p>
          <a:p>
            <a:r>
              <a:rPr lang="en-US" sz="2800" dirty="0" smtClean="0"/>
              <a:t>In a hierarchical database, besides actual data, records also contain information about their groups of parent/child relationships.</a:t>
            </a:r>
          </a:p>
          <a:p>
            <a:r>
              <a:rPr lang="en-US" sz="2800" dirty="0" smtClean="0"/>
              <a:t>In a hierarchical database model, data is organized into a tree-like structure. </a:t>
            </a:r>
          </a:p>
          <a:p>
            <a:r>
              <a:rPr lang="en-US" sz="2800" dirty="0" smtClean="0"/>
              <a:t>The data is stored in the form of a collection of fields where each field contains only one value. </a:t>
            </a:r>
          </a:p>
          <a:p>
            <a:r>
              <a:rPr lang="en-US" sz="2800" dirty="0" smtClean="0"/>
              <a:t>The records are linked to each other via links into a parent-children relationship. </a:t>
            </a:r>
          </a:p>
          <a:p>
            <a:r>
              <a:rPr lang="en-US" sz="2800" dirty="0" smtClean="0"/>
              <a:t>In a hierarchical database model, each child record has only one parent.</a:t>
            </a:r>
          </a:p>
          <a:p>
            <a:r>
              <a:rPr lang="en-US" sz="2800" dirty="0" smtClean="0"/>
              <a:t> A parent can have multiple children.</a:t>
            </a:r>
          </a:p>
          <a:p>
            <a:r>
              <a:rPr lang="en-US" sz="2800" dirty="0" smtClean="0"/>
              <a:t> </a:t>
            </a:r>
            <a:r>
              <a:rPr lang="en-US" sz="2900" dirty="0" smtClean="0"/>
              <a:t>To retrieve a field’s data, we need to traverse through each tree until the record is found.</a:t>
            </a:r>
          </a:p>
          <a:p>
            <a:endParaRPr lang="en-US" sz="2800" dirty="0">
              <a:latin typeface="Calibri" pitchFamily="34" charset="0"/>
              <a:cs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pic>
        <p:nvPicPr>
          <p:cNvPr id="4" name="Content Placeholder 3" descr="Hierarchicalpic.jpg"/>
          <p:cNvPicPr>
            <a:picLocks noGrp="1" noChangeAspect="1"/>
          </p:cNvPicPr>
          <p:nvPr>
            <p:ph idx="1"/>
          </p:nvPr>
        </p:nvPicPr>
        <p:blipFill>
          <a:blip r:embed="rId2"/>
          <a:stretch>
            <a:fillRect/>
          </a:stretch>
        </p:blipFill>
        <p:spPr>
          <a:xfrm>
            <a:off x="918713" y="1784350"/>
            <a:ext cx="7763774" cy="4572000"/>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Advantage</a:t>
            </a:r>
            <a:r>
              <a:rPr lang="en-US" dirty="0" smtClean="0"/>
              <a:t> </a:t>
            </a:r>
            <a:endParaRPr lang="en-US" dirty="0"/>
          </a:p>
        </p:txBody>
      </p:sp>
      <p:sp>
        <p:nvSpPr>
          <p:cNvPr id="3" name="Content Placeholder 2"/>
          <p:cNvSpPr>
            <a:spLocks noGrp="1"/>
          </p:cNvSpPr>
          <p:nvPr>
            <p:ph idx="1"/>
          </p:nvPr>
        </p:nvSpPr>
        <p:spPr/>
        <p:txBody>
          <a:bodyPr/>
          <a:lstStyle/>
          <a:p>
            <a:r>
              <a:rPr lang="en-US" dirty="0" smtClean="0"/>
              <a:t>A hierarchical database can be accessed and updated rapidly. </a:t>
            </a:r>
          </a:p>
          <a:p>
            <a:r>
              <a:rPr lang="en-US" dirty="0" smtClean="0"/>
              <a:t>As shown in the figure above, its model structure is like a tree and the relationships between records are defined in advance. </a:t>
            </a:r>
          </a:p>
          <a:p>
            <a:r>
              <a:rPr lang="en-US" dirty="0" smtClean="0"/>
              <a:t>This feature is a double-edged sword.</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Disadvantage </a:t>
            </a:r>
            <a:endParaRPr lang="en-US" dirty="0"/>
          </a:p>
        </p:txBody>
      </p:sp>
      <p:sp>
        <p:nvSpPr>
          <p:cNvPr id="3" name="Content Placeholder 2"/>
          <p:cNvSpPr>
            <a:spLocks noGrp="1"/>
          </p:cNvSpPr>
          <p:nvPr>
            <p:ph idx="1"/>
          </p:nvPr>
        </p:nvSpPr>
        <p:spPr/>
        <p:txBody>
          <a:bodyPr/>
          <a:lstStyle/>
          <a:p>
            <a:r>
              <a:rPr lang="en-US" dirty="0" smtClean="0"/>
              <a:t>This type of database structure is that each child in the tree may have only one parent. Relationships or linkages between children are not permitted, even if they make sense from a logical standpoint. </a:t>
            </a:r>
          </a:p>
          <a:p>
            <a:r>
              <a:rPr lang="en-US" dirty="0" smtClean="0"/>
              <a:t>Hierarchical databases are like this in their design. </a:t>
            </a:r>
          </a:p>
          <a:p>
            <a:r>
              <a:rPr lang="en-US" dirty="0" smtClean="0"/>
              <a:t>Adding a new field or record requires that the entire database be redefined.</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Database</a:t>
            </a:r>
            <a:endParaRPr lang="en-US" dirty="0"/>
          </a:p>
        </p:txBody>
      </p:sp>
      <p:sp>
        <p:nvSpPr>
          <p:cNvPr id="3" name="Content Placeholder 2"/>
          <p:cNvSpPr>
            <a:spLocks noGrp="1"/>
          </p:cNvSpPr>
          <p:nvPr>
            <p:ph idx="1"/>
          </p:nvPr>
        </p:nvSpPr>
        <p:spPr>
          <a:xfrm>
            <a:off x="1000100" y="1571612"/>
            <a:ext cx="7772400" cy="4572000"/>
          </a:xfrm>
        </p:spPr>
        <p:txBody>
          <a:bodyPr>
            <a:noAutofit/>
          </a:bodyPr>
          <a:lstStyle/>
          <a:p>
            <a:r>
              <a:rPr lang="en-US" sz="2400" dirty="0" smtClean="0"/>
              <a:t>Network database management systems (Network DBMSs) use a network structure to create a relationship between entities.</a:t>
            </a:r>
          </a:p>
          <a:p>
            <a:r>
              <a:rPr lang="en-US" sz="2400" dirty="0" smtClean="0"/>
              <a:t> Network databases are mainly used on large digital computers. </a:t>
            </a:r>
          </a:p>
          <a:p>
            <a:r>
              <a:rPr lang="en-US" sz="2400" dirty="0" smtClean="0"/>
              <a:t>Network databases are hierarchical databases, but unlike hierarchical databases where one node can have a single parent only, a network node can have a relationship with multiple entities.</a:t>
            </a:r>
          </a:p>
          <a:p>
            <a:r>
              <a:rPr lang="en-US" sz="2400" dirty="0" smtClean="0"/>
              <a:t> A network database looks more like a cobweb or interconnected network of records.</a:t>
            </a:r>
          </a:p>
          <a:p>
            <a:r>
              <a:rPr lang="en-US" sz="2400" dirty="0" smtClean="0"/>
              <a:t>In network databases, children are called members and parents are called occupiers</a:t>
            </a:r>
          </a:p>
          <a:p>
            <a:pPr>
              <a:buNone/>
            </a:pPr>
            <a:endParaRPr lang="en-US" sz="24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a:t>
            </a:r>
            <a:endParaRPr lang="en-US" dirty="0"/>
          </a:p>
        </p:txBody>
      </p:sp>
      <p:sp>
        <p:nvSpPr>
          <p:cNvPr id="3" name="Content Placeholder 2"/>
          <p:cNvSpPr>
            <a:spLocks noGrp="1"/>
          </p:cNvSpPr>
          <p:nvPr>
            <p:ph idx="1"/>
          </p:nvPr>
        </p:nvSpPr>
        <p:spPr/>
        <p:txBody>
          <a:bodyPr/>
          <a:lstStyle/>
          <a:p>
            <a:r>
              <a:rPr lang="en-US" dirty="0" smtClean="0"/>
              <a:t>Conceptual simplicity</a:t>
            </a:r>
          </a:p>
          <a:p>
            <a:r>
              <a:rPr lang="en-US" dirty="0" smtClean="0"/>
              <a:t>Capability to handle more relationship types.</a:t>
            </a:r>
          </a:p>
          <a:p>
            <a:r>
              <a:rPr lang="en-US" dirty="0" smtClean="0"/>
              <a:t>Ease of data access</a:t>
            </a:r>
          </a:p>
          <a:p>
            <a:r>
              <a:rPr lang="en-US" dirty="0" smtClean="0"/>
              <a:t>Data integrity</a:t>
            </a:r>
          </a:p>
          <a:p>
            <a:r>
              <a:rPr lang="en-US" dirty="0" smtClean="0"/>
              <a:t>Data independence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a:t>
            </a:r>
            <a:endParaRPr lang="en-US" dirty="0"/>
          </a:p>
        </p:txBody>
      </p:sp>
      <p:sp>
        <p:nvSpPr>
          <p:cNvPr id="3" name="Content Placeholder 2"/>
          <p:cNvSpPr>
            <a:spLocks noGrp="1"/>
          </p:cNvSpPr>
          <p:nvPr>
            <p:ph idx="1"/>
          </p:nvPr>
        </p:nvSpPr>
        <p:spPr/>
        <p:txBody>
          <a:bodyPr/>
          <a:lstStyle/>
          <a:p>
            <a:r>
              <a:rPr lang="en-US" dirty="0" smtClean="0"/>
              <a:t>System Complexity</a:t>
            </a:r>
          </a:p>
          <a:p>
            <a:r>
              <a:rPr lang="en-US" dirty="0" smtClean="0"/>
              <a:t>Absence of structural independence.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Relational Databases</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 a relational database management system (RDBMS), the relationship between data is relational and data is stored in tabular form of columns and rows.</a:t>
            </a:r>
          </a:p>
          <a:p>
            <a:r>
              <a:rPr lang="en-US" dirty="0" smtClean="0"/>
              <a:t> Each column of a table represents an attribute and each row in a table represents a record. </a:t>
            </a:r>
          </a:p>
          <a:p>
            <a:r>
              <a:rPr lang="en-US" dirty="0" smtClean="0"/>
              <a:t>Each field in a table represents a data value.</a:t>
            </a:r>
          </a:p>
          <a:p>
            <a:r>
              <a:rPr lang="en-US" dirty="0" smtClean="0"/>
              <a:t>Structured Query Language (SQL) is the language used to query RDBMS, including inserting, updating, deleting, and searching records.</a:t>
            </a:r>
          </a:p>
          <a:p>
            <a:r>
              <a:rPr lang="en-US" dirty="0" smtClean="0"/>
              <a:t> Relational databases work on each table that has a key field that uniquely indicates each row.</a:t>
            </a:r>
          </a:p>
          <a:p>
            <a:r>
              <a:rPr lang="en-US" dirty="0" smtClean="0"/>
              <a:t> These key fields can be used to connect one table of data to another.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pic>
        <p:nvPicPr>
          <p:cNvPr id="4" name="Content Placeholder 3" descr="relational.png"/>
          <p:cNvPicPr>
            <a:picLocks noGrp="1" noChangeAspect="1"/>
          </p:cNvPicPr>
          <p:nvPr>
            <p:ph idx="1"/>
          </p:nvPr>
        </p:nvPicPr>
        <p:blipFill>
          <a:blip r:embed="rId2"/>
          <a:stretch>
            <a:fillRect/>
          </a:stretch>
        </p:blipFill>
        <p:spPr>
          <a:xfrm>
            <a:off x="1244417" y="1879487"/>
            <a:ext cx="7112366" cy="4381725"/>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a:t>
            </a:r>
            <a:endParaRPr lang="en-US" dirty="0"/>
          </a:p>
        </p:txBody>
      </p:sp>
      <p:sp>
        <p:nvSpPr>
          <p:cNvPr id="3" name="Content Placeholder 2"/>
          <p:cNvSpPr>
            <a:spLocks noGrp="1"/>
          </p:cNvSpPr>
          <p:nvPr>
            <p:ph idx="1"/>
          </p:nvPr>
        </p:nvSpPr>
        <p:spPr/>
        <p:txBody>
          <a:bodyPr/>
          <a:lstStyle/>
          <a:p>
            <a:r>
              <a:rPr lang="en-US" dirty="0" smtClean="0"/>
              <a:t>Relational databases can be used with little or no training.</a:t>
            </a:r>
          </a:p>
          <a:p>
            <a:r>
              <a:rPr lang="en-US" dirty="0" smtClean="0"/>
              <a:t>Database entries can be modified without specifying the entire body</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p:txBody>
          <a:bodyPr>
            <a:normAutofit/>
          </a:bodyPr>
          <a:lstStyle/>
          <a:p>
            <a:r>
              <a:rPr lang="en-US" sz="2800" i="1" dirty="0" smtClean="0"/>
              <a:t>DEFINITION</a:t>
            </a:r>
          </a:p>
          <a:p>
            <a:r>
              <a:rPr lang="en-US" sz="2800" i="1" dirty="0" smtClean="0"/>
              <a:t>DBMS ENVIRONMENT</a:t>
            </a:r>
          </a:p>
          <a:p>
            <a:r>
              <a:rPr lang="en-US" sz="2800" i="1" dirty="0" smtClean="0"/>
              <a:t>ADVANTAGES OF DBMS</a:t>
            </a:r>
          </a:p>
          <a:p>
            <a:r>
              <a:rPr lang="en-US" sz="2800" i="1" dirty="0" smtClean="0"/>
              <a:t>LIMITATIONS OF DBMS</a:t>
            </a:r>
          </a:p>
          <a:p>
            <a:r>
              <a:rPr lang="en-US" sz="2800" i="1" dirty="0" smtClean="0"/>
              <a:t>CHARACTERISTICS OF DATA IN DATABASE</a:t>
            </a:r>
          </a:p>
          <a:p>
            <a:r>
              <a:rPr lang="en-US" sz="2800" i="1" dirty="0" smtClean="0"/>
              <a:t>TYPES OF DBMS</a:t>
            </a:r>
            <a:endParaRPr lang="en-US" sz="2800"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a:t>
            </a:r>
            <a:endParaRPr lang="en-US" dirty="0"/>
          </a:p>
        </p:txBody>
      </p:sp>
      <p:sp>
        <p:nvSpPr>
          <p:cNvPr id="3" name="Content Placeholder 2"/>
          <p:cNvSpPr>
            <a:spLocks noGrp="1"/>
          </p:cNvSpPr>
          <p:nvPr>
            <p:ph idx="1"/>
          </p:nvPr>
        </p:nvSpPr>
        <p:spPr/>
        <p:txBody>
          <a:bodyPr/>
          <a:lstStyle/>
          <a:p>
            <a:r>
              <a:rPr lang="en-US" dirty="0" smtClean="0"/>
              <a:t>Hardware overheads.</a:t>
            </a:r>
          </a:p>
          <a:p>
            <a:r>
              <a:rPr lang="en-US" dirty="0" smtClean="0"/>
              <a:t>Ease of design can lead to bad design.</a:t>
            </a:r>
          </a:p>
          <a:p>
            <a:r>
              <a:rPr lang="en-US" dirty="0" smtClean="0"/>
              <a:t>‘Information Island’ phenomenon.</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Object-Oriented Model</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 this Model, we have to discuss the functionality of object-oriented Programming. </a:t>
            </a:r>
          </a:p>
          <a:p>
            <a:r>
              <a:rPr lang="en-US" dirty="0" smtClean="0"/>
              <a:t>It takes more than the storage of programming language objects.</a:t>
            </a:r>
          </a:p>
          <a:p>
            <a:r>
              <a:rPr lang="en-US" dirty="0" smtClean="0"/>
              <a:t> Object DBMS's increase in the semantics of C++ and Java. </a:t>
            </a:r>
          </a:p>
          <a:p>
            <a:r>
              <a:rPr lang="en-US" dirty="0" smtClean="0"/>
              <a:t>It provides full-featured database programming capabilities while containing native language compatibility.</a:t>
            </a:r>
          </a:p>
          <a:p>
            <a:r>
              <a:rPr lang="en-US" dirty="0" smtClean="0"/>
              <a:t> It adds the database functionality to object programming languages. </a:t>
            </a:r>
          </a:p>
          <a:p>
            <a:r>
              <a:rPr lang="en-US" dirty="0" smtClean="0"/>
              <a:t>This approach is analogical of the application and database development into a constant data model and language environment.</a:t>
            </a:r>
          </a:p>
          <a:p>
            <a:r>
              <a:rPr lang="en-US" dirty="0" smtClean="0"/>
              <a:t> Applications require less code, use more natural data modeling, and code bases are easier to maintain. Object developers can write complete database applications with a decent amount of additional effort.</a:t>
            </a:r>
          </a:p>
          <a:p>
            <a:endParaRPr 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pic>
        <p:nvPicPr>
          <p:cNvPr id="4" name="Content Placeholder 3" descr="object-oriented-database.jpg"/>
          <p:cNvPicPr>
            <a:picLocks noGrp="1" noChangeAspect="1"/>
          </p:cNvPicPr>
          <p:nvPr>
            <p:ph idx="1"/>
          </p:nvPr>
        </p:nvPicPr>
        <p:blipFill>
          <a:blip r:embed="rId2"/>
          <a:stretch>
            <a:fillRect/>
          </a:stretch>
        </p:blipFill>
        <p:spPr>
          <a:xfrm>
            <a:off x="1142976" y="1500174"/>
            <a:ext cx="7429552" cy="4040210"/>
          </a:xfr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a:t>
            </a:r>
            <a:endParaRPr lang="en-US" dirty="0"/>
          </a:p>
        </p:txBody>
      </p:sp>
      <p:sp>
        <p:nvSpPr>
          <p:cNvPr id="3" name="Content Placeholder 2"/>
          <p:cNvSpPr>
            <a:spLocks noGrp="1"/>
          </p:cNvSpPr>
          <p:nvPr>
            <p:ph idx="1"/>
          </p:nvPr>
        </p:nvSpPr>
        <p:spPr/>
        <p:txBody>
          <a:bodyPr/>
          <a:lstStyle/>
          <a:p>
            <a:r>
              <a:rPr lang="en-US" dirty="0" smtClean="0"/>
              <a:t>Capability to handle large numbers of different data types.</a:t>
            </a:r>
          </a:p>
          <a:p>
            <a:r>
              <a:rPr lang="en-US" dirty="0" smtClean="0"/>
              <a:t>Marriage of object oriented and database technology.</a:t>
            </a:r>
          </a:p>
          <a:p>
            <a:r>
              <a:rPr lang="en-US" dirty="0" smtClean="0"/>
              <a:t>Object oriented improves productivity-inheritance.</a:t>
            </a:r>
          </a:p>
          <a:p>
            <a:r>
              <a:rPr lang="en-US" dirty="0" smtClean="0"/>
              <a:t>Data </a:t>
            </a:r>
            <a:r>
              <a:rPr lang="en-US" dirty="0" err="1" smtClean="0"/>
              <a:t>Acess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a:t>
            </a:r>
            <a:endParaRPr lang="en-US" dirty="0"/>
          </a:p>
        </p:txBody>
      </p:sp>
      <p:sp>
        <p:nvSpPr>
          <p:cNvPr id="3" name="Content Placeholder 2"/>
          <p:cNvSpPr>
            <a:spLocks noGrp="1"/>
          </p:cNvSpPr>
          <p:nvPr>
            <p:ph idx="1"/>
          </p:nvPr>
        </p:nvSpPr>
        <p:spPr/>
        <p:txBody>
          <a:bodyPr/>
          <a:lstStyle/>
          <a:p>
            <a:r>
              <a:rPr lang="en-US" dirty="0" smtClean="0"/>
              <a:t>Difficult to Maintain</a:t>
            </a:r>
          </a:p>
          <a:p>
            <a:r>
              <a:rPr lang="en-US" dirty="0" smtClean="0"/>
              <a:t>Not suited for all applications.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endParaRPr lang="en-US" sz="6000" dirty="0" smtClean="0"/>
          </a:p>
          <a:p>
            <a:pPr>
              <a:buNone/>
            </a:pPr>
            <a:r>
              <a:rPr lang="en-US" sz="6000" dirty="0" smtClean="0"/>
              <a:t>			</a:t>
            </a:r>
          </a:p>
          <a:p>
            <a:pPr>
              <a:buNone/>
            </a:pPr>
            <a:r>
              <a:rPr lang="en-US" sz="6000" dirty="0" smtClean="0"/>
              <a:t>			THANK YOU</a:t>
            </a:r>
            <a:endParaRPr lang="en-US" sz="6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lstStyle/>
          <a:p>
            <a:pPr lvl="1"/>
            <a:r>
              <a:rPr lang="en-US" dirty="0" smtClean="0"/>
              <a:t>A collection of self-describing and integrated data files</a:t>
            </a:r>
          </a:p>
          <a:p>
            <a:r>
              <a:rPr lang="en-US" dirty="0" smtClean="0"/>
              <a:t>System catalog</a:t>
            </a:r>
          </a:p>
          <a:p>
            <a:pPr lvl="1"/>
            <a:r>
              <a:rPr lang="en-US" dirty="0" smtClean="0"/>
              <a:t>Meta data</a:t>
            </a:r>
          </a:p>
          <a:p>
            <a:pPr lvl="1"/>
            <a:r>
              <a:rPr lang="en-US" dirty="0" smtClean="0"/>
              <a:t>Data dictionary</a:t>
            </a:r>
          </a:p>
          <a:p>
            <a:pPr lvl="1"/>
            <a:r>
              <a:rPr lang="en-US" dirty="0" smtClean="0"/>
              <a:t>Overhead data</a:t>
            </a:r>
          </a:p>
          <a:p>
            <a:r>
              <a:rPr lang="en-US" dirty="0" smtClean="0"/>
              <a:t>Data abstraction</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DBMS Environment</a:t>
            </a:r>
            <a:endParaRPr lang="en-US" dirty="0"/>
          </a:p>
        </p:txBody>
      </p:sp>
      <p:sp>
        <p:nvSpPr>
          <p:cNvPr id="3" name="Content Placeholder 2"/>
          <p:cNvSpPr>
            <a:spLocks noGrp="1"/>
          </p:cNvSpPr>
          <p:nvPr>
            <p:ph idx="1"/>
          </p:nvPr>
        </p:nvSpPr>
        <p:spPr/>
        <p:txBody>
          <a:bodyPr/>
          <a:lstStyle/>
          <a:p>
            <a:pPr>
              <a:lnSpc>
                <a:spcPct val="80000"/>
              </a:lnSpc>
            </a:pPr>
            <a:r>
              <a:rPr lang="en-US" sz="2000" dirty="0" smtClean="0"/>
              <a:t>Hardware</a:t>
            </a:r>
          </a:p>
          <a:p>
            <a:pPr lvl="1">
              <a:lnSpc>
                <a:spcPct val="80000"/>
              </a:lnSpc>
            </a:pPr>
            <a:r>
              <a:rPr lang="en-US" sz="1800" dirty="0" smtClean="0"/>
              <a:t>Client-server architecture</a:t>
            </a:r>
          </a:p>
          <a:p>
            <a:pPr>
              <a:lnSpc>
                <a:spcPct val="80000"/>
              </a:lnSpc>
            </a:pPr>
            <a:r>
              <a:rPr lang="en-US" sz="2000" dirty="0" smtClean="0"/>
              <a:t>Software</a:t>
            </a:r>
          </a:p>
          <a:p>
            <a:pPr lvl="1">
              <a:lnSpc>
                <a:spcPct val="80000"/>
              </a:lnSpc>
            </a:pPr>
            <a:r>
              <a:rPr lang="en-US" sz="1800" dirty="0" err="1" smtClean="0"/>
              <a:t>dbms</a:t>
            </a:r>
            <a:r>
              <a:rPr lang="en-US" sz="1800" dirty="0" smtClean="0"/>
              <a:t>, </a:t>
            </a:r>
            <a:r>
              <a:rPr lang="en-US" sz="1800" dirty="0" err="1" smtClean="0"/>
              <a:t>os</a:t>
            </a:r>
            <a:r>
              <a:rPr lang="en-US" sz="1800" dirty="0" smtClean="0"/>
              <a:t>, network, application</a:t>
            </a:r>
          </a:p>
          <a:p>
            <a:pPr>
              <a:lnSpc>
                <a:spcPct val="80000"/>
              </a:lnSpc>
            </a:pPr>
            <a:r>
              <a:rPr lang="en-US" sz="2000" dirty="0" smtClean="0"/>
              <a:t>Data</a:t>
            </a:r>
          </a:p>
          <a:p>
            <a:pPr lvl="1">
              <a:lnSpc>
                <a:spcPct val="80000"/>
              </a:lnSpc>
            </a:pPr>
            <a:r>
              <a:rPr lang="en-US" sz="1800" dirty="0" smtClean="0"/>
              <a:t>Schema, subschema, table, attribute</a:t>
            </a:r>
          </a:p>
          <a:p>
            <a:pPr>
              <a:lnSpc>
                <a:spcPct val="80000"/>
              </a:lnSpc>
            </a:pPr>
            <a:r>
              <a:rPr lang="en-US" sz="2000" dirty="0" smtClean="0"/>
              <a:t>People</a:t>
            </a:r>
          </a:p>
          <a:p>
            <a:pPr lvl="1">
              <a:lnSpc>
                <a:spcPct val="80000"/>
              </a:lnSpc>
            </a:pPr>
            <a:r>
              <a:rPr lang="en-US" sz="1800" dirty="0" smtClean="0"/>
              <a:t>Data administrator  &amp; database administrator</a:t>
            </a:r>
          </a:p>
          <a:p>
            <a:pPr lvl="1">
              <a:lnSpc>
                <a:spcPct val="80000"/>
              </a:lnSpc>
            </a:pPr>
            <a:r>
              <a:rPr lang="en-US" sz="1800" dirty="0" smtClean="0"/>
              <a:t>Database designer: logical &amp; physical</a:t>
            </a:r>
          </a:p>
          <a:p>
            <a:pPr lvl="1">
              <a:lnSpc>
                <a:spcPct val="80000"/>
              </a:lnSpc>
            </a:pPr>
            <a:r>
              <a:rPr lang="en-US" sz="1800" dirty="0" smtClean="0"/>
              <a:t>Application programmer</a:t>
            </a:r>
          </a:p>
          <a:p>
            <a:pPr lvl="1">
              <a:lnSpc>
                <a:spcPct val="80000"/>
              </a:lnSpc>
            </a:pPr>
            <a:r>
              <a:rPr lang="en-US" sz="1800" dirty="0" smtClean="0"/>
              <a:t>End-user: naive &amp; sophisticated</a:t>
            </a:r>
          </a:p>
          <a:p>
            <a:pPr>
              <a:lnSpc>
                <a:spcPct val="80000"/>
              </a:lnSpc>
            </a:pPr>
            <a:r>
              <a:rPr lang="en-US" sz="2000" dirty="0" smtClean="0"/>
              <a:t>Procedure</a:t>
            </a:r>
          </a:p>
          <a:p>
            <a:pPr lvl="1">
              <a:lnSpc>
                <a:spcPct val="80000"/>
              </a:lnSpc>
            </a:pPr>
            <a:r>
              <a:rPr lang="en-US" sz="1800" dirty="0" smtClean="0"/>
              <a:t>Start, stop, log on, log off, back up, recovery</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DBMS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Control redundancy</a:t>
            </a:r>
          </a:p>
          <a:p>
            <a:r>
              <a:rPr lang="en-US" dirty="0" smtClean="0"/>
              <a:t>Consistency</a:t>
            </a:r>
          </a:p>
          <a:p>
            <a:r>
              <a:rPr lang="en-US" dirty="0" smtClean="0"/>
              <a:t>Integrity</a:t>
            </a:r>
          </a:p>
          <a:p>
            <a:r>
              <a:rPr lang="en-US" dirty="0" smtClean="0"/>
              <a:t>Security</a:t>
            </a:r>
          </a:p>
          <a:p>
            <a:r>
              <a:rPr lang="en-US" dirty="0" smtClean="0"/>
              <a:t>Concurrency control</a:t>
            </a:r>
          </a:p>
          <a:p>
            <a:r>
              <a:rPr lang="en-US" dirty="0" smtClean="0"/>
              <a:t>Backup &amp; recovery</a:t>
            </a:r>
          </a:p>
          <a:p>
            <a:r>
              <a:rPr lang="en-US" dirty="0" smtClean="0"/>
              <a:t>Data standard</a:t>
            </a:r>
          </a:p>
          <a:p>
            <a:r>
              <a:rPr lang="en-US" dirty="0" smtClean="0"/>
              <a:t>More information</a:t>
            </a:r>
          </a:p>
          <a:p>
            <a:r>
              <a:rPr lang="en-US" dirty="0" smtClean="0"/>
              <a:t>Data sharing &amp; conflict control</a:t>
            </a:r>
          </a:p>
          <a:p>
            <a:r>
              <a:rPr lang="en-US" dirty="0" smtClean="0"/>
              <a:t>Productivity &amp; accessibility</a:t>
            </a:r>
          </a:p>
          <a:p>
            <a:r>
              <a:rPr lang="en-US" dirty="0" smtClean="0"/>
              <a:t>Economy of scale</a:t>
            </a:r>
          </a:p>
          <a:p>
            <a:r>
              <a:rPr lang="en-US" dirty="0" smtClean="0"/>
              <a:t>Maintenance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of DBMS</a:t>
            </a:r>
            <a:endParaRPr lang="en-US" dirty="0"/>
          </a:p>
        </p:txBody>
      </p:sp>
      <p:sp>
        <p:nvSpPr>
          <p:cNvPr id="3" name="Content Placeholder 2"/>
          <p:cNvSpPr>
            <a:spLocks noGrp="1"/>
          </p:cNvSpPr>
          <p:nvPr>
            <p:ph idx="1"/>
          </p:nvPr>
        </p:nvSpPr>
        <p:spPr/>
        <p:txBody>
          <a:bodyPr/>
          <a:lstStyle/>
          <a:p>
            <a:r>
              <a:rPr lang="en-US" sz="2800" dirty="0" smtClean="0"/>
              <a:t>Complexity</a:t>
            </a:r>
          </a:p>
          <a:p>
            <a:r>
              <a:rPr lang="en-US" sz="2800" dirty="0" smtClean="0"/>
              <a:t>Size</a:t>
            </a:r>
          </a:p>
          <a:p>
            <a:r>
              <a:rPr lang="en-US" sz="2800" dirty="0" smtClean="0"/>
              <a:t>Cost</a:t>
            </a:r>
          </a:p>
          <a:p>
            <a:pPr lvl="1"/>
            <a:r>
              <a:rPr lang="en-US" dirty="0" smtClean="0"/>
              <a:t>Software</a:t>
            </a:r>
          </a:p>
          <a:p>
            <a:pPr lvl="1"/>
            <a:r>
              <a:rPr lang="en-US" dirty="0" smtClean="0"/>
              <a:t>Hardware</a:t>
            </a:r>
          </a:p>
          <a:p>
            <a:pPr lvl="1"/>
            <a:r>
              <a:rPr lang="en-US" dirty="0" smtClean="0"/>
              <a:t>Conversion</a:t>
            </a:r>
          </a:p>
          <a:p>
            <a:r>
              <a:rPr lang="en-US" sz="2800" dirty="0" smtClean="0"/>
              <a:t>Performance</a:t>
            </a:r>
          </a:p>
          <a:p>
            <a:r>
              <a:rPr lang="en-US" sz="2800" dirty="0" smtClean="0"/>
              <a:t>Vulnerability</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CHARACTERISTICS OF DATA IN DATABASE</a:t>
            </a:r>
            <a:endParaRPr lang="en-US" sz="3200" dirty="0"/>
          </a:p>
        </p:txBody>
      </p:sp>
      <p:sp>
        <p:nvSpPr>
          <p:cNvPr id="3" name="Content Placeholder 2"/>
          <p:cNvSpPr>
            <a:spLocks noGrp="1"/>
          </p:cNvSpPr>
          <p:nvPr>
            <p:ph idx="1"/>
          </p:nvPr>
        </p:nvSpPr>
        <p:spPr/>
        <p:txBody>
          <a:bodyPr>
            <a:normAutofit lnSpcReduction="10000"/>
          </a:bodyPr>
          <a:lstStyle/>
          <a:p>
            <a:pPr fontAlgn="base"/>
            <a:r>
              <a:rPr lang="en-US" dirty="0" smtClean="0"/>
              <a:t>The data in the database possess several characteristics data in the database are consistent,</a:t>
            </a:r>
          </a:p>
          <a:p>
            <a:pPr fontAlgn="base"/>
            <a:r>
              <a:rPr lang="en-US" dirty="0" smtClean="0"/>
              <a:t> integral, </a:t>
            </a:r>
          </a:p>
          <a:p>
            <a:pPr fontAlgn="base"/>
            <a:r>
              <a:rPr lang="en-US" dirty="0" smtClean="0"/>
              <a:t>non redundant, </a:t>
            </a:r>
          </a:p>
          <a:p>
            <a:pPr fontAlgn="base"/>
            <a:r>
              <a:rPr lang="en-US" dirty="0" smtClean="0"/>
              <a:t>secured, </a:t>
            </a:r>
          </a:p>
          <a:p>
            <a:pPr fontAlgn="base"/>
            <a:r>
              <a:rPr lang="en-US" dirty="0" smtClean="0"/>
              <a:t>centrally managed and shared among multiple applications. There are sever advantages of using database approach, such as the following:</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There are sever advantages of using database approach, such as the following:</a:t>
            </a:r>
          </a:p>
          <a:p>
            <a:pPr fontAlgn="base"/>
            <a:r>
              <a:rPr lang="en-US" dirty="0" smtClean="0"/>
              <a:t>Single repository of data is maintained</a:t>
            </a:r>
          </a:p>
          <a:p>
            <a:pPr fontAlgn="base"/>
            <a:r>
              <a:rPr lang="en-US" dirty="0" smtClean="0"/>
              <a:t>All users access the data from the same resource</a:t>
            </a:r>
          </a:p>
          <a:p>
            <a:pPr fontAlgn="base"/>
            <a:r>
              <a:rPr lang="en-US" dirty="0" smtClean="0"/>
              <a:t>Quick retrieval of data</a:t>
            </a:r>
          </a:p>
          <a:p>
            <a:pPr fontAlgn="base"/>
            <a:r>
              <a:rPr lang="en-US" dirty="0" smtClean="0"/>
              <a:t>Reduce application development time</a:t>
            </a:r>
          </a:p>
          <a:p>
            <a:pPr fontAlgn="base"/>
            <a:r>
              <a:rPr lang="en-US" dirty="0" smtClean="0"/>
              <a:t>Flexibility in change of database structure</a:t>
            </a:r>
          </a:p>
          <a:p>
            <a:pPr fontAlgn="base"/>
            <a:r>
              <a:rPr lang="en-US" dirty="0" smtClean="0"/>
              <a:t>Enforce standardization</a:t>
            </a:r>
          </a:p>
          <a:p>
            <a:pPr fontAlgn="base"/>
            <a:r>
              <a:rPr lang="en-US" dirty="0" smtClean="0"/>
              <a:t>Up-to-date information availability</a:t>
            </a:r>
          </a:p>
          <a:p>
            <a:pPr fontAlgn="base"/>
            <a:r>
              <a:rPr lang="en-US" dirty="0" smtClean="0"/>
              <a:t>Authorized access security of data</a:t>
            </a:r>
          </a:p>
          <a:p>
            <a:pPr fontAlgn="base"/>
            <a:r>
              <a:rPr lang="en-US" dirty="0" smtClean="0"/>
              <a:t>Enforce integrity constraints and business rules</a:t>
            </a:r>
          </a:p>
          <a:p>
            <a:pPr fontAlgn="base"/>
            <a:r>
              <a:rPr lang="en-US" dirty="0" smtClean="0"/>
              <a:t>Provide backup and recovery procedure</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Types of Database Management Systems</a:t>
            </a:r>
            <a:br>
              <a:rPr lang="en-US" sz="2800" dirty="0" smtClean="0"/>
            </a:br>
            <a:endParaRPr lang="en-US" sz="2800" dirty="0"/>
          </a:p>
        </p:txBody>
      </p:sp>
      <p:sp>
        <p:nvSpPr>
          <p:cNvPr id="3" name="Content Placeholder 2"/>
          <p:cNvSpPr>
            <a:spLocks noGrp="1"/>
          </p:cNvSpPr>
          <p:nvPr>
            <p:ph idx="1"/>
          </p:nvPr>
        </p:nvSpPr>
        <p:spPr/>
        <p:txBody>
          <a:bodyPr>
            <a:normAutofit/>
          </a:bodyPr>
          <a:lstStyle/>
          <a:p>
            <a:r>
              <a:rPr lang="en-US" sz="2800" dirty="0" smtClean="0"/>
              <a:t>Hierarchical databases</a:t>
            </a:r>
          </a:p>
          <a:p>
            <a:r>
              <a:rPr lang="en-US" sz="2800" dirty="0" smtClean="0"/>
              <a:t>Network databases</a:t>
            </a:r>
          </a:p>
          <a:p>
            <a:r>
              <a:rPr lang="en-US" sz="2800" dirty="0" smtClean="0"/>
              <a:t>Relational databases</a:t>
            </a:r>
          </a:p>
          <a:p>
            <a:r>
              <a:rPr lang="en-US" sz="2800" dirty="0" smtClean="0"/>
              <a:t>Object-oriented databases</a:t>
            </a:r>
          </a:p>
          <a:p>
            <a:pPr>
              <a:buNone/>
            </a:pPr>
            <a:endParaRPr lang="en-US" sz="2600" dirty="0">
              <a:latin typeface="Calibri" pitchFamily="34" charset="0"/>
              <a:cs typeface="Calibri"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50</TotalTime>
  <Words>876</Words>
  <Application>Microsoft Office PowerPoint</Application>
  <PresentationFormat>On-screen Show (4:3)</PresentationFormat>
  <Paragraphs>147</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Metro</vt:lpstr>
      <vt:lpstr>INTRODUCTION TO DBMS</vt:lpstr>
      <vt:lpstr>CONTENTS</vt:lpstr>
      <vt:lpstr>DEFINITION</vt:lpstr>
      <vt:lpstr>DBMS Environment</vt:lpstr>
      <vt:lpstr>Advantages of DBMS</vt:lpstr>
      <vt:lpstr>Limitations of DBMS</vt:lpstr>
      <vt:lpstr>CHARACTERISTICS OF DATA IN DATABASE</vt:lpstr>
      <vt:lpstr>Contd..</vt:lpstr>
      <vt:lpstr>Types of Database Management Systems </vt:lpstr>
      <vt:lpstr>Hierarchical databases </vt:lpstr>
      <vt:lpstr>Contd..</vt:lpstr>
      <vt:lpstr>Advantage </vt:lpstr>
      <vt:lpstr>Disadvantage </vt:lpstr>
      <vt:lpstr>Network Database</vt:lpstr>
      <vt:lpstr>Advantages</vt:lpstr>
      <vt:lpstr>Disadvantages</vt:lpstr>
      <vt:lpstr>Relational Databases </vt:lpstr>
      <vt:lpstr>Contd..</vt:lpstr>
      <vt:lpstr>Advantages</vt:lpstr>
      <vt:lpstr>Disadvantages</vt:lpstr>
      <vt:lpstr>Object-Oriented Model  </vt:lpstr>
      <vt:lpstr>Contd..</vt:lpstr>
      <vt:lpstr>Advantages</vt:lpstr>
      <vt:lpstr>Disadvantages</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DBMS</dc:title>
  <dc:creator>PEER</dc:creator>
  <cp:lastModifiedBy>IT LAB</cp:lastModifiedBy>
  <cp:revision>10</cp:revision>
  <dcterms:created xsi:type="dcterms:W3CDTF">2021-01-29T02:46:36Z</dcterms:created>
  <dcterms:modified xsi:type="dcterms:W3CDTF">2021-01-29T04:41:39Z</dcterms:modified>
</cp:coreProperties>
</file>