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0" r:id="rId18"/>
    <p:sldId id="271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E376D-98E6-4D9F-9736-33519C913F7E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A828AE-F821-4451-A41E-347F4C7332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E376D-98E6-4D9F-9736-33519C913F7E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A828AE-F821-4451-A41E-347F4C733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E376D-98E6-4D9F-9736-33519C913F7E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A828AE-F821-4451-A41E-347F4C733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E376D-98E6-4D9F-9736-33519C913F7E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A828AE-F821-4451-A41E-347F4C733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E376D-98E6-4D9F-9736-33519C913F7E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A828AE-F821-4451-A41E-347F4C7332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E376D-98E6-4D9F-9736-33519C913F7E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A828AE-F821-4451-A41E-347F4C733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E376D-98E6-4D9F-9736-33519C913F7E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A828AE-F821-4451-A41E-347F4C7332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E376D-98E6-4D9F-9736-33519C913F7E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A828AE-F821-4451-A41E-347F4C733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E376D-98E6-4D9F-9736-33519C913F7E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A828AE-F821-4451-A41E-347F4C733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FE376D-98E6-4D9F-9736-33519C913F7E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A828AE-F821-4451-A41E-347F4C733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1FE376D-98E6-4D9F-9736-33519C913F7E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BA828AE-F821-4451-A41E-347F4C733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1FE376D-98E6-4D9F-9736-33519C913F7E}" type="datetimeFigureOut">
              <a:rPr lang="en-US" smtClean="0"/>
              <a:pPr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BA828AE-F821-4451-A41E-347F4C733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eginnersbook.com/2015/04/candidate-key-in-dbms/" TargetMode="External"/><Relationship Id="rId2" Type="http://schemas.openxmlformats.org/officeDocument/2006/relationships/hyperlink" Target="http://beginnersbook.com/2015/04/transitive-dependency-in-dbm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eginnersbook.com/2015/04/super-key-in-dbms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1285860"/>
            <a:ext cx="7772400" cy="1975104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NORMALIZATION AND ITS TYPES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BY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A.PEERMOHAMED </a:t>
            </a:r>
            <a:r>
              <a:rPr lang="en-US" dirty="0" smtClean="0">
                <a:solidFill>
                  <a:schemeClr val="tx1"/>
                </a:solidFill>
              </a:rPr>
              <a:t>MCA.,SET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ASST. </a:t>
            </a:r>
            <a:r>
              <a:rPr lang="en-US" dirty="0" smtClean="0">
                <a:solidFill>
                  <a:schemeClr val="tx1"/>
                </a:solidFill>
              </a:rPr>
              <a:t>PROF OF INFORMATION TECHNOLOGY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HAJEE KARUTHA ROWTHER HOWDIA COLLEGE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UTHAMAPALAYAM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</a:t>
            </a:r>
            <a:r>
              <a:rPr lang="en-US" spc="-5" dirty="0" smtClean="0"/>
              <a:t>Normal </a:t>
            </a:r>
            <a:r>
              <a:rPr lang="en-US" dirty="0" smtClean="0"/>
              <a:t>Form</a:t>
            </a:r>
            <a:r>
              <a:rPr lang="en-US" spc="-60" dirty="0" smtClean="0"/>
              <a:t> </a:t>
            </a:r>
            <a:r>
              <a:rPr lang="en-US" spc="-10" dirty="0" smtClean="0"/>
              <a:t>(3NF)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lang="en-US" dirty="0" smtClean="0">
                <a:latin typeface="Trebuchet MS"/>
                <a:cs typeface="Trebuchet MS"/>
              </a:rPr>
              <a:t>A </a:t>
            </a:r>
            <a:r>
              <a:rPr lang="en-US" spc="-5" dirty="0" smtClean="0">
                <a:latin typeface="Trebuchet MS"/>
                <a:cs typeface="Trebuchet MS"/>
              </a:rPr>
              <a:t>table design is </a:t>
            </a:r>
            <a:r>
              <a:rPr lang="en-US" dirty="0" smtClean="0">
                <a:latin typeface="Trebuchet MS"/>
                <a:cs typeface="Trebuchet MS"/>
              </a:rPr>
              <a:t>said </a:t>
            </a:r>
            <a:r>
              <a:rPr lang="en-US" spc="-5" dirty="0" smtClean="0">
                <a:latin typeface="Trebuchet MS"/>
                <a:cs typeface="Trebuchet MS"/>
              </a:rPr>
              <a:t>to be in 3NF if both </a:t>
            </a:r>
            <a:r>
              <a:rPr lang="en-US" dirty="0" smtClean="0">
                <a:latin typeface="Trebuchet MS"/>
                <a:cs typeface="Trebuchet MS"/>
              </a:rPr>
              <a:t>the following </a:t>
            </a:r>
            <a:r>
              <a:rPr lang="en-US" spc="-5" dirty="0" smtClean="0">
                <a:latin typeface="Trebuchet MS"/>
                <a:cs typeface="Trebuchet MS"/>
              </a:rPr>
              <a:t>conditions</a:t>
            </a:r>
            <a:r>
              <a:rPr lang="en-US" spc="-160" dirty="0" smtClean="0">
                <a:latin typeface="Trebuchet MS"/>
                <a:cs typeface="Trebuchet MS"/>
              </a:rPr>
              <a:t> </a:t>
            </a:r>
            <a:r>
              <a:rPr lang="en-US" dirty="0" smtClean="0">
                <a:latin typeface="Trebuchet MS"/>
                <a:cs typeface="Trebuchet MS"/>
              </a:rPr>
              <a:t>hold:</a:t>
            </a: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lang="en-US" spc="-45" dirty="0" smtClean="0">
                <a:latin typeface="Trebuchet MS"/>
                <a:cs typeface="Trebuchet MS"/>
              </a:rPr>
              <a:t>Table </a:t>
            </a:r>
            <a:r>
              <a:rPr lang="en-US" spc="-5" dirty="0" smtClean="0">
                <a:latin typeface="Trebuchet MS"/>
                <a:cs typeface="Trebuchet MS"/>
              </a:rPr>
              <a:t>must </a:t>
            </a:r>
            <a:r>
              <a:rPr lang="en-US" dirty="0" smtClean="0">
                <a:latin typeface="Trebuchet MS"/>
                <a:cs typeface="Trebuchet MS"/>
              </a:rPr>
              <a:t>be in </a:t>
            </a:r>
            <a:r>
              <a:rPr lang="en-US" spc="-5" dirty="0" smtClean="0">
                <a:latin typeface="Trebuchet MS"/>
                <a:cs typeface="Trebuchet MS"/>
              </a:rPr>
              <a:t>2NF</a:t>
            </a:r>
            <a:endParaRPr lang="en-US" dirty="0" smtClean="0">
              <a:latin typeface="Trebuchet MS"/>
              <a:cs typeface="Trebuchet MS"/>
            </a:endParaRPr>
          </a:p>
          <a:p>
            <a:pPr marL="355600" marR="5080">
              <a:spcBef>
                <a:spcPts val="1000"/>
              </a:spcBef>
              <a:tabLst>
                <a:tab pos="354965" algn="l"/>
              </a:tabLst>
            </a:pPr>
            <a:r>
              <a:rPr lang="en-US" spc="-25" dirty="0" smtClean="0">
                <a:uFill>
                  <a:solidFill>
                    <a:srgbClr val="99C93B"/>
                  </a:solidFill>
                </a:uFill>
                <a:latin typeface="Trebuchet MS"/>
                <a:cs typeface="Trebuchet MS"/>
                <a:hlinkClick r:id="rId2"/>
              </a:rPr>
              <a:t>Transitive </a:t>
            </a:r>
            <a:r>
              <a:rPr lang="en-US" dirty="0" smtClean="0">
                <a:uFill>
                  <a:solidFill>
                    <a:srgbClr val="99C93B"/>
                  </a:solidFill>
                </a:uFill>
                <a:latin typeface="Trebuchet MS"/>
                <a:cs typeface="Trebuchet MS"/>
                <a:hlinkClick r:id="rId2"/>
              </a:rPr>
              <a:t>functional </a:t>
            </a:r>
            <a:r>
              <a:rPr lang="en-US" spc="-5" dirty="0" smtClean="0">
                <a:uFill>
                  <a:solidFill>
                    <a:srgbClr val="99C93B"/>
                  </a:solidFill>
                </a:uFill>
                <a:latin typeface="Trebuchet MS"/>
                <a:cs typeface="Trebuchet MS"/>
                <a:hlinkClick r:id="rId2"/>
              </a:rPr>
              <a:t>dependency</a:t>
            </a:r>
            <a:r>
              <a:rPr lang="en-US" spc="-5" dirty="0" smtClean="0">
                <a:latin typeface="Trebuchet MS"/>
                <a:cs typeface="Trebuchet MS"/>
                <a:hlinkClick r:id="rId2"/>
              </a:rPr>
              <a:t> </a:t>
            </a:r>
            <a:r>
              <a:rPr lang="en-US" dirty="0" smtClean="0">
                <a:latin typeface="Trebuchet MS"/>
                <a:cs typeface="Trebuchet MS"/>
              </a:rPr>
              <a:t>of </a:t>
            </a:r>
            <a:r>
              <a:rPr lang="en-US" spc="-5" dirty="0" smtClean="0">
                <a:latin typeface="Trebuchet MS"/>
                <a:cs typeface="Trebuchet MS"/>
              </a:rPr>
              <a:t>non-prime attribute </a:t>
            </a:r>
            <a:r>
              <a:rPr lang="en-US" dirty="0" smtClean="0">
                <a:latin typeface="Trebuchet MS"/>
                <a:cs typeface="Trebuchet MS"/>
              </a:rPr>
              <a:t>on any </a:t>
            </a:r>
            <a:r>
              <a:rPr lang="en-US" spc="-5" dirty="0" smtClean="0">
                <a:latin typeface="Trebuchet MS"/>
                <a:cs typeface="Trebuchet MS"/>
              </a:rPr>
              <a:t>super </a:t>
            </a:r>
            <a:r>
              <a:rPr lang="en-US" dirty="0" smtClean="0">
                <a:latin typeface="Trebuchet MS"/>
                <a:cs typeface="Trebuchet MS"/>
              </a:rPr>
              <a:t>key should  </a:t>
            </a:r>
            <a:r>
              <a:rPr lang="en-US" spc="-5" dirty="0" smtClean="0">
                <a:latin typeface="Trebuchet MS"/>
                <a:cs typeface="Trebuchet MS"/>
              </a:rPr>
              <a:t>be</a:t>
            </a:r>
            <a:r>
              <a:rPr lang="en-US" spc="-10" dirty="0" smtClean="0">
                <a:latin typeface="Trebuchet MS"/>
                <a:cs typeface="Trebuchet MS"/>
              </a:rPr>
              <a:t> </a:t>
            </a:r>
            <a:r>
              <a:rPr lang="en-US" dirty="0" smtClean="0">
                <a:latin typeface="Trebuchet MS"/>
                <a:cs typeface="Trebuchet MS"/>
              </a:rPr>
              <a:t>removed.</a:t>
            </a:r>
          </a:p>
          <a:p>
            <a:pPr marL="12700" marR="57785">
              <a:lnSpc>
                <a:spcPct val="148800"/>
              </a:lnSpc>
              <a:spcBef>
                <a:spcPts val="10"/>
              </a:spcBef>
            </a:pPr>
            <a:r>
              <a:rPr lang="en-US" dirty="0" smtClean="0">
                <a:latin typeface="Trebuchet MS"/>
                <a:cs typeface="Trebuchet MS"/>
              </a:rPr>
              <a:t>An </a:t>
            </a:r>
            <a:r>
              <a:rPr lang="en-US" spc="-5" dirty="0" smtClean="0">
                <a:latin typeface="Trebuchet MS"/>
                <a:cs typeface="Trebuchet MS"/>
              </a:rPr>
              <a:t>attribute </a:t>
            </a:r>
            <a:r>
              <a:rPr lang="en-US" dirty="0" smtClean="0">
                <a:latin typeface="Trebuchet MS"/>
                <a:cs typeface="Trebuchet MS"/>
              </a:rPr>
              <a:t>that </a:t>
            </a:r>
            <a:r>
              <a:rPr lang="en-US" spc="-5" dirty="0" smtClean="0">
                <a:latin typeface="Trebuchet MS"/>
                <a:cs typeface="Trebuchet MS"/>
              </a:rPr>
              <a:t>is </a:t>
            </a:r>
            <a:r>
              <a:rPr lang="en-US" dirty="0" smtClean="0">
                <a:latin typeface="Trebuchet MS"/>
                <a:cs typeface="Trebuchet MS"/>
              </a:rPr>
              <a:t>not </a:t>
            </a:r>
            <a:r>
              <a:rPr lang="en-US" spc="-5" dirty="0" smtClean="0">
                <a:latin typeface="Trebuchet MS"/>
                <a:cs typeface="Trebuchet MS"/>
              </a:rPr>
              <a:t>part of</a:t>
            </a:r>
            <a:r>
              <a:rPr lang="en-US" dirty="0" smtClean="0">
                <a:latin typeface="Trebuchet MS"/>
                <a:cs typeface="Trebuchet MS"/>
              </a:rPr>
              <a:t> any </a:t>
            </a:r>
            <a:r>
              <a:rPr lang="en-US" u="heavy" spc="-5" dirty="0" smtClean="0">
                <a:uFill>
                  <a:solidFill>
                    <a:srgbClr val="99C93B"/>
                  </a:solidFill>
                </a:uFill>
                <a:latin typeface="Trebuchet MS"/>
                <a:cs typeface="Trebuchet MS"/>
                <a:hlinkClick r:id="rId3"/>
              </a:rPr>
              <a:t>candidate </a:t>
            </a:r>
            <a:r>
              <a:rPr lang="en-US" u="heavy" dirty="0" smtClean="0">
                <a:uFill>
                  <a:solidFill>
                    <a:srgbClr val="99C93B"/>
                  </a:solidFill>
                </a:uFill>
                <a:latin typeface="Trebuchet MS"/>
                <a:cs typeface="Trebuchet MS"/>
                <a:hlinkClick r:id="rId3"/>
              </a:rPr>
              <a:t>key</a:t>
            </a:r>
            <a:r>
              <a:rPr lang="en-US" dirty="0" smtClean="0">
                <a:latin typeface="Trebuchet MS"/>
                <a:cs typeface="Trebuchet MS"/>
                <a:hlinkClick r:id="rId3"/>
              </a:rPr>
              <a:t> </a:t>
            </a:r>
            <a:r>
              <a:rPr lang="en-US" spc="-5" dirty="0" smtClean="0">
                <a:latin typeface="Trebuchet MS"/>
                <a:cs typeface="Trebuchet MS"/>
              </a:rPr>
              <a:t>is </a:t>
            </a:r>
            <a:r>
              <a:rPr lang="en-US" dirty="0" smtClean="0">
                <a:latin typeface="Trebuchet MS"/>
                <a:cs typeface="Trebuchet MS"/>
              </a:rPr>
              <a:t>known as </a:t>
            </a:r>
            <a:r>
              <a:rPr lang="en-US" spc="-5" dirty="0" smtClean="0">
                <a:latin typeface="Trebuchet MS"/>
                <a:cs typeface="Trebuchet MS"/>
              </a:rPr>
              <a:t>non-prime attribute.  </a:t>
            </a:r>
            <a:r>
              <a:rPr lang="en-US" dirty="0" smtClean="0">
                <a:latin typeface="Trebuchet MS"/>
                <a:cs typeface="Trebuchet MS"/>
              </a:rPr>
              <a:t>In </a:t>
            </a:r>
            <a:r>
              <a:rPr lang="en-US" spc="-5" dirty="0" smtClean="0">
                <a:latin typeface="Trebuchet MS"/>
                <a:cs typeface="Trebuchet MS"/>
              </a:rPr>
              <a:t>other </a:t>
            </a:r>
            <a:r>
              <a:rPr lang="en-US" dirty="0" smtClean="0">
                <a:latin typeface="Trebuchet MS"/>
                <a:cs typeface="Trebuchet MS"/>
              </a:rPr>
              <a:t>words </a:t>
            </a:r>
            <a:r>
              <a:rPr lang="en-US" spc="-5" dirty="0" smtClean="0">
                <a:latin typeface="Trebuchet MS"/>
                <a:cs typeface="Trebuchet MS"/>
              </a:rPr>
              <a:t>3NF can be explained </a:t>
            </a:r>
            <a:r>
              <a:rPr lang="en-US" dirty="0" smtClean="0">
                <a:latin typeface="Trebuchet MS"/>
                <a:cs typeface="Trebuchet MS"/>
              </a:rPr>
              <a:t>like </a:t>
            </a:r>
            <a:r>
              <a:rPr lang="en-US" spc="-5" dirty="0" smtClean="0">
                <a:latin typeface="Trebuchet MS"/>
                <a:cs typeface="Trebuchet MS"/>
              </a:rPr>
              <a:t>this: </a:t>
            </a:r>
            <a:r>
              <a:rPr lang="en-US" dirty="0" smtClean="0">
                <a:latin typeface="Trebuchet MS"/>
                <a:cs typeface="Trebuchet MS"/>
              </a:rPr>
              <a:t>A </a:t>
            </a:r>
            <a:r>
              <a:rPr lang="en-US" spc="-5" dirty="0" smtClean="0">
                <a:latin typeface="Trebuchet MS"/>
                <a:cs typeface="Trebuchet MS"/>
              </a:rPr>
              <a:t>table is in 3NF if it is in 2NF </a:t>
            </a:r>
            <a:r>
              <a:rPr lang="en-US" dirty="0" smtClean="0">
                <a:latin typeface="Trebuchet MS"/>
                <a:cs typeface="Trebuchet MS"/>
              </a:rPr>
              <a:t>and</a:t>
            </a:r>
            <a:r>
              <a:rPr lang="en-US" spc="-245" dirty="0" smtClean="0">
                <a:latin typeface="Trebuchet MS"/>
                <a:cs typeface="Trebuchet MS"/>
              </a:rPr>
              <a:t> </a:t>
            </a:r>
            <a:r>
              <a:rPr lang="en-US" spc="-5" dirty="0" smtClean="0">
                <a:latin typeface="Trebuchet MS"/>
                <a:cs typeface="Trebuchet MS"/>
              </a:rPr>
              <a:t>for</a:t>
            </a:r>
            <a:endParaRPr lang="en-US" dirty="0" smtClean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lang="en-US" spc="-5" dirty="0" smtClean="0">
                <a:latin typeface="Trebuchet MS"/>
                <a:cs typeface="Trebuchet MS"/>
              </a:rPr>
              <a:t>each functional dependency </a:t>
            </a:r>
            <a:r>
              <a:rPr lang="en-US" dirty="0" smtClean="0">
                <a:latin typeface="Trebuchet MS"/>
                <a:cs typeface="Trebuchet MS"/>
              </a:rPr>
              <a:t>X-&gt; Y at </a:t>
            </a:r>
            <a:r>
              <a:rPr lang="en-US" spc="-5" dirty="0" smtClean="0">
                <a:latin typeface="Trebuchet MS"/>
                <a:cs typeface="Trebuchet MS"/>
              </a:rPr>
              <a:t>least </a:t>
            </a:r>
            <a:r>
              <a:rPr lang="en-US" dirty="0" smtClean="0">
                <a:latin typeface="Trebuchet MS"/>
                <a:cs typeface="Trebuchet MS"/>
              </a:rPr>
              <a:t>one of </a:t>
            </a:r>
            <a:r>
              <a:rPr lang="en-US" spc="-5" dirty="0" smtClean="0">
                <a:latin typeface="Trebuchet MS"/>
                <a:cs typeface="Trebuchet MS"/>
              </a:rPr>
              <a:t>the following conditions</a:t>
            </a:r>
            <a:r>
              <a:rPr lang="en-US" spc="-160" dirty="0" smtClean="0">
                <a:latin typeface="Trebuchet MS"/>
                <a:cs typeface="Trebuchet MS"/>
              </a:rPr>
              <a:t> </a:t>
            </a:r>
            <a:r>
              <a:rPr lang="en-US" spc="-5" dirty="0" smtClean="0">
                <a:latin typeface="Trebuchet MS"/>
                <a:cs typeface="Trebuchet MS"/>
              </a:rPr>
              <a:t>hold:</a:t>
            </a:r>
            <a:endParaRPr lang="en-US" dirty="0" smtClean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lang="en-US" dirty="0" smtClean="0">
                <a:latin typeface="Trebuchet MS"/>
                <a:cs typeface="Trebuchet MS"/>
              </a:rPr>
              <a:t>X </a:t>
            </a:r>
            <a:r>
              <a:rPr lang="en-US" spc="-5" dirty="0" smtClean="0">
                <a:latin typeface="Trebuchet MS"/>
                <a:cs typeface="Trebuchet MS"/>
              </a:rPr>
              <a:t>is </a:t>
            </a:r>
            <a:r>
              <a:rPr lang="en-US" dirty="0" smtClean="0">
                <a:latin typeface="Trebuchet MS"/>
                <a:cs typeface="Trebuchet MS"/>
              </a:rPr>
              <a:t>a </a:t>
            </a:r>
            <a:r>
              <a:rPr lang="en-US" u="heavy" spc="-5" dirty="0" smtClean="0">
                <a:uFill>
                  <a:solidFill>
                    <a:srgbClr val="99C93B"/>
                  </a:solidFill>
                </a:uFill>
                <a:latin typeface="Trebuchet MS"/>
                <a:cs typeface="Trebuchet MS"/>
                <a:hlinkClick r:id="rId4"/>
              </a:rPr>
              <a:t>super </a:t>
            </a:r>
            <a:r>
              <a:rPr lang="en-US" u="heavy" dirty="0" smtClean="0">
                <a:uFill>
                  <a:solidFill>
                    <a:srgbClr val="99C93B"/>
                  </a:solidFill>
                </a:uFill>
                <a:latin typeface="Trebuchet MS"/>
                <a:cs typeface="Trebuchet MS"/>
                <a:hlinkClick r:id="rId4"/>
              </a:rPr>
              <a:t>key</a:t>
            </a:r>
            <a:r>
              <a:rPr lang="en-US" dirty="0" smtClean="0">
                <a:latin typeface="Trebuchet MS"/>
                <a:cs typeface="Trebuchet MS"/>
                <a:hlinkClick r:id="rId4"/>
              </a:rPr>
              <a:t> </a:t>
            </a:r>
            <a:r>
              <a:rPr lang="en-US" dirty="0" smtClean="0">
                <a:latin typeface="Trebuchet MS"/>
                <a:cs typeface="Trebuchet MS"/>
              </a:rPr>
              <a:t>of</a:t>
            </a:r>
            <a:r>
              <a:rPr lang="en-US" spc="-30" dirty="0" smtClean="0">
                <a:latin typeface="Trebuchet MS"/>
                <a:cs typeface="Trebuchet MS"/>
              </a:rPr>
              <a:t> </a:t>
            </a:r>
            <a:r>
              <a:rPr lang="en-US" spc="-5" dirty="0" smtClean="0">
                <a:latin typeface="Trebuchet MS"/>
                <a:cs typeface="Trebuchet MS"/>
              </a:rPr>
              <a:t>table</a:t>
            </a:r>
            <a:endParaRPr lang="en-US" dirty="0" smtClean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lang="en-US" dirty="0" smtClean="0">
                <a:latin typeface="Trebuchet MS"/>
                <a:cs typeface="Trebuchet MS"/>
              </a:rPr>
              <a:t>Y </a:t>
            </a:r>
            <a:r>
              <a:rPr lang="en-US" spc="-5" dirty="0" smtClean="0">
                <a:latin typeface="Trebuchet MS"/>
                <a:cs typeface="Trebuchet MS"/>
              </a:rPr>
              <a:t>is </a:t>
            </a:r>
            <a:r>
              <a:rPr lang="en-US" dirty="0" smtClean="0">
                <a:latin typeface="Trebuchet MS"/>
                <a:cs typeface="Trebuchet MS"/>
              </a:rPr>
              <a:t>a </a:t>
            </a:r>
            <a:r>
              <a:rPr lang="en-US" spc="-5" dirty="0" smtClean="0">
                <a:latin typeface="Trebuchet MS"/>
                <a:cs typeface="Trebuchet MS"/>
              </a:rPr>
              <a:t>prime attribute </a:t>
            </a:r>
            <a:r>
              <a:rPr lang="en-US" dirty="0" smtClean="0">
                <a:latin typeface="Trebuchet MS"/>
                <a:cs typeface="Trebuchet MS"/>
              </a:rPr>
              <a:t>of</a:t>
            </a:r>
            <a:r>
              <a:rPr lang="en-US" spc="-40" dirty="0" smtClean="0">
                <a:latin typeface="Trebuchet MS"/>
                <a:cs typeface="Trebuchet MS"/>
              </a:rPr>
              <a:t> </a:t>
            </a:r>
            <a:r>
              <a:rPr lang="en-US" spc="-5" dirty="0" smtClean="0">
                <a:latin typeface="Trebuchet MS"/>
                <a:cs typeface="Trebuchet MS"/>
              </a:rPr>
              <a:t>table</a:t>
            </a:r>
            <a:endParaRPr lang="en-US" dirty="0" smtClean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lang="en-US" dirty="0" smtClean="0">
                <a:latin typeface="Trebuchet MS"/>
                <a:cs typeface="Trebuchet MS"/>
              </a:rPr>
              <a:t>An </a:t>
            </a:r>
            <a:r>
              <a:rPr lang="en-US" spc="-5" dirty="0" smtClean="0">
                <a:latin typeface="Trebuchet MS"/>
                <a:cs typeface="Trebuchet MS"/>
              </a:rPr>
              <a:t>attribute </a:t>
            </a:r>
            <a:r>
              <a:rPr lang="en-US" dirty="0" smtClean="0">
                <a:latin typeface="Trebuchet MS"/>
                <a:cs typeface="Trebuchet MS"/>
              </a:rPr>
              <a:t>that </a:t>
            </a:r>
            <a:r>
              <a:rPr lang="en-US" spc="-5" dirty="0" smtClean="0">
                <a:latin typeface="Trebuchet MS"/>
                <a:cs typeface="Trebuchet MS"/>
              </a:rPr>
              <a:t>is </a:t>
            </a:r>
            <a:r>
              <a:rPr lang="en-US" dirty="0" smtClean="0">
                <a:latin typeface="Trebuchet MS"/>
                <a:cs typeface="Trebuchet MS"/>
              </a:rPr>
              <a:t>a </a:t>
            </a:r>
            <a:r>
              <a:rPr lang="en-US" spc="-5" dirty="0" smtClean="0">
                <a:latin typeface="Trebuchet MS"/>
                <a:cs typeface="Trebuchet MS"/>
              </a:rPr>
              <a:t>part </a:t>
            </a:r>
            <a:r>
              <a:rPr lang="en-US" dirty="0" smtClean="0">
                <a:latin typeface="Trebuchet MS"/>
                <a:cs typeface="Trebuchet MS"/>
              </a:rPr>
              <a:t>of one of the </a:t>
            </a:r>
            <a:r>
              <a:rPr lang="en-US" spc="-5" dirty="0" smtClean="0">
                <a:latin typeface="Trebuchet MS"/>
                <a:cs typeface="Trebuchet MS"/>
              </a:rPr>
              <a:t>candidate keys is </a:t>
            </a:r>
            <a:r>
              <a:rPr lang="en-US" dirty="0" smtClean="0">
                <a:latin typeface="Trebuchet MS"/>
                <a:cs typeface="Trebuchet MS"/>
              </a:rPr>
              <a:t>known as </a:t>
            </a:r>
            <a:r>
              <a:rPr lang="en-US" spc="-5" dirty="0" smtClean="0">
                <a:latin typeface="Trebuchet MS"/>
                <a:cs typeface="Trebuchet MS"/>
              </a:rPr>
              <a:t>prime</a:t>
            </a:r>
            <a:r>
              <a:rPr lang="en-US" spc="-120" dirty="0" smtClean="0">
                <a:latin typeface="Trebuchet MS"/>
                <a:cs typeface="Trebuchet MS"/>
              </a:rPr>
              <a:t> </a:t>
            </a:r>
            <a:r>
              <a:rPr lang="en-US" spc="-5" dirty="0" smtClean="0">
                <a:latin typeface="Trebuchet MS"/>
                <a:cs typeface="Trebuchet MS"/>
              </a:rPr>
              <a:t>attribute.</a:t>
            </a:r>
            <a:endParaRPr lang="en-US" dirty="0" smtClean="0">
              <a:latin typeface="Trebuchet MS"/>
              <a:cs typeface="Trebuchet M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</a:t>
            </a:r>
            <a:r>
              <a:rPr lang="en-US" spc="-5" dirty="0" smtClean="0"/>
              <a:t>NORMAL</a:t>
            </a:r>
            <a:r>
              <a:rPr lang="en-US" spc="-220" dirty="0" smtClean="0"/>
              <a:t> </a:t>
            </a:r>
            <a:r>
              <a:rPr lang="en-US" dirty="0" smtClean="0"/>
              <a:t>FORM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 gridSpan="4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800" spc="-45" dirty="0" smtClean="0"/>
                        <a:t>Table </a:t>
                      </a:r>
                      <a:r>
                        <a:rPr lang="en-US" sz="1800" spc="-5" dirty="0" smtClean="0"/>
                        <a:t>Book</a:t>
                      </a:r>
                      <a:r>
                        <a:rPr lang="en-US" sz="1800" spc="30" dirty="0" smtClean="0"/>
                        <a:t> </a:t>
                      </a:r>
                      <a:r>
                        <a:rPr lang="en-US" sz="1800" spc="-5" dirty="0" smtClean="0"/>
                        <a:t>Details</a:t>
                      </a:r>
                      <a:endParaRPr lang="en-US" sz="1800" dirty="0">
                        <a:latin typeface="Trebuchet MS"/>
                        <a:cs typeface="Trebuchet MS"/>
                      </a:endParaRPr>
                    </a:p>
                  </a:txBody>
                  <a:tcPr marL="86360" marR="8636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Bood_id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Genre_id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 marR="4978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Genre  type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20" dirty="0"/>
                        <a:t>Price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Fiction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100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2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2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Sports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110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3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Fiction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120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4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3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40" dirty="0"/>
                        <a:t>Travel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130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5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2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/>
                        <a:t>sports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140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4414" y="4643446"/>
            <a:ext cx="56436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5" dirty="0" smtClean="0">
                <a:latin typeface="Trebuchet MS"/>
                <a:cs typeface="Trebuchet MS"/>
              </a:rPr>
              <a:t>In </a:t>
            </a:r>
            <a:r>
              <a:rPr lang="en-US" spc="-5" dirty="0">
                <a:latin typeface="Trebuchet MS"/>
                <a:cs typeface="Trebuchet MS"/>
              </a:rPr>
              <a:t>the table, </a:t>
            </a:r>
            <a:r>
              <a:rPr lang="en-US" spc="-5" dirty="0" err="1">
                <a:latin typeface="Trebuchet MS"/>
                <a:cs typeface="Trebuchet MS"/>
              </a:rPr>
              <a:t>book_id</a:t>
            </a:r>
            <a:r>
              <a:rPr lang="en-US" spc="-5" dirty="0">
                <a:latin typeface="Trebuchet MS"/>
                <a:cs typeface="Trebuchet MS"/>
              </a:rPr>
              <a:t> determines  </a:t>
            </a:r>
            <a:r>
              <a:rPr lang="en-US" dirty="0" err="1">
                <a:latin typeface="Trebuchet MS"/>
                <a:cs typeface="Trebuchet MS"/>
              </a:rPr>
              <a:t>genre_id</a:t>
            </a:r>
            <a:r>
              <a:rPr lang="en-US" dirty="0">
                <a:latin typeface="Trebuchet MS"/>
                <a:cs typeface="Trebuchet MS"/>
              </a:rPr>
              <a:t> </a:t>
            </a:r>
            <a:r>
              <a:rPr lang="en-US" spc="-5" dirty="0">
                <a:latin typeface="Trebuchet MS"/>
                <a:cs typeface="Trebuchet MS"/>
              </a:rPr>
              <a:t>and </a:t>
            </a:r>
            <a:r>
              <a:rPr lang="en-US" dirty="0" err="1">
                <a:latin typeface="Trebuchet MS"/>
                <a:cs typeface="Trebuchet MS"/>
              </a:rPr>
              <a:t>genre_id</a:t>
            </a:r>
            <a:r>
              <a:rPr lang="en-US" dirty="0">
                <a:latin typeface="Trebuchet MS"/>
                <a:cs typeface="Trebuchet MS"/>
              </a:rPr>
              <a:t> </a:t>
            </a:r>
            <a:r>
              <a:rPr lang="en-US" spc="-5" dirty="0">
                <a:latin typeface="Trebuchet MS"/>
                <a:cs typeface="Trebuchet MS"/>
              </a:rPr>
              <a:t>determines  genre type. Therefore </a:t>
            </a:r>
            <a:r>
              <a:rPr lang="en-US" spc="-5" dirty="0" err="1">
                <a:latin typeface="Trebuchet MS"/>
                <a:cs typeface="Trebuchet MS"/>
              </a:rPr>
              <a:t>book_idd</a:t>
            </a:r>
            <a:r>
              <a:rPr lang="en-US" spc="-5" dirty="0">
                <a:latin typeface="Trebuchet MS"/>
                <a:cs typeface="Trebuchet MS"/>
              </a:rPr>
              <a:t>  determines </a:t>
            </a:r>
            <a:r>
              <a:rPr lang="en-US" dirty="0">
                <a:latin typeface="Trebuchet MS"/>
                <a:cs typeface="Trebuchet MS"/>
              </a:rPr>
              <a:t>genre </a:t>
            </a:r>
            <a:r>
              <a:rPr lang="en-US" spc="-5" dirty="0">
                <a:latin typeface="Trebuchet MS"/>
                <a:cs typeface="Trebuchet MS"/>
              </a:rPr>
              <a:t>type </a:t>
            </a:r>
            <a:r>
              <a:rPr lang="en-US" dirty="0">
                <a:latin typeface="Trebuchet MS"/>
                <a:cs typeface="Trebuchet MS"/>
              </a:rPr>
              <a:t>via </a:t>
            </a:r>
            <a:r>
              <a:rPr lang="en-US" dirty="0" err="1">
                <a:latin typeface="Trebuchet MS"/>
                <a:cs typeface="Trebuchet MS"/>
              </a:rPr>
              <a:t>genre_id</a:t>
            </a:r>
            <a:r>
              <a:rPr lang="en-US" dirty="0">
                <a:latin typeface="Trebuchet MS"/>
                <a:cs typeface="Trebuchet MS"/>
              </a:rPr>
              <a:t>  </a:t>
            </a:r>
            <a:r>
              <a:rPr lang="en-US" spc="-5" dirty="0">
                <a:latin typeface="Trebuchet MS"/>
                <a:cs typeface="Trebuchet MS"/>
              </a:rPr>
              <a:t>and we have transitive </a:t>
            </a:r>
            <a:r>
              <a:rPr lang="en-US" spc="-10" dirty="0">
                <a:latin typeface="Trebuchet MS"/>
                <a:cs typeface="Trebuchet MS"/>
              </a:rPr>
              <a:t>functional  </a:t>
            </a:r>
            <a:r>
              <a:rPr lang="en-US" spc="-25" dirty="0">
                <a:latin typeface="Trebuchet MS"/>
                <a:cs typeface="Trebuchet MS"/>
              </a:rPr>
              <a:t>dependency.</a:t>
            </a:r>
            <a:endParaRPr lang="en-US" dirty="0">
              <a:latin typeface="Trebuchet MS"/>
              <a:cs typeface="Trebuchet M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</a:t>
            </a:r>
            <a:r>
              <a:rPr lang="en-US" spc="-5" dirty="0" smtClean="0"/>
              <a:t>decomposing it into third normal  </a:t>
            </a:r>
            <a:r>
              <a:rPr lang="en-US" dirty="0" smtClean="0"/>
              <a:t>form </a:t>
            </a:r>
            <a:r>
              <a:rPr lang="en-US" spc="-5" dirty="0" smtClean="0"/>
              <a:t>it </a:t>
            </a:r>
            <a:r>
              <a:rPr lang="en-US" dirty="0" smtClean="0"/>
              <a:t>looks like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900486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0162"/>
                <a:gridCol w="1300162"/>
                <a:gridCol w="1300162"/>
              </a:tblGrid>
              <a:tr h="370840">
                <a:tc gridSpan="3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800" spc="-40" dirty="0" smtClean="0"/>
                        <a:t>TABLE</a:t>
                      </a:r>
                      <a:r>
                        <a:rPr lang="en-US" sz="1800" spc="-15" dirty="0" smtClean="0"/>
                        <a:t> </a:t>
                      </a:r>
                      <a:r>
                        <a:rPr lang="en-US" sz="1800" spc="-10" dirty="0" smtClean="0"/>
                        <a:t>BOOK</a:t>
                      </a:r>
                      <a:endParaRPr lang="en-US" sz="1800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Book_id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Genre_id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20" dirty="0"/>
                        <a:t>Price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100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2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2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110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3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120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4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3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130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5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2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140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286380" y="1571613"/>
          <a:ext cx="3286148" cy="270496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43074"/>
                <a:gridCol w="1643074"/>
              </a:tblGrid>
              <a:tr h="540993">
                <a:tc gridSpan="2">
                  <a:txBody>
                    <a:bodyPr/>
                    <a:lstStyle/>
                    <a:p>
                      <a:r>
                        <a:rPr lang="en-US" sz="1800" b="1" spc="-40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TABLE</a:t>
                      </a:r>
                      <a:r>
                        <a:rPr lang="en-US" sz="1800" b="1" spc="-1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en-US" sz="1800" b="1" spc="-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GENRE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0993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Genre_id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Genre type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540993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Fiction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540993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2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Sports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540993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3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40" dirty="0">
                          <a:latin typeface="Trebuchet MS"/>
                          <a:cs typeface="Trebuchet MS"/>
                        </a:rPr>
                        <a:t>Travel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-5" dirty="0" smtClean="0">
                <a:latin typeface="Trebuchet MS"/>
                <a:cs typeface="Trebuchet MS"/>
              </a:rPr>
              <a:t>Boyce-</a:t>
            </a:r>
            <a:r>
              <a:rPr lang="en-US" spc="-5" dirty="0" err="1" smtClean="0">
                <a:latin typeface="Trebuchet MS"/>
                <a:cs typeface="Trebuchet MS"/>
              </a:rPr>
              <a:t>Codd</a:t>
            </a:r>
            <a:r>
              <a:rPr lang="en-US" spc="-5" dirty="0" smtClean="0">
                <a:latin typeface="Trebuchet MS"/>
                <a:cs typeface="Trebuchet MS"/>
              </a:rPr>
              <a:t> Normal </a:t>
            </a:r>
            <a:r>
              <a:rPr lang="en-US" dirty="0" smtClean="0">
                <a:latin typeface="Trebuchet MS"/>
                <a:cs typeface="Trebuchet MS"/>
              </a:rPr>
              <a:t>Form</a:t>
            </a:r>
            <a:r>
              <a:rPr lang="en-US" spc="-50" dirty="0" smtClean="0">
                <a:latin typeface="Trebuchet MS"/>
                <a:cs typeface="Trebuchet MS"/>
              </a:rPr>
              <a:t> </a:t>
            </a:r>
            <a:r>
              <a:rPr lang="en-US" spc="-5" dirty="0" smtClean="0">
                <a:latin typeface="Trebuchet MS"/>
                <a:cs typeface="Trebuchet MS"/>
              </a:rPr>
              <a:t>(BCNF)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pc="-5" dirty="0" smtClean="0">
                <a:latin typeface="Trebuchet MS"/>
                <a:cs typeface="Trebuchet MS"/>
              </a:rPr>
              <a:t>It is an advance version of 3NF </a:t>
            </a:r>
            <a:r>
              <a:rPr lang="en-US" spc="-25" dirty="0" smtClean="0">
                <a:latin typeface="Trebuchet MS"/>
                <a:cs typeface="Trebuchet MS"/>
              </a:rPr>
              <a:t>that’s </a:t>
            </a:r>
            <a:r>
              <a:rPr lang="en-US" spc="-5" dirty="0" smtClean="0">
                <a:latin typeface="Trebuchet MS"/>
                <a:cs typeface="Trebuchet MS"/>
              </a:rPr>
              <a:t>why it is also referred as </a:t>
            </a:r>
            <a:r>
              <a:rPr lang="en-US" spc="-60" dirty="0" smtClean="0">
                <a:latin typeface="Trebuchet MS"/>
                <a:cs typeface="Trebuchet MS"/>
              </a:rPr>
              <a:t>3.5NF. </a:t>
            </a:r>
            <a:r>
              <a:rPr lang="en-US" dirty="0" smtClean="0">
                <a:latin typeface="Trebuchet MS"/>
                <a:cs typeface="Trebuchet MS"/>
              </a:rPr>
              <a:t>BCNF </a:t>
            </a:r>
            <a:r>
              <a:rPr lang="en-US" spc="-5" dirty="0" smtClean="0">
                <a:latin typeface="Trebuchet MS"/>
                <a:cs typeface="Trebuchet MS"/>
              </a:rPr>
              <a:t>is  stricter than </a:t>
            </a:r>
            <a:r>
              <a:rPr lang="en-US" spc="-85" dirty="0" smtClean="0">
                <a:latin typeface="Trebuchet MS"/>
                <a:cs typeface="Trebuchet MS"/>
              </a:rPr>
              <a:t>3NF. </a:t>
            </a:r>
            <a:r>
              <a:rPr lang="en-US" dirty="0" smtClean="0">
                <a:latin typeface="Trebuchet MS"/>
                <a:cs typeface="Trebuchet MS"/>
              </a:rPr>
              <a:t>A </a:t>
            </a:r>
            <a:r>
              <a:rPr lang="en-US" spc="-5" dirty="0" smtClean="0">
                <a:latin typeface="Trebuchet MS"/>
                <a:cs typeface="Trebuchet MS"/>
              </a:rPr>
              <a:t>table complies with </a:t>
            </a:r>
            <a:r>
              <a:rPr lang="en-US" dirty="0" smtClean="0">
                <a:latin typeface="Trebuchet MS"/>
                <a:cs typeface="Trebuchet MS"/>
              </a:rPr>
              <a:t>BCNF </a:t>
            </a:r>
            <a:r>
              <a:rPr lang="en-US" spc="-5" dirty="0" smtClean="0">
                <a:latin typeface="Trebuchet MS"/>
                <a:cs typeface="Trebuchet MS"/>
              </a:rPr>
              <a:t>if it is in 3NF and </a:t>
            </a:r>
            <a:r>
              <a:rPr lang="en-US" spc="-10" dirty="0" smtClean="0">
                <a:latin typeface="Trebuchet MS"/>
                <a:cs typeface="Trebuchet MS"/>
              </a:rPr>
              <a:t>for </a:t>
            </a:r>
            <a:r>
              <a:rPr lang="en-US" spc="-5" dirty="0" smtClean="0">
                <a:latin typeface="Trebuchet MS"/>
                <a:cs typeface="Trebuchet MS"/>
              </a:rPr>
              <a:t>every  </a:t>
            </a:r>
            <a:r>
              <a:rPr lang="en-US" spc="-10" dirty="0" smtClean="0">
                <a:latin typeface="Trebuchet MS"/>
                <a:cs typeface="Trebuchet MS"/>
              </a:rPr>
              <a:t>functional </a:t>
            </a:r>
            <a:r>
              <a:rPr lang="en-US" spc="-5" dirty="0" smtClean="0">
                <a:latin typeface="Trebuchet MS"/>
                <a:cs typeface="Trebuchet MS"/>
              </a:rPr>
              <a:t>dependency </a:t>
            </a:r>
            <a:r>
              <a:rPr lang="en-US" spc="-60" dirty="0" smtClean="0">
                <a:latin typeface="Trebuchet MS"/>
                <a:cs typeface="Trebuchet MS"/>
              </a:rPr>
              <a:t>X-&gt;Y, </a:t>
            </a:r>
            <a:r>
              <a:rPr lang="en-US" dirty="0" smtClean="0">
                <a:latin typeface="Trebuchet MS"/>
                <a:cs typeface="Trebuchet MS"/>
              </a:rPr>
              <a:t>X </a:t>
            </a:r>
            <a:r>
              <a:rPr lang="en-US" spc="-5" dirty="0" smtClean="0">
                <a:latin typeface="Trebuchet MS"/>
                <a:cs typeface="Trebuchet MS"/>
              </a:rPr>
              <a:t>should be the </a:t>
            </a:r>
            <a:r>
              <a:rPr lang="en-US" dirty="0" smtClean="0">
                <a:latin typeface="Trebuchet MS"/>
                <a:cs typeface="Trebuchet MS"/>
              </a:rPr>
              <a:t>super </a:t>
            </a:r>
            <a:r>
              <a:rPr lang="en-US" spc="-5" dirty="0" smtClean="0">
                <a:latin typeface="Trebuchet MS"/>
                <a:cs typeface="Trebuchet MS"/>
              </a:rPr>
              <a:t>key of the</a:t>
            </a:r>
            <a:r>
              <a:rPr lang="en-US" spc="50" dirty="0" smtClean="0">
                <a:latin typeface="Trebuchet MS"/>
                <a:cs typeface="Trebuchet MS"/>
              </a:rPr>
              <a:t> </a:t>
            </a:r>
            <a:r>
              <a:rPr lang="en-US" spc="-5" dirty="0" smtClean="0">
                <a:latin typeface="Trebuchet MS"/>
                <a:cs typeface="Trebuchet MS"/>
              </a:rPr>
              <a:t>table.</a:t>
            </a:r>
            <a:endParaRPr lang="en-US" dirty="0" smtClean="0">
              <a:latin typeface="Trebuchet MS"/>
              <a:cs typeface="Trebuchet M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25" dirty="0" smtClean="0"/>
              <a:t>FOURTH </a:t>
            </a:r>
            <a:r>
              <a:rPr lang="en-US" spc="-5" dirty="0" smtClean="0"/>
              <a:t>NORMAL</a:t>
            </a:r>
            <a:r>
              <a:rPr lang="en-US" spc="-180" dirty="0" smtClean="0"/>
              <a:t> </a:t>
            </a:r>
            <a:r>
              <a:rPr lang="en-US" dirty="0" smtClean="0"/>
              <a:t>FORM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Student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Major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Hobby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Aman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800" spc="-5" dirty="0" smtClean="0">
                          <a:latin typeface="Trebuchet MS"/>
                          <a:cs typeface="Trebuchet MS"/>
                        </a:rPr>
                        <a:t>IT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Football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Aman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800" spc="-5" dirty="0" smtClean="0">
                          <a:latin typeface="Trebuchet MS"/>
                          <a:cs typeface="Trebuchet MS"/>
                        </a:rPr>
                        <a:t>IT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Cricket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Raj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800" spc="-5" dirty="0" smtClean="0">
                          <a:latin typeface="Trebuchet MS"/>
                          <a:cs typeface="Trebuchet MS"/>
                        </a:rPr>
                        <a:t>IT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Football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Raj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800" spc="-5" dirty="0" smtClean="0">
                          <a:latin typeface="Trebuchet MS"/>
                          <a:cs typeface="Trebuchet MS"/>
                        </a:rPr>
                        <a:t>CS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Football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Ram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en-US" sz="1800" spc="-5" dirty="0" smtClean="0">
                          <a:latin typeface="Trebuchet MS"/>
                          <a:cs typeface="Trebuchet MS"/>
                        </a:rPr>
                        <a:t>IT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Cricket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Aditya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en-US" sz="1800" spc="-5" dirty="0" smtClean="0">
                          <a:latin typeface="Trebuchet MS"/>
                          <a:cs typeface="Trebuchet MS"/>
                        </a:rPr>
                        <a:t>CA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Football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Abhinav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en-US" sz="1800" dirty="0" smtClean="0">
                          <a:latin typeface="Trebuchet MS"/>
                          <a:cs typeface="Trebuchet MS"/>
                        </a:rPr>
                        <a:t>CA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Cricket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14612" y="5000636"/>
            <a:ext cx="3355021" cy="1051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buFont typeface="Arial" pitchFamily="34" charset="0"/>
              <a:buChar char="•"/>
              <a:tabLst>
                <a:tab pos="354965" algn="l"/>
              </a:tabLst>
            </a:pPr>
            <a:r>
              <a:rPr lang="en-US" spc="-20" dirty="0" smtClean="0">
                <a:solidFill>
                  <a:srgbClr val="404040"/>
                </a:solidFill>
                <a:latin typeface="Trebuchet MS"/>
                <a:cs typeface="Trebuchet MS"/>
              </a:rPr>
              <a:t> Key</a:t>
            </a:r>
            <a:r>
              <a:rPr lang="en-US" spc="-20" dirty="0">
                <a:solidFill>
                  <a:srgbClr val="404040"/>
                </a:solidFill>
                <a:latin typeface="Trebuchet MS"/>
                <a:cs typeface="Trebuchet MS"/>
              </a:rPr>
              <a:t>: </a:t>
            </a:r>
            <a:r>
              <a:rPr lang="en-US" spc="-5" dirty="0">
                <a:solidFill>
                  <a:srgbClr val="404040"/>
                </a:solidFill>
                <a:latin typeface="Trebuchet MS"/>
                <a:cs typeface="Trebuchet MS"/>
              </a:rPr>
              <a:t>{students, </a:t>
            </a:r>
            <a:r>
              <a:rPr lang="en-US" spc="-45" dirty="0">
                <a:solidFill>
                  <a:srgbClr val="404040"/>
                </a:solidFill>
                <a:latin typeface="Trebuchet MS"/>
                <a:cs typeface="Trebuchet MS"/>
              </a:rPr>
              <a:t>major,</a:t>
            </a:r>
            <a:r>
              <a:rPr lang="en-US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en-US" spc="-5" dirty="0">
                <a:solidFill>
                  <a:srgbClr val="404040"/>
                </a:solidFill>
                <a:latin typeface="Trebuchet MS"/>
                <a:cs typeface="Trebuchet MS"/>
              </a:rPr>
              <a:t>hobby}</a:t>
            </a:r>
            <a:endParaRPr lang="en-US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buFont typeface="Arial" pitchFamily="34" charset="0"/>
              <a:buChar char="•"/>
              <a:tabLst>
                <a:tab pos="354965" algn="l"/>
              </a:tabLst>
            </a:pPr>
            <a:r>
              <a:rPr lang="en-US" spc="-5" dirty="0" smtClean="0">
                <a:solidFill>
                  <a:srgbClr val="404040"/>
                </a:solidFill>
                <a:latin typeface="Trebuchet MS"/>
                <a:cs typeface="Trebuchet MS"/>
              </a:rPr>
              <a:t> MVD</a:t>
            </a:r>
            <a:r>
              <a:rPr lang="en-US" spc="-5" dirty="0">
                <a:solidFill>
                  <a:srgbClr val="404040"/>
                </a:solidFill>
                <a:latin typeface="Trebuchet MS"/>
                <a:cs typeface="Trebuchet MS"/>
              </a:rPr>
              <a:t>: -&gt;-&gt; </a:t>
            </a:r>
            <a:r>
              <a:rPr lang="en-US" spc="-50" dirty="0">
                <a:solidFill>
                  <a:srgbClr val="404040"/>
                </a:solidFill>
                <a:latin typeface="Trebuchet MS"/>
                <a:cs typeface="Trebuchet MS"/>
              </a:rPr>
              <a:t>Major,</a:t>
            </a:r>
            <a:r>
              <a:rPr lang="en-US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lang="en-US" spc="-5" dirty="0">
                <a:solidFill>
                  <a:srgbClr val="404040"/>
                </a:solidFill>
                <a:latin typeface="Trebuchet MS"/>
                <a:cs typeface="Trebuchet MS"/>
              </a:rPr>
              <a:t>hobby</a:t>
            </a:r>
            <a:endParaRPr lang="en-US" dirty="0">
              <a:latin typeface="Trebuchet MS"/>
              <a:cs typeface="Trebuchet M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Fifth </a:t>
            </a:r>
            <a:r>
              <a:rPr lang="en-US" spc="-5" dirty="0" smtClean="0"/>
              <a:t>Normal </a:t>
            </a:r>
            <a:r>
              <a:rPr lang="en-US" dirty="0" smtClean="0"/>
              <a:t>Form</a:t>
            </a:r>
            <a:r>
              <a:rPr lang="en-US" spc="-114" dirty="0" smtClean="0"/>
              <a:t> </a:t>
            </a:r>
            <a:r>
              <a:rPr lang="en-US" spc="-5" dirty="0" smtClean="0"/>
              <a:t>(5NF)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lang="en-US" dirty="0" smtClean="0">
                <a:latin typeface="Trebuchet MS"/>
                <a:cs typeface="Trebuchet MS"/>
              </a:rPr>
              <a:t>A </a:t>
            </a:r>
            <a:r>
              <a:rPr lang="en-US" spc="-5" dirty="0" smtClean="0">
                <a:latin typeface="Trebuchet MS"/>
                <a:cs typeface="Trebuchet MS"/>
              </a:rPr>
              <a:t>database is said to </a:t>
            </a:r>
            <a:r>
              <a:rPr lang="en-US" dirty="0" smtClean="0">
                <a:latin typeface="Trebuchet MS"/>
                <a:cs typeface="Trebuchet MS"/>
              </a:rPr>
              <a:t>be </a:t>
            </a:r>
            <a:r>
              <a:rPr lang="en-US" spc="-5" dirty="0" smtClean="0">
                <a:latin typeface="Trebuchet MS"/>
                <a:cs typeface="Trebuchet MS"/>
              </a:rPr>
              <a:t>in </a:t>
            </a:r>
            <a:r>
              <a:rPr lang="en-US" spc="-85" dirty="0" smtClean="0">
                <a:latin typeface="Trebuchet MS"/>
                <a:cs typeface="Trebuchet MS"/>
              </a:rPr>
              <a:t>5NF, </a:t>
            </a:r>
            <a:r>
              <a:rPr lang="en-US" spc="-5" dirty="0" smtClean="0">
                <a:latin typeface="Trebuchet MS"/>
                <a:cs typeface="Trebuchet MS"/>
              </a:rPr>
              <a:t>if and only</a:t>
            </a:r>
            <a:r>
              <a:rPr lang="en-US" spc="-95" dirty="0" smtClean="0">
                <a:latin typeface="Trebuchet MS"/>
                <a:cs typeface="Trebuchet MS"/>
              </a:rPr>
              <a:t> </a:t>
            </a:r>
            <a:r>
              <a:rPr lang="en-US" spc="-5" dirty="0" smtClean="0">
                <a:latin typeface="Trebuchet MS"/>
                <a:cs typeface="Trebuchet MS"/>
              </a:rPr>
              <a:t>if,</a:t>
            </a:r>
            <a:endParaRPr lang="en-US" dirty="0" smtClean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lang="en-US" spc="-5" dirty="0" smtClean="0">
                <a:latin typeface="Trebuchet MS"/>
                <a:cs typeface="Trebuchet MS"/>
              </a:rPr>
              <a:t>It's in</a:t>
            </a:r>
            <a:r>
              <a:rPr lang="en-US" spc="-20" dirty="0" smtClean="0">
                <a:latin typeface="Trebuchet MS"/>
                <a:cs typeface="Trebuchet MS"/>
              </a:rPr>
              <a:t> </a:t>
            </a:r>
            <a:r>
              <a:rPr lang="en-US" spc="-85" dirty="0" smtClean="0">
                <a:latin typeface="Trebuchet MS"/>
                <a:cs typeface="Trebuchet MS"/>
              </a:rPr>
              <a:t>4NF.</a:t>
            </a:r>
            <a:endParaRPr lang="en-US" dirty="0" smtClean="0">
              <a:latin typeface="Trebuchet MS"/>
              <a:cs typeface="Trebuchet MS"/>
            </a:endParaRPr>
          </a:p>
          <a:p>
            <a:pPr marL="355600" marR="5080">
              <a:spcBef>
                <a:spcPts val="1000"/>
              </a:spcBef>
              <a:tabLst>
                <a:tab pos="354965" algn="l"/>
              </a:tabLst>
            </a:pPr>
            <a:r>
              <a:rPr lang="en-US" spc="-5" dirty="0" smtClean="0">
                <a:latin typeface="Trebuchet MS"/>
                <a:cs typeface="Trebuchet MS"/>
              </a:rPr>
              <a:t>If we can decompose table further to eliminate redundancy and </a:t>
            </a:r>
            <a:r>
              <a:rPr lang="en-US" spc="-30" dirty="0" smtClean="0">
                <a:latin typeface="Trebuchet MS"/>
                <a:cs typeface="Trebuchet MS"/>
              </a:rPr>
              <a:t>anomaly, </a:t>
            </a:r>
            <a:r>
              <a:rPr lang="en-US" spc="-5" dirty="0" smtClean="0">
                <a:latin typeface="Trebuchet MS"/>
                <a:cs typeface="Trebuchet MS"/>
              </a:rPr>
              <a:t>and  when </a:t>
            </a:r>
            <a:r>
              <a:rPr lang="en-US" dirty="0" smtClean="0">
                <a:latin typeface="Trebuchet MS"/>
                <a:cs typeface="Trebuchet MS"/>
              </a:rPr>
              <a:t>we </a:t>
            </a:r>
            <a:r>
              <a:rPr lang="en-US" spc="-5" dirty="0" smtClean="0">
                <a:latin typeface="Trebuchet MS"/>
                <a:cs typeface="Trebuchet MS"/>
              </a:rPr>
              <a:t>re-join the decomposed tables </a:t>
            </a:r>
            <a:r>
              <a:rPr lang="en-US" dirty="0" smtClean="0">
                <a:latin typeface="Trebuchet MS"/>
                <a:cs typeface="Trebuchet MS"/>
              </a:rPr>
              <a:t>by </a:t>
            </a:r>
            <a:r>
              <a:rPr lang="en-US" spc="-5" dirty="0" smtClean="0">
                <a:latin typeface="Trebuchet MS"/>
                <a:cs typeface="Trebuchet MS"/>
              </a:rPr>
              <a:t>means </a:t>
            </a:r>
            <a:r>
              <a:rPr lang="en-US" dirty="0" smtClean="0">
                <a:latin typeface="Trebuchet MS"/>
                <a:cs typeface="Trebuchet MS"/>
              </a:rPr>
              <a:t>of </a:t>
            </a:r>
            <a:r>
              <a:rPr lang="en-US" spc="-5" dirty="0" smtClean="0">
                <a:latin typeface="Trebuchet MS"/>
                <a:cs typeface="Trebuchet MS"/>
              </a:rPr>
              <a:t>candidate keys, </a:t>
            </a:r>
            <a:r>
              <a:rPr lang="en-US" dirty="0" smtClean="0">
                <a:latin typeface="Trebuchet MS"/>
                <a:cs typeface="Trebuchet MS"/>
              </a:rPr>
              <a:t>we  should </a:t>
            </a:r>
            <a:r>
              <a:rPr lang="en-US" spc="-5" dirty="0" smtClean="0">
                <a:latin typeface="Trebuchet MS"/>
                <a:cs typeface="Trebuchet MS"/>
              </a:rPr>
              <a:t>not </a:t>
            </a:r>
            <a:r>
              <a:rPr lang="en-US" dirty="0" smtClean="0">
                <a:latin typeface="Trebuchet MS"/>
                <a:cs typeface="Trebuchet MS"/>
              </a:rPr>
              <a:t>be </a:t>
            </a:r>
            <a:r>
              <a:rPr lang="en-US" spc="-5" dirty="0" smtClean="0">
                <a:latin typeface="Trebuchet MS"/>
                <a:cs typeface="Trebuchet MS"/>
              </a:rPr>
              <a:t>losing the original data </a:t>
            </a:r>
            <a:r>
              <a:rPr lang="en-US" spc="-10" dirty="0" smtClean="0">
                <a:latin typeface="Trebuchet MS"/>
                <a:cs typeface="Trebuchet MS"/>
              </a:rPr>
              <a:t>or </a:t>
            </a:r>
            <a:r>
              <a:rPr lang="en-US" spc="-5" dirty="0" smtClean="0">
                <a:latin typeface="Trebuchet MS"/>
                <a:cs typeface="Trebuchet MS"/>
              </a:rPr>
              <a:t>any new record </a:t>
            </a:r>
            <a:r>
              <a:rPr lang="en-US" dirty="0" smtClean="0">
                <a:latin typeface="Trebuchet MS"/>
                <a:cs typeface="Trebuchet MS"/>
              </a:rPr>
              <a:t>set should </a:t>
            </a:r>
            <a:r>
              <a:rPr lang="en-US" spc="-5" dirty="0" smtClean="0">
                <a:latin typeface="Trebuchet MS"/>
                <a:cs typeface="Trebuchet MS"/>
              </a:rPr>
              <a:t>not arise.  In </a:t>
            </a:r>
            <a:r>
              <a:rPr lang="en-US" dirty="0" smtClean="0">
                <a:latin typeface="Trebuchet MS"/>
                <a:cs typeface="Trebuchet MS"/>
              </a:rPr>
              <a:t>simple </a:t>
            </a:r>
            <a:r>
              <a:rPr lang="en-US" spc="-5" dirty="0" smtClean="0">
                <a:latin typeface="Trebuchet MS"/>
                <a:cs typeface="Trebuchet MS"/>
              </a:rPr>
              <a:t>words, joining two </a:t>
            </a:r>
            <a:r>
              <a:rPr lang="en-US" spc="-10" dirty="0" smtClean="0">
                <a:latin typeface="Trebuchet MS"/>
                <a:cs typeface="Trebuchet MS"/>
              </a:rPr>
              <a:t>or </a:t>
            </a:r>
            <a:r>
              <a:rPr lang="en-US" spc="-5" dirty="0" smtClean="0">
                <a:latin typeface="Trebuchet MS"/>
                <a:cs typeface="Trebuchet MS"/>
              </a:rPr>
              <a:t>more decomposed table should not lose  records nor create new</a:t>
            </a:r>
            <a:r>
              <a:rPr lang="en-US" spc="5" dirty="0" smtClean="0">
                <a:latin typeface="Trebuchet MS"/>
                <a:cs typeface="Trebuchet MS"/>
              </a:rPr>
              <a:t> </a:t>
            </a:r>
            <a:r>
              <a:rPr lang="en-US" spc="-5" dirty="0" smtClean="0">
                <a:latin typeface="Trebuchet MS"/>
                <a:cs typeface="Trebuchet MS"/>
              </a:rPr>
              <a:t>records.</a:t>
            </a:r>
            <a:endParaRPr lang="en-US" dirty="0" smtClean="0">
              <a:latin typeface="Trebuchet MS"/>
              <a:cs typeface="Trebuchet M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 smtClean="0"/>
              <a:t>FIFTH NORMAL</a:t>
            </a:r>
            <a:r>
              <a:rPr lang="en-US" spc="-215" dirty="0" smtClean="0"/>
              <a:t> </a:t>
            </a:r>
            <a:r>
              <a:rPr lang="en-US" dirty="0" smtClean="0"/>
              <a:t>FORM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Seller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Company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Product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Aman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 marR="3124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Coca</a:t>
                      </a:r>
                      <a:r>
                        <a:rPr sz="1800" spc="-95" dirty="0"/>
                        <a:t> </a:t>
                      </a:r>
                      <a:r>
                        <a:rPr sz="1800" spc="-5" dirty="0"/>
                        <a:t>cola  company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Thumps</a:t>
                      </a:r>
                      <a:r>
                        <a:rPr sz="1800" spc="-30" dirty="0"/>
                        <a:t> </a:t>
                      </a:r>
                      <a:r>
                        <a:rPr sz="1800" spc="-5" dirty="0"/>
                        <a:t>Up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Aditya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Unilever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20" dirty="0"/>
                        <a:t>Ponds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Aditya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Unilever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Axe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/>
                        <a:t>Aditya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/>
                        <a:t>Uniliver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/>
                        <a:t>Lakme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/>
                        <a:t>Abhinav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P&amp;G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5" dirty="0"/>
                        <a:t>Vicks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/>
                        <a:t>Abhinav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5" dirty="0"/>
                        <a:t>Pepsico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20" dirty="0"/>
                        <a:t>Pepsi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8662" y="4857760"/>
            <a:ext cx="7415363" cy="10951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buFont typeface="Arial" pitchFamily="34" charset="0"/>
              <a:buChar char="•"/>
              <a:tabLst>
                <a:tab pos="354965" algn="l"/>
              </a:tabLst>
            </a:pPr>
            <a:r>
              <a:rPr lang="en-US" spc="-20" dirty="0" smtClean="0">
                <a:latin typeface="Trebuchet MS"/>
                <a:cs typeface="Trebuchet MS"/>
              </a:rPr>
              <a:t>    Key</a:t>
            </a:r>
            <a:r>
              <a:rPr lang="en-US" spc="-20" dirty="0">
                <a:latin typeface="Trebuchet MS"/>
                <a:cs typeface="Trebuchet MS"/>
              </a:rPr>
              <a:t>: </a:t>
            </a:r>
            <a:r>
              <a:rPr lang="en-US" spc="-40" dirty="0">
                <a:latin typeface="Trebuchet MS"/>
                <a:cs typeface="Trebuchet MS"/>
              </a:rPr>
              <a:t>{seller, </a:t>
            </a:r>
            <a:r>
              <a:rPr lang="en-US" spc="-35" dirty="0">
                <a:latin typeface="Trebuchet MS"/>
                <a:cs typeface="Trebuchet MS"/>
              </a:rPr>
              <a:t>company,</a:t>
            </a:r>
            <a:r>
              <a:rPr lang="en-US" spc="30" dirty="0">
                <a:latin typeface="Trebuchet MS"/>
                <a:cs typeface="Trebuchet MS"/>
              </a:rPr>
              <a:t> </a:t>
            </a:r>
            <a:r>
              <a:rPr lang="en-US" spc="-5" dirty="0">
                <a:latin typeface="Trebuchet MS"/>
                <a:cs typeface="Trebuchet MS"/>
              </a:rPr>
              <a:t>product}</a:t>
            </a:r>
            <a:endParaRPr lang="en-US" dirty="0">
              <a:latin typeface="Trebuchet MS"/>
              <a:cs typeface="Trebuchet MS"/>
            </a:endParaRPr>
          </a:p>
          <a:p>
            <a:pPr marL="353695" marR="5080" indent="-341630">
              <a:lnSpc>
                <a:spcPts val="3160"/>
              </a:lnSpc>
              <a:spcBef>
                <a:spcPts val="265"/>
              </a:spcBef>
              <a:buFont typeface="Arial" pitchFamily="34" charset="0"/>
              <a:buChar char="•"/>
              <a:tabLst>
                <a:tab pos="354965" algn="l"/>
              </a:tabLst>
            </a:pPr>
            <a:r>
              <a:rPr lang="en-US" spc="-5" dirty="0" smtClean="0">
                <a:latin typeface="Trebuchet MS"/>
                <a:cs typeface="Trebuchet MS"/>
              </a:rPr>
              <a:t>MVD</a:t>
            </a:r>
            <a:r>
              <a:rPr lang="en-US" spc="-5" dirty="0">
                <a:latin typeface="Trebuchet MS"/>
                <a:cs typeface="Trebuchet MS"/>
              </a:rPr>
              <a:t>: </a:t>
            </a:r>
            <a:r>
              <a:rPr lang="en-US" dirty="0">
                <a:latin typeface="Trebuchet MS"/>
                <a:cs typeface="Trebuchet MS"/>
              </a:rPr>
              <a:t>Seller </a:t>
            </a:r>
            <a:r>
              <a:rPr lang="en-US" spc="-5" dirty="0">
                <a:latin typeface="Trebuchet MS"/>
                <a:cs typeface="Trebuchet MS"/>
              </a:rPr>
              <a:t>-&gt;-&gt; </a:t>
            </a:r>
            <a:r>
              <a:rPr lang="en-US" spc="-30" dirty="0">
                <a:latin typeface="Trebuchet MS"/>
                <a:cs typeface="Trebuchet MS"/>
              </a:rPr>
              <a:t>Company, </a:t>
            </a:r>
            <a:r>
              <a:rPr lang="en-US" spc="-5" dirty="0">
                <a:latin typeface="Trebuchet MS"/>
                <a:cs typeface="Trebuchet MS"/>
              </a:rPr>
              <a:t>product  </a:t>
            </a:r>
            <a:r>
              <a:rPr lang="en-US" spc="-20" dirty="0" err="1">
                <a:latin typeface="Trebuchet MS"/>
                <a:cs typeface="Trebuchet MS"/>
              </a:rPr>
              <a:t>Product</a:t>
            </a:r>
            <a:r>
              <a:rPr lang="en-US" spc="-20" dirty="0">
                <a:latin typeface="Trebuchet MS"/>
                <a:cs typeface="Trebuchet MS"/>
              </a:rPr>
              <a:t> </a:t>
            </a:r>
            <a:r>
              <a:rPr lang="en-US" spc="-5" dirty="0">
                <a:latin typeface="Trebuchet MS"/>
                <a:cs typeface="Trebuchet MS"/>
              </a:rPr>
              <a:t>is related to </a:t>
            </a:r>
            <a:r>
              <a:rPr lang="en-US" spc="-35" dirty="0">
                <a:latin typeface="Trebuchet MS"/>
                <a:cs typeface="Trebuchet MS"/>
              </a:rPr>
              <a:t>company.</a:t>
            </a:r>
            <a:endParaRPr lang="en-US" dirty="0">
              <a:latin typeface="Trebuchet MS"/>
              <a:cs typeface="Trebuchet M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</a:t>
            </a:r>
            <a:r>
              <a:rPr lang="en-US" spc="-5" dirty="0" smtClean="0"/>
              <a:t>decomposing it into </a:t>
            </a:r>
            <a:r>
              <a:rPr lang="en-US" dirty="0" smtClean="0"/>
              <a:t>fifth </a:t>
            </a:r>
            <a:r>
              <a:rPr lang="en-US" spc="-5" dirty="0" smtClean="0"/>
              <a:t>normal  </a:t>
            </a:r>
            <a:r>
              <a:rPr lang="en-US" dirty="0" smtClean="0"/>
              <a:t>form </a:t>
            </a:r>
            <a:r>
              <a:rPr lang="en-US" spc="-5" dirty="0" smtClean="0"/>
              <a:t>it </a:t>
            </a:r>
            <a:r>
              <a:rPr lang="en-US" dirty="0" smtClean="0"/>
              <a:t>looks like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043230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1615"/>
                <a:gridCol w="1521615"/>
              </a:tblGrid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Seller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Product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Aman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Thumps</a:t>
                      </a:r>
                      <a:r>
                        <a:rPr sz="1800" spc="-10" dirty="0"/>
                        <a:t> </a:t>
                      </a:r>
                      <a:r>
                        <a:rPr sz="1800" spc="-5" dirty="0"/>
                        <a:t>Up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Aditya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25" dirty="0"/>
                        <a:t>Ponds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Aditya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Axe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Aditya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Lakme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Abhinav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5" dirty="0"/>
                        <a:t>Vicks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Abhinav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20" dirty="0"/>
                        <a:t>Pepsi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86248" y="1571613"/>
          <a:ext cx="3000396" cy="182843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00198"/>
                <a:gridCol w="1500198"/>
              </a:tblGrid>
              <a:tr h="347538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Seller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Company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43827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Aman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2075" marR="101028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800" dirty="0" err="1" smtClean="0">
                          <a:latin typeface="Trebuchet MS"/>
                          <a:cs typeface="Trebuchet MS"/>
                        </a:rPr>
                        <a:t>cok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347538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Aditya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Unilever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347538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Abhinav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P&amp;G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347538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Abhinav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5" dirty="0">
                          <a:latin typeface="Trebuchet MS"/>
                          <a:cs typeface="Trebuchet MS"/>
                        </a:rPr>
                        <a:t>Pepsico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Company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Product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smtClean="0"/>
                        <a:t>Co</a:t>
                      </a:r>
                      <a:r>
                        <a:rPr lang="en-US" sz="1800" spc="-5" dirty="0" smtClean="0"/>
                        <a:t>k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Thumps</a:t>
                      </a:r>
                      <a:r>
                        <a:rPr sz="1800" spc="-5" dirty="0"/>
                        <a:t> Up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Unilever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20" dirty="0"/>
                        <a:t>Ponds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Unilever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Axe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/>
                        <a:t>Unilever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/>
                        <a:t>Lakme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5" dirty="0"/>
                        <a:t>Pepsico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20" dirty="0"/>
                        <a:t>Pepsi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P&amp;G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5" dirty="0"/>
                        <a:t>Vicks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7200" dirty="0" smtClean="0"/>
              <a:t>     </a:t>
            </a:r>
          </a:p>
          <a:p>
            <a:pPr>
              <a:buNone/>
            </a:pPr>
            <a:r>
              <a:rPr lang="en-US" sz="7200" dirty="0" smtClean="0"/>
              <a:t>			THANK YOU</a:t>
            </a:r>
            <a:endParaRPr lang="en-US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pc="-5" dirty="0" smtClean="0"/>
              <a:t>DEFINE</a:t>
            </a:r>
            <a:r>
              <a:rPr lang="en-US" sz="3600" spc="-60" dirty="0" smtClean="0"/>
              <a:t> </a:t>
            </a:r>
            <a:r>
              <a:rPr lang="en-US" sz="3600" spc="-40" dirty="0" smtClean="0"/>
              <a:t>NORMALIZATION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buNone/>
            </a:pPr>
            <a:r>
              <a:rPr lang="en-US" sz="2400" b="1" spc="-5" dirty="0" smtClean="0">
                <a:cs typeface="Trebuchet MS"/>
              </a:rPr>
              <a:t>Normalization </a:t>
            </a:r>
            <a:r>
              <a:rPr lang="en-US" sz="2400" b="1" dirty="0" smtClean="0">
                <a:cs typeface="Trebuchet MS"/>
              </a:rPr>
              <a:t>can </a:t>
            </a:r>
            <a:r>
              <a:rPr lang="en-US" sz="2400" b="1" spc="-5" dirty="0" smtClean="0">
                <a:cs typeface="Trebuchet MS"/>
              </a:rPr>
              <a:t>be defined </a:t>
            </a:r>
            <a:r>
              <a:rPr lang="en-US" sz="2400" b="1" dirty="0" smtClean="0">
                <a:cs typeface="Trebuchet MS"/>
              </a:rPr>
              <a:t>as</a:t>
            </a:r>
            <a:r>
              <a:rPr lang="en-US" sz="2400" b="1" spc="-5" dirty="0" smtClean="0">
                <a:cs typeface="Trebuchet MS"/>
              </a:rPr>
              <a:t> </a:t>
            </a:r>
            <a:r>
              <a:rPr lang="en-US" sz="2400" b="1" spc="5" dirty="0" smtClean="0">
                <a:cs typeface="Trebuchet MS"/>
              </a:rPr>
              <a:t>:-</a:t>
            </a:r>
            <a:endParaRPr lang="en-US" sz="2400" dirty="0" smtClean="0">
              <a:cs typeface="Trebuchet MS"/>
            </a:endParaRPr>
          </a:p>
          <a:p>
            <a:pPr marL="299085" marR="5080" indent="-287020">
              <a:lnSpc>
                <a:spcPct val="100000"/>
              </a:lnSpc>
              <a:spcBef>
                <a:spcPts val="994"/>
              </a:spcBef>
              <a:buClr>
                <a:schemeClr val="tx1"/>
              </a:buClr>
              <a:buSzPct val="80555"/>
              <a:tabLst>
                <a:tab pos="299085" algn="l"/>
                <a:tab pos="299720" algn="l"/>
              </a:tabLst>
            </a:pPr>
            <a:r>
              <a:rPr lang="en-US" sz="2400" dirty="0" smtClean="0">
                <a:cs typeface="Trebuchet MS"/>
              </a:rPr>
              <a:t>	A </a:t>
            </a:r>
            <a:r>
              <a:rPr lang="en-US" sz="2400" spc="-5" dirty="0" smtClean="0">
                <a:cs typeface="Trebuchet MS"/>
              </a:rPr>
              <a:t>process of organizing the data in database to </a:t>
            </a:r>
            <a:r>
              <a:rPr lang="en-US" sz="2400" spc="-10" dirty="0" smtClean="0">
                <a:cs typeface="Trebuchet MS"/>
              </a:rPr>
              <a:t>avoid </a:t>
            </a:r>
            <a:r>
              <a:rPr lang="en-US" sz="2400" spc="-5" dirty="0" smtClean="0">
                <a:cs typeface="Trebuchet MS"/>
              </a:rPr>
              <a:t>data </a:t>
            </a:r>
            <a:r>
              <a:rPr lang="en-US" sz="2400" spc="-25" dirty="0" smtClean="0">
                <a:cs typeface="Trebuchet MS"/>
              </a:rPr>
              <a:t>redundancy,  </a:t>
            </a:r>
            <a:r>
              <a:rPr lang="en-US" sz="2400" spc="-5" dirty="0" smtClean="0">
                <a:cs typeface="Trebuchet MS"/>
              </a:rPr>
              <a:t>insertion </a:t>
            </a:r>
            <a:r>
              <a:rPr lang="en-US" sz="2400" spc="-35" dirty="0" smtClean="0">
                <a:cs typeface="Trebuchet MS"/>
              </a:rPr>
              <a:t>anomaly, </a:t>
            </a:r>
            <a:r>
              <a:rPr lang="en-US" sz="2400" spc="-5" dirty="0" smtClean="0">
                <a:cs typeface="Trebuchet MS"/>
              </a:rPr>
              <a:t>update anomaly </a:t>
            </a:r>
            <a:r>
              <a:rPr lang="en-US" sz="2400" dirty="0" smtClean="0">
                <a:cs typeface="Trebuchet MS"/>
              </a:rPr>
              <a:t>&amp; </a:t>
            </a:r>
            <a:r>
              <a:rPr lang="en-US" sz="2400" spc="-5" dirty="0" smtClean="0">
                <a:cs typeface="Trebuchet MS"/>
              </a:rPr>
              <a:t>deletion</a:t>
            </a:r>
            <a:r>
              <a:rPr lang="en-US" sz="2400" spc="35" dirty="0" smtClean="0">
                <a:cs typeface="Trebuchet MS"/>
              </a:rPr>
              <a:t> </a:t>
            </a:r>
            <a:r>
              <a:rPr lang="en-US" sz="2400" spc="-30" dirty="0" smtClean="0">
                <a:cs typeface="Trebuchet MS"/>
              </a:rPr>
              <a:t>anomaly.</a:t>
            </a:r>
            <a:endParaRPr lang="en-US" sz="2400" dirty="0" smtClean="0">
              <a:cs typeface="Trebuchet MS"/>
            </a:endParaRPr>
          </a:p>
          <a:p>
            <a:pPr marL="299085" marR="58419" indent="-287020">
              <a:spcBef>
                <a:spcPts val="994"/>
              </a:spcBef>
              <a:buClr>
                <a:schemeClr val="tx1"/>
              </a:buClr>
              <a:buSzPct val="80555"/>
              <a:tabLst>
                <a:tab pos="299085" algn="l"/>
                <a:tab pos="299720" algn="l"/>
              </a:tabLst>
            </a:pPr>
            <a:r>
              <a:rPr lang="en-US" sz="2400" dirty="0" smtClean="0">
                <a:cs typeface="Trebuchet MS"/>
              </a:rPr>
              <a:t>	A </a:t>
            </a:r>
            <a:r>
              <a:rPr lang="en-US" sz="2400" spc="-5" dirty="0" smtClean="0">
                <a:cs typeface="Trebuchet MS"/>
              </a:rPr>
              <a:t>process of organizing data into tables in </a:t>
            </a:r>
            <a:r>
              <a:rPr lang="en-US" sz="2400" dirty="0" smtClean="0">
                <a:cs typeface="Trebuchet MS"/>
              </a:rPr>
              <a:t>such a way </a:t>
            </a:r>
            <a:r>
              <a:rPr lang="en-US" sz="2400" spc="-5" dirty="0" smtClean="0">
                <a:cs typeface="Trebuchet MS"/>
              </a:rPr>
              <a:t>that the results  of using the database are always unambiguous and as intended. </a:t>
            </a:r>
            <a:r>
              <a:rPr lang="en-US" sz="2400" dirty="0" smtClean="0">
                <a:cs typeface="Trebuchet MS"/>
              </a:rPr>
              <a:t>Such  </a:t>
            </a:r>
            <a:r>
              <a:rPr lang="en-US" sz="2400" spc="-5" dirty="0" smtClean="0">
                <a:cs typeface="Trebuchet MS"/>
              </a:rPr>
              <a:t>normalization is intrinsic to relational database </a:t>
            </a:r>
            <a:r>
              <a:rPr lang="en-US" sz="2400" spc="-35" dirty="0" smtClean="0">
                <a:cs typeface="Trebuchet MS"/>
              </a:rPr>
              <a:t>theory. </a:t>
            </a:r>
            <a:r>
              <a:rPr lang="en-US" sz="2400" spc="-5" dirty="0" smtClean="0">
                <a:cs typeface="Trebuchet MS"/>
              </a:rPr>
              <a:t>It may have  the effect of duplicating data within the database and often </a:t>
            </a:r>
            <a:r>
              <a:rPr lang="en-US" sz="2400" dirty="0" smtClean="0">
                <a:cs typeface="Trebuchet MS"/>
              </a:rPr>
              <a:t>results </a:t>
            </a:r>
            <a:r>
              <a:rPr lang="en-US" sz="2400" spc="-5" dirty="0" smtClean="0">
                <a:cs typeface="Trebuchet MS"/>
              </a:rPr>
              <a:t>in  the creation of additional tables.</a:t>
            </a:r>
            <a:endParaRPr lang="en-US" sz="2400" dirty="0" smtClean="0">
              <a:cs typeface="Trebuchet MS"/>
            </a:endParaRP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pc="-90" dirty="0" smtClean="0"/>
              <a:t>Types </a:t>
            </a:r>
            <a:r>
              <a:rPr lang="en-US" sz="4000" dirty="0" smtClean="0"/>
              <a:t>of</a:t>
            </a:r>
            <a:r>
              <a:rPr lang="en-US" sz="4000" spc="55" dirty="0" smtClean="0"/>
              <a:t> </a:t>
            </a:r>
            <a:r>
              <a:rPr lang="en-US" sz="4000" spc="-5" dirty="0" smtClean="0"/>
              <a:t>normalization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>
              <a:spcBef>
                <a:spcPts val="1090"/>
              </a:spcBef>
              <a:buClr>
                <a:srgbClr val="90C225"/>
              </a:buClr>
              <a:buSzPct val="80555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lang="en-US" sz="2800" dirty="0" smtClean="0">
                <a:cs typeface="Trebuchet MS"/>
              </a:rPr>
              <a:t>First </a:t>
            </a:r>
            <a:r>
              <a:rPr lang="en-US" sz="2800" spc="-5" dirty="0" smtClean="0">
                <a:cs typeface="Trebuchet MS"/>
              </a:rPr>
              <a:t>Normal Form</a:t>
            </a:r>
            <a:r>
              <a:rPr lang="en-US" sz="2800" spc="-25" dirty="0" smtClean="0">
                <a:cs typeface="Trebuchet MS"/>
              </a:rPr>
              <a:t> </a:t>
            </a:r>
            <a:r>
              <a:rPr lang="en-US" sz="2800" spc="-5" dirty="0" smtClean="0">
                <a:cs typeface="Trebuchet MS"/>
              </a:rPr>
              <a:t>(1NF)</a:t>
            </a:r>
            <a:endParaRPr lang="en-US" sz="2800" dirty="0" smtClean="0">
              <a:cs typeface="Trebuchet MS"/>
            </a:endParaRPr>
          </a:p>
          <a:p>
            <a:pPr marL="355600">
              <a:spcBef>
                <a:spcPts val="994"/>
              </a:spcBef>
              <a:buClr>
                <a:srgbClr val="90C225"/>
              </a:buClr>
              <a:buSzPct val="80555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lang="en-US" sz="2800" spc="-5" dirty="0" smtClean="0">
                <a:cs typeface="Trebuchet MS"/>
              </a:rPr>
              <a:t>Second Normal Form</a:t>
            </a:r>
            <a:r>
              <a:rPr lang="en-US" sz="2800" spc="-15" dirty="0" smtClean="0">
                <a:cs typeface="Trebuchet MS"/>
              </a:rPr>
              <a:t> </a:t>
            </a:r>
            <a:r>
              <a:rPr lang="en-US" sz="2800" spc="-5" dirty="0" smtClean="0">
                <a:cs typeface="Trebuchet MS"/>
              </a:rPr>
              <a:t>(2NF)</a:t>
            </a:r>
            <a:endParaRPr lang="en-US" sz="2800" dirty="0" smtClean="0">
              <a:cs typeface="Trebuchet MS"/>
            </a:endParaRPr>
          </a:p>
          <a:p>
            <a:pPr marL="355600">
              <a:spcBef>
                <a:spcPts val="1000"/>
              </a:spcBef>
              <a:buClr>
                <a:srgbClr val="90C225"/>
              </a:buClr>
              <a:buSzPct val="80555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lang="en-US" sz="2800" dirty="0" smtClean="0">
                <a:cs typeface="Trebuchet MS"/>
              </a:rPr>
              <a:t>Third </a:t>
            </a:r>
            <a:r>
              <a:rPr lang="en-US" sz="2800" spc="-5" dirty="0" smtClean="0">
                <a:cs typeface="Trebuchet MS"/>
              </a:rPr>
              <a:t>Normal Form (3NF)</a:t>
            </a:r>
            <a:endParaRPr lang="en-US" sz="2800" dirty="0" smtClean="0">
              <a:cs typeface="Trebuchet MS"/>
            </a:endParaRPr>
          </a:p>
          <a:p>
            <a:pPr marL="355600">
              <a:spcBef>
                <a:spcPts val="1010"/>
              </a:spcBef>
              <a:buClr>
                <a:srgbClr val="90C225"/>
              </a:buClr>
              <a:buSzPct val="80555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lang="en-US" sz="2800" spc="-5" dirty="0" smtClean="0">
                <a:cs typeface="Trebuchet MS"/>
              </a:rPr>
              <a:t>Boyce-</a:t>
            </a:r>
            <a:r>
              <a:rPr lang="en-US" sz="2800" spc="-5" dirty="0" err="1" smtClean="0">
                <a:cs typeface="Trebuchet MS"/>
              </a:rPr>
              <a:t>Codd</a:t>
            </a:r>
            <a:r>
              <a:rPr lang="en-US" sz="2800" spc="-5" dirty="0" smtClean="0">
                <a:cs typeface="Trebuchet MS"/>
              </a:rPr>
              <a:t> Normal Form</a:t>
            </a:r>
            <a:r>
              <a:rPr lang="en-US" sz="2800" spc="-50" dirty="0" smtClean="0">
                <a:cs typeface="Trebuchet MS"/>
              </a:rPr>
              <a:t> </a:t>
            </a:r>
            <a:r>
              <a:rPr lang="en-US" sz="2800" spc="-5" dirty="0" smtClean="0">
                <a:cs typeface="Trebuchet MS"/>
              </a:rPr>
              <a:t>(BCNF)</a:t>
            </a:r>
            <a:endParaRPr lang="en-US" sz="2800" dirty="0" smtClean="0">
              <a:cs typeface="Trebuchet MS"/>
            </a:endParaRPr>
          </a:p>
          <a:p>
            <a:pPr marL="355600">
              <a:spcBef>
                <a:spcPts val="994"/>
              </a:spcBef>
              <a:buClr>
                <a:srgbClr val="90C225"/>
              </a:buClr>
              <a:buSzPct val="80555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lang="en-US" sz="2800" spc="-5" dirty="0" smtClean="0">
                <a:cs typeface="Trebuchet MS"/>
              </a:rPr>
              <a:t>Fourth Normal Form</a:t>
            </a:r>
            <a:r>
              <a:rPr lang="en-US" sz="2800" dirty="0" smtClean="0">
                <a:cs typeface="Trebuchet MS"/>
              </a:rPr>
              <a:t> </a:t>
            </a:r>
            <a:r>
              <a:rPr lang="en-US" sz="2800" spc="-5" dirty="0" smtClean="0">
                <a:cs typeface="Trebuchet MS"/>
              </a:rPr>
              <a:t>(4NF)</a:t>
            </a:r>
            <a:endParaRPr lang="en-US" sz="2800" dirty="0" smtClean="0">
              <a:cs typeface="Trebuchet MS"/>
            </a:endParaRPr>
          </a:p>
          <a:p>
            <a:pPr marL="355600">
              <a:spcBef>
                <a:spcPts val="994"/>
              </a:spcBef>
              <a:buClr>
                <a:srgbClr val="90C225"/>
              </a:buClr>
              <a:buSzPct val="80555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lang="en-US" sz="2800" spc="-5" dirty="0" smtClean="0">
                <a:cs typeface="Trebuchet MS"/>
              </a:rPr>
              <a:t>Fifth Normal Form</a:t>
            </a:r>
            <a:r>
              <a:rPr lang="en-US" sz="2800" dirty="0" smtClean="0">
                <a:cs typeface="Trebuchet MS"/>
              </a:rPr>
              <a:t> </a:t>
            </a:r>
            <a:r>
              <a:rPr lang="en-US" sz="2800" spc="-5" dirty="0" smtClean="0">
                <a:cs typeface="Trebuchet MS"/>
              </a:rPr>
              <a:t>(5NF)</a:t>
            </a:r>
            <a:endParaRPr lang="en-US" sz="2800" dirty="0" smtClean="0">
              <a:cs typeface="Trebuchet MS"/>
            </a:endParaRP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First </a:t>
            </a:r>
            <a:r>
              <a:rPr lang="en-US" sz="4000" spc="-5" dirty="0" smtClean="0"/>
              <a:t>Normal </a:t>
            </a:r>
            <a:r>
              <a:rPr lang="en-US" sz="4000" dirty="0" smtClean="0"/>
              <a:t>Form</a:t>
            </a:r>
            <a:r>
              <a:rPr lang="en-US" sz="4000" spc="-95" dirty="0" smtClean="0"/>
              <a:t> </a:t>
            </a:r>
            <a:r>
              <a:rPr lang="en-US" sz="4000" spc="-5" dirty="0" smtClean="0"/>
              <a:t>(1NF)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dirty="0" smtClean="0">
                <a:cs typeface="Trebuchet MS"/>
              </a:rPr>
              <a:t>First </a:t>
            </a:r>
            <a:r>
              <a:rPr lang="en-US" spc="-5" dirty="0" smtClean="0">
                <a:cs typeface="Trebuchet MS"/>
              </a:rPr>
              <a:t>normal form enforces these</a:t>
            </a:r>
            <a:r>
              <a:rPr lang="en-US" spc="10" dirty="0" smtClean="0">
                <a:cs typeface="Trebuchet MS"/>
              </a:rPr>
              <a:t> </a:t>
            </a:r>
            <a:r>
              <a:rPr lang="en-US" spc="-5" dirty="0" smtClean="0">
                <a:cs typeface="Trebuchet MS"/>
              </a:rPr>
              <a:t>criteria:</a:t>
            </a:r>
            <a:endParaRPr lang="en-US" dirty="0" smtClean="0">
              <a:cs typeface="Trebuchet MS"/>
            </a:endParaRPr>
          </a:p>
          <a:p>
            <a:pPr marL="12700">
              <a:spcBef>
                <a:spcPts val="1740"/>
              </a:spcBef>
              <a:tabLst>
                <a:tab pos="354965" algn="l"/>
              </a:tabLst>
            </a:pPr>
            <a:r>
              <a:rPr lang="en-US" spc="-5" dirty="0" smtClean="0">
                <a:cs typeface="Trebuchet MS"/>
              </a:rPr>
              <a:t>Eliminate repeating groups in individual</a:t>
            </a:r>
            <a:r>
              <a:rPr lang="en-US" spc="-30" dirty="0" smtClean="0">
                <a:cs typeface="Trebuchet MS"/>
              </a:rPr>
              <a:t>   	</a:t>
            </a:r>
            <a:r>
              <a:rPr lang="en-US" spc="-5" dirty="0" smtClean="0">
                <a:cs typeface="Trebuchet MS"/>
              </a:rPr>
              <a:t>tables.</a:t>
            </a:r>
            <a:endParaRPr lang="en-US" dirty="0" smtClean="0"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lang="en-US" spc="-5" dirty="0" smtClean="0">
                <a:cs typeface="Trebuchet MS"/>
              </a:rPr>
              <a:t>Create </a:t>
            </a:r>
            <a:r>
              <a:rPr lang="en-US" dirty="0" smtClean="0">
                <a:cs typeface="Trebuchet MS"/>
              </a:rPr>
              <a:t>a </a:t>
            </a:r>
            <a:r>
              <a:rPr lang="en-US" spc="-5" dirty="0" smtClean="0">
                <a:cs typeface="Trebuchet MS"/>
              </a:rPr>
              <a:t>separate table </a:t>
            </a:r>
            <a:r>
              <a:rPr lang="en-US" spc="-10" dirty="0" smtClean="0">
                <a:cs typeface="Trebuchet MS"/>
              </a:rPr>
              <a:t>for </a:t>
            </a:r>
            <a:r>
              <a:rPr lang="en-US" spc="-5" dirty="0" smtClean="0">
                <a:cs typeface="Trebuchet MS"/>
              </a:rPr>
              <a:t>each </a:t>
            </a:r>
            <a:r>
              <a:rPr lang="en-US" dirty="0" smtClean="0">
                <a:cs typeface="Trebuchet MS"/>
              </a:rPr>
              <a:t>set </a:t>
            </a:r>
            <a:r>
              <a:rPr lang="en-US" spc="-5" dirty="0" smtClean="0">
                <a:cs typeface="Trebuchet MS"/>
              </a:rPr>
              <a:t>of 	related</a:t>
            </a:r>
            <a:r>
              <a:rPr lang="en-US" spc="-10" dirty="0" smtClean="0">
                <a:cs typeface="Trebuchet MS"/>
              </a:rPr>
              <a:t> </a:t>
            </a:r>
            <a:r>
              <a:rPr lang="en-US" spc="-5" dirty="0" smtClean="0">
                <a:cs typeface="Trebuchet MS"/>
              </a:rPr>
              <a:t>data.</a:t>
            </a:r>
            <a:endParaRPr lang="en-US" dirty="0" smtClean="0"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lang="en-US" spc="-5" dirty="0" smtClean="0">
                <a:cs typeface="Trebuchet MS"/>
              </a:rPr>
              <a:t>Identify each </a:t>
            </a:r>
            <a:r>
              <a:rPr lang="en-US" dirty="0" smtClean="0">
                <a:cs typeface="Trebuchet MS"/>
              </a:rPr>
              <a:t>set </a:t>
            </a:r>
            <a:r>
              <a:rPr lang="en-US" spc="-5" dirty="0" smtClean="0">
                <a:cs typeface="Trebuchet MS"/>
              </a:rPr>
              <a:t>of related data with </a:t>
            </a:r>
            <a:r>
              <a:rPr lang="en-US" dirty="0" smtClean="0">
                <a:cs typeface="Trebuchet MS"/>
              </a:rPr>
              <a:t>a 	primary</a:t>
            </a:r>
            <a:r>
              <a:rPr lang="en-US" spc="-45" dirty="0" smtClean="0">
                <a:cs typeface="Trebuchet MS"/>
              </a:rPr>
              <a:t> </a:t>
            </a:r>
            <a:r>
              <a:rPr lang="en-US" spc="-5" dirty="0" smtClean="0">
                <a:cs typeface="Trebuchet MS"/>
              </a:rPr>
              <a:t>key</a:t>
            </a:r>
            <a:endParaRPr lang="en-US" dirty="0" smtClean="0">
              <a:cs typeface="Trebuchet M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</a:t>
            </a:r>
            <a:r>
              <a:rPr lang="en-US" spc="-5" dirty="0" smtClean="0"/>
              <a:t>Normal</a:t>
            </a:r>
            <a:r>
              <a:rPr lang="en-US" spc="-105" dirty="0" smtClean="0"/>
              <a:t> </a:t>
            </a:r>
            <a:r>
              <a:rPr lang="en-US" dirty="0" smtClean="0"/>
              <a:t>Form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4757742" cy="45881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85914"/>
                <a:gridCol w="1585914"/>
                <a:gridCol w="1585914"/>
              </a:tblGrid>
              <a:tr h="1025012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spc="-30" dirty="0" smtClean="0"/>
                        <a:t>         </a:t>
                      </a:r>
                    </a:p>
                    <a:p>
                      <a:pPr algn="ctr"/>
                      <a:r>
                        <a:rPr lang="en-US" sz="1800" spc="-30" dirty="0" smtClean="0"/>
                        <a:t>  </a:t>
                      </a:r>
                      <a:r>
                        <a:rPr lang="en-US" sz="1800" spc="-30" dirty="0" err="1" smtClean="0"/>
                        <a:t>Table_Product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385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20" dirty="0"/>
                        <a:t>Product </a:t>
                      </a:r>
                      <a:r>
                        <a:rPr sz="1800" dirty="0"/>
                        <a:t>Id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/>
                        <a:t>Colour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20" dirty="0"/>
                        <a:t>Price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59385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Black,</a:t>
                      </a:r>
                      <a:r>
                        <a:rPr sz="1800" spc="-30" dirty="0"/>
                        <a:t> </a:t>
                      </a:r>
                      <a:r>
                        <a:rPr sz="1800" dirty="0"/>
                        <a:t>red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Rs.210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59385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2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Green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Rs.150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59385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3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30" dirty="0"/>
                        <a:t>Red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/>
                        <a:t>Rs.</a:t>
                      </a:r>
                      <a:r>
                        <a:rPr sz="1800" spc="-15" dirty="0"/>
                        <a:t> </a:t>
                      </a:r>
                      <a:r>
                        <a:rPr sz="1800" spc="-5" dirty="0"/>
                        <a:t>110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  <a:tr h="59385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4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/>
                        <a:t>Green,</a:t>
                      </a:r>
                      <a:r>
                        <a:rPr sz="1800" spc="-10" dirty="0"/>
                        <a:t> </a:t>
                      </a:r>
                      <a:r>
                        <a:rPr sz="1800" dirty="0"/>
                        <a:t>blue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/>
                        <a:t>Rs.260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  <a:tr h="59385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5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/>
                        <a:t>Black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/>
                        <a:t>Rs.100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15008" y="1857364"/>
            <a:ext cx="29289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rebuchet MS"/>
                <a:cs typeface="Trebuchet MS"/>
              </a:rPr>
              <a:t>This </a:t>
            </a:r>
            <a:r>
              <a:rPr lang="en-US" spc="-5" dirty="0" smtClean="0">
                <a:latin typeface="Trebuchet MS"/>
                <a:cs typeface="Trebuchet MS"/>
              </a:rPr>
              <a:t>table is not in </a:t>
            </a:r>
            <a:r>
              <a:rPr lang="en-US" dirty="0" smtClean="0">
                <a:latin typeface="Trebuchet MS"/>
                <a:cs typeface="Trebuchet MS"/>
              </a:rPr>
              <a:t>first</a:t>
            </a:r>
            <a:r>
              <a:rPr lang="en-US" spc="-95" dirty="0" smtClean="0">
                <a:latin typeface="Trebuchet MS"/>
                <a:cs typeface="Trebuchet MS"/>
              </a:rPr>
              <a:t>    </a:t>
            </a:r>
            <a:r>
              <a:rPr lang="en-US" spc="-5" dirty="0" smtClean="0">
                <a:latin typeface="Trebuchet MS"/>
                <a:cs typeface="Trebuchet MS"/>
              </a:rPr>
              <a:t>normal  </a:t>
            </a:r>
            <a:r>
              <a:rPr lang="en-US" dirty="0" smtClean="0">
                <a:latin typeface="Trebuchet MS"/>
                <a:cs typeface="Trebuchet MS"/>
              </a:rPr>
              <a:t>form </a:t>
            </a:r>
            <a:r>
              <a:rPr lang="en-US" spc="-5" dirty="0" smtClean="0">
                <a:latin typeface="Trebuchet MS"/>
                <a:cs typeface="Trebuchet MS"/>
              </a:rPr>
              <a:t>because the </a:t>
            </a:r>
            <a:r>
              <a:rPr lang="en-US" dirty="0" smtClean="0">
                <a:latin typeface="Trebuchet MS"/>
                <a:cs typeface="Trebuchet MS"/>
              </a:rPr>
              <a:t>“</a:t>
            </a:r>
            <a:r>
              <a:rPr lang="en-US" dirty="0" err="1" smtClean="0">
                <a:latin typeface="Trebuchet MS"/>
                <a:cs typeface="Trebuchet MS"/>
              </a:rPr>
              <a:t>Colour</a:t>
            </a:r>
            <a:r>
              <a:rPr lang="en-US" dirty="0" smtClean="0">
                <a:latin typeface="Trebuchet MS"/>
                <a:cs typeface="Trebuchet MS"/>
              </a:rPr>
              <a:t>”  column </a:t>
            </a:r>
            <a:r>
              <a:rPr lang="en-US" spc="-5" dirty="0" smtClean="0">
                <a:latin typeface="Trebuchet MS"/>
                <a:cs typeface="Trebuchet MS"/>
              </a:rPr>
              <a:t>contains multiple  </a:t>
            </a:r>
            <a:r>
              <a:rPr lang="en-US" spc="-30" dirty="0" smtClean="0">
                <a:latin typeface="Trebuchet MS"/>
                <a:cs typeface="Trebuchet MS"/>
              </a:rPr>
              <a:t>Values.</a:t>
            </a:r>
            <a:endParaRPr lang="en-US" dirty="0" smtClean="0">
              <a:latin typeface="Trebuchet MS"/>
              <a:cs typeface="Trebuchet M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</a:t>
            </a:r>
            <a:r>
              <a:rPr lang="en-US" spc="-5" dirty="0" smtClean="0"/>
              <a:t>decomposing it into </a:t>
            </a:r>
            <a:r>
              <a:rPr lang="en-US" dirty="0" smtClean="0"/>
              <a:t>first </a:t>
            </a:r>
            <a:r>
              <a:rPr lang="en-US" spc="-5" dirty="0" smtClean="0"/>
              <a:t>normal  </a:t>
            </a:r>
            <a:r>
              <a:rPr lang="en-US" dirty="0" smtClean="0"/>
              <a:t>form </a:t>
            </a:r>
            <a:r>
              <a:rPr lang="en-US" spc="-5" dirty="0" smtClean="0"/>
              <a:t>it </a:t>
            </a:r>
            <a:r>
              <a:rPr lang="en-US" dirty="0" smtClean="0"/>
              <a:t>looks like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714487"/>
          <a:ext cx="2614602" cy="32147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7301"/>
                <a:gridCol w="1307301"/>
              </a:tblGrid>
              <a:tr h="7740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endParaRPr lang="en-US" sz="1800" dirty="0" smtClean="0"/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mtClean="0"/>
                        <a:t>Product_id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937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endParaRPr lang="en-US" sz="1800" dirty="0" smtClean="0"/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mtClean="0"/>
                        <a:t>Price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9370" marB="0"/>
                </a:tc>
              </a:tr>
              <a:tr h="48814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Rs.210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48814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2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Rs.150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48814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3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Rs.</a:t>
                      </a:r>
                      <a:r>
                        <a:rPr sz="1800" spc="-10" dirty="0"/>
                        <a:t> </a:t>
                      </a:r>
                      <a:r>
                        <a:rPr sz="1800" spc="-5" dirty="0"/>
                        <a:t>110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48814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4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Rs.260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48814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5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/>
                        <a:t>Rs.100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428992" y="1643050"/>
          <a:ext cx="3048000" cy="33575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4000"/>
                <a:gridCol w="1524000"/>
              </a:tblGrid>
              <a:tr h="419698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/>
                        <a:t>Product_id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937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/>
                        <a:t>Colour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39370" marB="0"/>
                </a:tc>
              </a:tr>
              <a:tr h="419698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Black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419698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30" dirty="0"/>
                        <a:t>Red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419698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2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/>
                        <a:t>Green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  <a:tr h="419698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3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30" dirty="0"/>
                        <a:t>Red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  <a:tr h="419698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4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/>
                        <a:t>Green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  <a:tr h="419698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4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Blue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  <a:tr h="419698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5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Black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Second </a:t>
            </a:r>
            <a:r>
              <a:rPr lang="en-US" sz="4000" spc="-5" dirty="0" smtClean="0"/>
              <a:t>Normal </a:t>
            </a:r>
            <a:r>
              <a:rPr lang="en-US" sz="4000" dirty="0" smtClean="0"/>
              <a:t>Form</a:t>
            </a:r>
            <a:r>
              <a:rPr lang="en-US" sz="4000" spc="-90" dirty="0" smtClean="0"/>
              <a:t> </a:t>
            </a:r>
            <a:r>
              <a:rPr lang="en-US" sz="4000" spc="-5" dirty="0" smtClean="0"/>
              <a:t>(2NF)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  <a:buNone/>
            </a:pPr>
            <a:r>
              <a:rPr lang="en-US" sz="2800" dirty="0" smtClean="0">
                <a:cs typeface="Trebuchet MS"/>
              </a:rPr>
              <a:t>A </a:t>
            </a:r>
            <a:r>
              <a:rPr lang="en-US" sz="2800" spc="-5" dirty="0" smtClean="0">
                <a:cs typeface="Trebuchet MS"/>
              </a:rPr>
              <a:t>table is said to be in 2NF if both the following conditions</a:t>
            </a:r>
            <a:r>
              <a:rPr lang="en-US" sz="2800" spc="-165" dirty="0" smtClean="0">
                <a:cs typeface="Trebuchet MS"/>
              </a:rPr>
              <a:t> </a:t>
            </a:r>
            <a:r>
              <a:rPr lang="en-US" sz="2800" spc="-5" dirty="0" smtClean="0">
                <a:cs typeface="Trebuchet MS"/>
              </a:rPr>
              <a:t>hold:</a:t>
            </a:r>
            <a:endParaRPr lang="en-US" sz="2800" dirty="0" smtClean="0"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lang="en-US" sz="2800" spc="-50" dirty="0" smtClean="0">
                <a:cs typeface="Trebuchet MS"/>
              </a:rPr>
              <a:t>Table </a:t>
            </a:r>
            <a:r>
              <a:rPr lang="en-US" sz="2800" spc="-5" dirty="0" smtClean="0">
                <a:cs typeface="Trebuchet MS"/>
              </a:rPr>
              <a:t>is in 1NF (First normal</a:t>
            </a:r>
            <a:r>
              <a:rPr lang="en-US" sz="2800" spc="30" dirty="0" smtClean="0">
                <a:cs typeface="Trebuchet MS"/>
              </a:rPr>
              <a:t> </a:t>
            </a:r>
            <a:r>
              <a:rPr lang="en-US" sz="2800" spc="-5" dirty="0" smtClean="0">
                <a:cs typeface="Trebuchet MS"/>
              </a:rPr>
              <a:t>form)</a:t>
            </a:r>
            <a:endParaRPr lang="en-US" sz="2800" dirty="0" smtClean="0">
              <a:cs typeface="Trebuchet MS"/>
            </a:endParaRPr>
          </a:p>
          <a:p>
            <a:pPr marL="355600" marR="5080">
              <a:spcBef>
                <a:spcPts val="1000"/>
              </a:spcBef>
              <a:tabLst>
                <a:tab pos="354965" algn="l"/>
              </a:tabLst>
            </a:pPr>
            <a:r>
              <a:rPr lang="en-US" sz="2800" spc="-5" dirty="0" smtClean="0">
                <a:cs typeface="Trebuchet MS"/>
              </a:rPr>
              <a:t>No non-prime attribute is dependent on the proper </a:t>
            </a:r>
            <a:r>
              <a:rPr lang="en-US" sz="2800" dirty="0" smtClean="0">
                <a:cs typeface="Trebuchet MS"/>
              </a:rPr>
              <a:t>subset </a:t>
            </a:r>
            <a:r>
              <a:rPr lang="en-US" sz="2800" spc="-5" dirty="0" smtClean="0">
                <a:cs typeface="Trebuchet MS"/>
              </a:rPr>
              <a:t>of any candidate  key of</a:t>
            </a:r>
            <a:r>
              <a:rPr lang="en-US" sz="2800" spc="-15" dirty="0" smtClean="0">
                <a:cs typeface="Trebuchet MS"/>
              </a:rPr>
              <a:t> </a:t>
            </a:r>
            <a:r>
              <a:rPr lang="en-US" sz="2800" spc="-5" dirty="0" smtClean="0">
                <a:cs typeface="Trebuchet MS"/>
              </a:rPr>
              <a:t>table.</a:t>
            </a:r>
            <a:endParaRPr lang="en-US" sz="2800" dirty="0" smtClean="0">
              <a:cs typeface="Trebuchet MS"/>
            </a:endParaRPr>
          </a:p>
          <a:p>
            <a:pPr marL="12700" marR="659765">
              <a:lnSpc>
                <a:spcPct val="100000"/>
              </a:lnSpc>
              <a:spcBef>
                <a:spcPts val="1010"/>
              </a:spcBef>
            </a:pPr>
            <a:r>
              <a:rPr lang="en-US" sz="2800" spc="-5" dirty="0" smtClean="0">
                <a:cs typeface="Trebuchet MS"/>
              </a:rPr>
              <a:t>An attribute that is not </a:t>
            </a:r>
            <a:r>
              <a:rPr lang="en-US" sz="2800" dirty="0" smtClean="0">
                <a:cs typeface="Trebuchet MS"/>
              </a:rPr>
              <a:t>part </a:t>
            </a:r>
            <a:r>
              <a:rPr lang="en-US" sz="2800" spc="-5" dirty="0" smtClean="0">
                <a:cs typeface="Trebuchet MS"/>
              </a:rPr>
              <a:t>of any       candidate key is known as </a:t>
            </a:r>
            <a:r>
              <a:rPr lang="en-US" sz="2800" dirty="0" smtClean="0">
                <a:cs typeface="Trebuchet MS"/>
              </a:rPr>
              <a:t>non-prime  </a:t>
            </a:r>
            <a:r>
              <a:rPr lang="en-US" sz="2800" spc="-5" dirty="0" smtClean="0">
                <a:cs typeface="Trebuchet MS"/>
              </a:rPr>
              <a:t>attribute.</a:t>
            </a:r>
            <a:endParaRPr lang="en-US" sz="2800" dirty="0" smtClean="0">
              <a:cs typeface="Trebuchet MS"/>
            </a:endParaRP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 smtClean="0"/>
              <a:t>SECOND NORMAL</a:t>
            </a:r>
            <a:r>
              <a:rPr lang="en-US" spc="-195" dirty="0" smtClean="0"/>
              <a:t> </a:t>
            </a:r>
            <a:r>
              <a:rPr lang="en-US" dirty="0" smtClean="0"/>
              <a:t>FORM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400419" cy="33290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33473"/>
                <a:gridCol w="1133473"/>
                <a:gridCol w="1133473"/>
              </a:tblGrid>
              <a:tr h="43875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pc="-45" dirty="0" smtClean="0"/>
                        <a:t>Table </a:t>
                      </a:r>
                      <a:r>
                        <a:rPr lang="en-US" sz="1800" spc="-5" dirty="0" smtClean="0"/>
                        <a:t>purchase</a:t>
                      </a:r>
                      <a:r>
                        <a:rPr lang="en-US" sz="1800" spc="45" dirty="0" smtClean="0"/>
                        <a:t> </a:t>
                      </a:r>
                      <a:r>
                        <a:rPr lang="en-US" sz="1800" spc="-5" dirty="0" smtClean="0"/>
                        <a:t>detail</a:t>
                      </a:r>
                      <a:endParaRPr lang="en-US" sz="1800" dirty="0" smtClean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6453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Customer_id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Store_id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/>
                        <a:t>Location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438758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25" dirty="0"/>
                        <a:t>Patna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  <a:tr h="438758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3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/>
                        <a:t>Noida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  <a:tr h="438758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2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25" dirty="0"/>
                        <a:t>Patna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  <a:tr h="438758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3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2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/>
                        <a:t>Delhi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  <a:tr h="438758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4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3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/>
                        <a:t>Noida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14876" y="2214554"/>
            <a:ext cx="4000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rebuchet MS"/>
                <a:cs typeface="Trebuchet MS"/>
              </a:rPr>
              <a:t>This </a:t>
            </a:r>
            <a:r>
              <a:rPr lang="en-US" spc="-5" dirty="0">
                <a:latin typeface="Trebuchet MS"/>
                <a:cs typeface="Trebuchet MS"/>
              </a:rPr>
              <a:t>table has </a:t>
            </a:r>
            <a:r>
              <a:rPr lang="en-US" dirty="0">
                <a:latin typeface="Trebuchet MS"/>
                <a:cs typeface="Trebuchet MS"/>
              </a:rPr>
              <a:t>a </a:t>
            </a:r>
            <a:r>
              <a:rPr lang="en-US" spc="-5" dirty="0">
                <a:latin typeface="Trebuchet MS"/>
                <a:cs typeface="Trebuchet MS"/>
              </a:rPr>
              <a:t>composite </a:t>
            </a:r>
            <a:r>
              <a:rPr lang="en-US" dirty="0">
                <a:latin typeface="Trebuchet MS"/>
                <a:cs typeface="Trebuchet MS"/>
              </a:rPr>
              <a:t>primary  </a:t>
            </a:r>
            <a:r>
              <a:rPr lang="en-US" spc="-5" dirty="0">
                <a:latin typeface="Trebuchet MS"/>
                <a:cs typeface="Trebuchet MS"/>
              </a:rPr>
              <a:t>key i.e. customer </a:t>
            </a:r>
            <a:r>
              <a:rPr lang="en-US" dirty="0">
                <a:latin typeface="Trebuchet MS"/>
                <a:cs typeface="Trebuchet MS"/>
              </a:rPr>
              <a:t>id, </a:t>
            </a:r>
            <a:r>
              <a:rPr lang="en-US" spc="-5" dirty="0">
                <a:latin typeface="Trebuchet MS"/>
                <a:cs typeface="Trebuchet MS"/>
              </a:rPr>
              <a:t>store id. </a:t>
            </a:r>
            <a:r>
              <a:rPr lang="en-US" dirty="0">
                <a:latin typeface="Trebuchet MS"/>
                <a:cs typeface="Trebuchet MS"/>
              </a:rPr>
              <a:t>The  </a:t>
            </a:r>
            <a:r>
              <a:rPr lang="en-US" spc="-5" dirty="0">
                <a:latin typeface="Trebuchet MS"/>
                <a:cs typeface="Trebuchet MS"/>
              </a:rPr>
              <a:t>non key attribute is </a:t>
            </a:r>
            <a:r>
              <a:rPr lang="en-US" spc="-10" dirty="0">
                <a:latin typeface="Trebuchet MS"/>
                <a:cs typeface="Trebuchet MS"/>
              </a:rPr>
              <a:t>location. </a:t>
            </a:r>
            <a:r>
              <a:rPr lang="en-US" spc="-5" dirty="0">
                <a:latin typeface="Trebuchet MS"/>
                <a:cs typeface="Trebuchet MS"/>
              </a:rPr>
              <a:t>In  this case location depends on store  </a:t>
            </a:r>
            <a:r>
              <a:rPr lang="en-US" dirty="0">
                <a:latin typeface="Trebuchet MS"/>
                <a:cs typeface="Trebuchet MS"/>
              </a:rPr>
              <a:t>id, </a:t>
            </a:r>
            <a:r>
              <a:rPr lang="en-US" spc="-5" dirty="0">
                <a:latin typeface="Trebuchet MS"/>
                <a:cs typeface="Trebuchet MS"/>
              </a:rPr>
              <a:t>which is part of the primary  </a:t>
            </a:r>
            <a:r>
              <a:rPr lang="en-US" spc="-60" dirty="0">
                <a:latin typeface="Trebuchet MS"/>
                <a:cs typeface="Trebuchet MS"/>
              </a:rPr>
              <a:t>key.</a:t>
            </a:r>
            <a:endParaRPr lang="en-US" dirty="0">
              <a:latin typeface="Trebuchet MS"/>
              <a:cs typeface="Trebuchet M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</a:t>
            </a:r>
            <a:r>
              <a:rPr lang="en-US" spc="-5" dirty="0" smtClean="0"/>
              <a:t>decomposing it into </a:t>
            </a:r>
            <a:r>
              <a:rPr lang="en-US" dirty="0" smtClean="0"/>
              <a:t>second </a:t>
            </a:r>
            <a:r>
              <a:rPr lang="en-US" spc="-5" dirty="0" smtClean="0"/>
              <a:t>normal  </a:t>
            </a:r>
            <a:r>
              <a:rPr lang="en-US" dirty="0" smtClean="0"/>
              <a:t>form </a:t>
            </a:r>
            <a:r>
              <a:rPr lang="en-US" spc="-5" dirty="0" smtClean="0"/>
              <a:t>it </a:t>
            </a:r>
            <a:r>
              <a:rPr lang="en-US" dirty="0" smtClean="0"/>
              <a:t>looks like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2828916" cy="2865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14458"/>
                <a:gridCol w="1414458"/>
              </a:tblGrid>
              <a:tr h="370840">
                <a:tc grid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800" b="1" spc="-45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                                          Table</a:t>
                      </a: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Purchase</a:t>
                      </a:r>
                      <a:endParaRPr lang="en-US" sz="1800" dirty="0">
                        <a:latin typeface="Trebuchet MS"/>
                        <a:cs typeface="Trebuchet M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Customer_id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Store_id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3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2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3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2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4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3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43504" y="1785924"/>
          <a:ext cx="2428892" cy="301972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4446"/>
                <a:gridCol w="1214446"/>
              </a:tblGrid>
              <a:tr h="590048">
                <a:tc gridSpan="2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800" spc="-45" dirty="0" smtClean="0"/>
                        <a:t>      </a:t>
                      </a: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1800" spc="-45" dirty="0" smtClean="0"/>
                        <a:t>      </a:t>
                      </a:r>
                      <a:r>
                        <a:rPr sz="1800" spc="-45" smtClean="0"/>
                        <a:t>Table</a:t>
                      </a:r>
                      <a:r>
                        <a:rPr sz="1800" smtClean="0"/>
                        <a:t> </a:t>
                      </a:r>
                      <a:r>
                        <a:rPr sz="1800" spc="-5" dirty="0"/>
                        <a:t>Store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98244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Store_id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/>
                        <a:t>Location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598244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1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25" dirty="0"/>
                        <a:t>Patna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598244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/>
                        <a:t>2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/>
                        <a:t>Delhi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005" marB="0"/>
                </a:tc>
              </a:tr>
              <a:tr h="598244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/>
                        <a:t>3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/>
                        <a:t>Noida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4064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58</TotalTime>
  <Words>852</Words>
  <Application>Microsoft Office PowerPoint</Application>
  <PresentationFormat>On-screen Show (4:3)</PresentationFormat>
  <Paragraphs>289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Metro</vt:lpstr>
      <vt:lpstr>NORMALIZATION AND ITS TYPES</vt:lpstr>
      <vt:lpstr>DEFINE NORMALIZATION</vt:lpstr>
      <vt:lpstr>Types of normalization</vt:lpstr>
      <vt:lpstr>First Normal Form (1NF)</vt:lpstr>
      <vt:lpstr>First Normal Form</vt:lpstr>
      <vt:lpstr>After decomposing it into first normal  form it looks like</vt:lpstr>
      <vt:lpstr>Second Normal Form (2NF)</vt:lpstr>
      <vt:lpstr>SECOND NORMAL FORM</vt:lpstr>
      <vt:lpstr>After decomposing it into second normal  form it looks like</vt:lpstr>
      <vt:lpstr>Third Normal Form (3NF)</vt:lpstr>
      <vt:lpstr>THIRD NORMAL FORM</vt:lpstr>
      <vt:lpstr>After decomposing it into third normal  form it looks like</vt:lpstr>
      <vt:lpstr>Boyce-Codd Normal Form (BCNF)</vt:lpstr>
      <vt:lpstr>FOURTH NORMAL FORM</vt:lpstr>
      <vt:lpstr>Fifth Normal Form (5NF)</vt:lpstr>
      <vt:lpstr>FIFTH NORMAL FORM</vt:lpstr>
      <vt:lpstr>After decomposing it into fifth normal  form it looks like</vt:lpstr>
      <vt:lpstr>Contd..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NORMALIZATION AND ITS TYPES</dc:title>
  <dc:creator>PEER</dc:creator>
  <cp:lastModifiedBy>IT LAB</cp:lastModifiedBy>
  <cp:revision>10</cp:revision>
  <dcterms:created xsi:type="dcterms:W3CDTF">2021-01-28T13:39:51Z</dcterms:created>
  <dcterms:modified xsi:type="dcterms:W3CDTF">2021-01-29T04:40:55Z</dcterms:modified>
</cp:coreProperties>
</file>