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0" r:id="rId5"/>
    <p:sldId id="264" r:id="rId6"/>
    <p:sldId id="262" r:id="rId7"/>
    <p:sldId id="263" r:id="rId8"/>
    <p:sldId id="267" r:id="rId9"/>
    <p:sldId id="268" r:id="rId10"/>
    <p:sldId id="260" r:id="rId11"/>
    <p:sldId id="261" r:id="rId12"/>
    <p:sldId id="257" r:id="rId13"/>
    <p:sldId id="265" r:id="rId14"/>
    <p:sldId id="258" r:id="rId15"/>
    <p:sldId id="259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75" d="100"/>
          <a:sy n="75" d="100"/>
        </p:scale>
        <p:origin x="-384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304800"/>
            <a:ext cx="6705600" cy="1222375"/>
          </a:xfrm>
        </p:spPr>
        <p:txBody>
          <a:bodyPr/>
          <a:lstStyle/>
          <a:p>
            <a:pPr algn="ctr"/>
            <a:r>
              <a:rPr lang="en-US" dirty="0" smtClean="0"/>
              <a:t>Part – II</a:t>
            </a:r>
            <a:br>
              <a:rPr lang="en-US" dirty="0" smtClean="0"/>
            </a:br>
            <a:r>
              <a:rPr lang="en-US" dirty="0" err="1" smtClean="0"/>
              <a:t>Behaviour</a:t>
            </a:r>
            <a:r>
              <a:rPr lang="en-US" dirty="0" smtClean="0"/>
              <a:t> of honey bees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Dr.M.Mohamed Meeran</a:t>
            </a:r>
          </a:p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lang="en-US" sz="28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HOD </a:t>
            </a:r>
            <a:r>
              <a:rPr lang="en-US" sz="28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en-US" sz="28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Zoology</a:t>
            </a:r>
            <a:endParaRPr lang="en-US" sz="28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"/>
            <a:ext cx="221350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queen then releases </a:t>
            </a:r>
            <a:r>
              <a:rPr lang="en-US" b="1" dirty="0" smtClean="0"/>
              <a:t>pheromones</a:t>
            </a:r>
            <a:r>
              <a:rPr lang="en-US" dirty="0" smtClean="0"/>
              <a:t> to attract males. However, the queens often try to escape the drones, allowing only the fastest and the fittest males to mate.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 male drone will mount the queen and insert his </a:t>
            </a:r>
            <a:r>
              <a:rPr lang="en-US" b="1" dirty="0" err="1" smtClean="0"/>
              <a:t>endophallus</a:t>
            </a:r>
            <a:r>
              <a:rPr lang="en-US" b="1" dirty="0" smtClean="0"/>
              <a:t> </a:t>
            </a:r>
            <a:r>
              <a:rPr lang="en-US" dirty="0" smtClean="0"/>
              <a:t>(structure playing a major role in copulation).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All the sperms are stored in queens body in </a:t>
            </a:r>
            <a:r>
              <a:rPr lang="en-US" dirty="0" err="1" smtClean="0"/>
              <a:t>spermatheca</a:t>
            </a:r>
            <a:r>
              <a:rPr lang="en-US" dirty="0" smtClean="0"/>
              <a:t> and lay eggs (fertilized as well as unfertilized) throughout her lifetime.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Swarming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486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800" i="1" dirty="0" smtClean="0">
                <a:solidFill>
                  <a:schemeClr val="accent2"/>
                </a:solidFill>
              </a:rPr>
              <a:t>“Honey Bee Swarms are Common but Not Dangerous”</a:t>
            </a:r>
          </a:p>
          <a:p>
            <a:pPr algn="ctr">
              <a:buNone/>
            </a:pPr>
            <a:r>
              <a:rPr lang="en-US" sz="2800" dirty="0" smtClean="0"/>
              <a:t>- Donald Lewis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Swarming is a </a:t>
            </a:r>
            <a:r>
              <a:rPr lang="en-US" dirty="0" smtClean="0">
                <a:solidFill>
                  <a:srgbClr val="C00000"/>
                </a:solidFill>
              </a:rPr>
              <a:t>natural process </a:t>
            </a:r>
            <a:r>
              <a:rPr lang="en-US" dirty="0" smtClean="0"/>
              <a:t>in the life of a honey bee colony.   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Swarming occurs </a:t>
            </a:r>
            <a:r>
              <a:rPr lang="en-US" dirty="0" smtClean="0">
                <a:solidFill>
                  <a:srgbClr val="7030A0"/>
                </a:solidFill>
              </a:rPr>
              <a:t>when a large group of honey bees leaves an established colony and flies off to establish a new colony</a:t>
            </a:r>
            <a:r>
              <a:rPr lang="en-US" dirty="0" smtClean="0"/>
              <a:t>, essentially creating two from one.  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Swarming is a natural </a:t>
            </a:r>
            <a:r>
              <a:rPr lang="en-US" dirty="0" smtClean="0">
                <a:solidFill>
                  <a:srgbClr val="C00000"/>
                </a:solidFill>
              </a:rPr>
              <a:t>method of propagation </a:t>
            </a:r>
            <a:r>
              <a:rPr lang="en-US" dirty="0" smtClean="0"/>
              <a:t>that occurs in response to crowding within the colony.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Swarming usually occurs in </a:t>
            </a:r>
            <a:r>
              <a:rPr lang="en-US" dirty="0" smtClean="0">
                <a:solidFill>
                  <a:srgbClr val="00B050"/>
                </a:solidFill>
              </a:rPr>
              <a:t>late spring and early summer </a:t>
            </a:r>
            <a:r>
              <a:rPr lang="en-US" dirty="0" smtClean="0"/>
              <a:t>and begins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warmer hours of the day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572000" cy="609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Honey bee swarms may contain several hundred to several thousand worker bees, a few drones and one queen. Swarming bees fly around briefly and then cluster on a tree limb, shrub or other object.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Clusters usually remain stationary for an hour to a few days, depending on weather and the time needed to find a new nest site by scouting bees.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When a suitable location for the new colony, such as a hollow tree, is found the cluster breaks up and flies to it.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3319" y="1371600"/>
            <a:ext cx="448404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Swarm control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6019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200" dirty="0" smtClean="0"/>
              <a:t>Swarming can be prevented by </a:t>
            </a:r>
            <a:r>
              <a:rPr lang="en-US" sz="4200" dirty="0" smtClean="0">
                <a:solidFill>
                  <a:schemeClr val="accent6">
                    <a:lumMod val="75000"/>
                  </a:schemeClr>
                </a:solidFill>
              </a:rPr>
              <a:t>clipping off special queen brood cells </a:t>
            </a:r>
            <a:r>
              <a:rPr lang="en-US" sz="4200" dirty="0" smtClean="0"/>
              <a:t>as they are constructed,  since a colony  does not send out a swarm unless a new queen is ready to take the place of the reigning queen.</a:t>
            </a:r>
          </a:p>
          <a:p>
            <a:pPr>
              <a:buFont typeface="Wingdings" pitchFamily="2" charset="2"/>
              <a:buChar char="q"/>
            </a:pPr>
            <a:r>
              <a:rPr lang="en-US" sz="4200" dirty="0" smtClean="0"/>
              <a:t>There are a few other methods of swarm control </a:t>
            </a:r>
          </a:p>
          <a:p>
            <a:pPr>
              <a:buNone/>
            </a:pPr>
            <a:r>
              <a:rPr lang="en-US" sz="4200" dirty="0" smtClean="0"/>
              <a:t>(a) Primary swarm is allowed to take  place but trapped in a swarm trap and hived as a separate colony.  The after-swarms are prevented by destroying the remaining queen brood cells </a:t>
            </a:r>
          </a:p>
          <a:p>
            <a:pPr>
              <a:buFont typeface="Wingdings" pitchFamily="2" charset="2"/>
              <a:buChar char="q"/>
            </a:pPr>
            <a:endParaRPr lang="en-US" sz="42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(b) One or two brood combs in the strong colonies which are inclined to issue swarms are removed and given to weak colonies.  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Detecting of Swarming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During early winter, the queen increases drone production by laying unfertilized eggs. This is in preparation of colony swarming.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Workers are also likely to prepare to rear a new queen. A few early stage larvae are fed a special food called royal jelly and their cells are enlarged to accommodate the larger queen.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Supersedure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724400" cy="556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Supersedure</a:t>
            </a:r>
            <a:r>
              <a:rPr lang="en-US" dirty="0" smtClean="0"/>
              <a:t> is the term used by beekeepers to describe the replacement of an old queen by her daughter. 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Natural </a:t>
            </a:r>
            <a:r>
              <a:rPr lang="en-US" dirty="0" err="1" smtClean="0"/>
              <a:t>supersedure</a:t>
            </a:r>
            <a:r>
              <a:rPr lang="en-US" dirty="0" smtClean="0"/>
              <a:t> usually occurs at the end of the summer or early autumn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new queen that emerges from the cell will take over from, or supersede, the old queen.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is </a:t>
            </a:r>
            <a:r>
              <a:rPr lang="en-US" dirty="0" err="1" smtClean="0">
                <a:solidFill>
                  <a:srgbClr val="C00000"/>
                </a:solidFill>
              </a:rPr>
              <a:t>Bonphool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It is the wild honey collected from </a:t>
            </a:r>
            <a:r>
              <a:rPr lang="en-US" dirty="0" err="1" smtClean="0"/>
              <a:t>Sunderbans</a:t>
            </a:r>
            <a:r>
              <a:rPr lang="en-US" dirty="0" smtClean="0"/>
              <a:t> forest of West Bengal in the month of June every year. The honey collectors are called </a:t>
            </a:r>
            <a:r>
              <a:rPr lang="en-US" dirty="0" err="1" smtClean="0"/>
              <a:t>Maulis</a:t>
            </a:r>
            <a:r>
              <a:rPr lang="en-US" dirty="0" smtClean="0"/>
              <a:t> and risk their life in front of </a:t>
            </a:r>
            <a:r>
              <a:rPr lang="en-US" dirty="0" err="1" smtClean="0"/>
              <a:t>Sunderbans</a:t>
            </a:r>
            <a:r>
              <a:rPr lang="en-US" dirty="0" smtClean="0"/>
              <a:t> tigers……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776" y="3733800"/>
            <a:ext cx="4419824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bee hive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231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Division of </a:t>
            </a:r>
            <a:r>
              <a:rPr lang="en-US" dirty="0" err="1" smtClean="0">
                <a:solidFill>
                  <a:srgbClr val="7030A0"/>
                </a:solidFill>
              </a:rPr>
              <a:t>labour</a:t>
            </a:r>
            <a:r>
              <a:rPr lang="en-US" dirty="0" smtClean="0">
                <a:solidFill>
                  <a:srgbClr val="7030A0"/>
                </a:solidFill>
              </a:rPr>
              <a:t> among the Workers…..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Worker bees are the </a:t>
            </a:r>
            <a:r>
              <a:rPr lang="en-US" b="1" dirty="0" smtClean="0"/>
              <a:t>smallest</a:t>
            </a:r>
            <a:r>
              <a:rPr lang="en-US" dirty="0" smtClean="0"/>
              <a:t> in the hive but </a:t>
            </a:r>
            <a:r>
              <a:rPr lang="en-US" b="1" dirty="0" smtClean="0"/>
              <a:t>majority </a:t>
            </a:r>
            <a:r>
              <a:rPr lang="en-US" dirty="0" smtClean="0"/>
              <a:t>in number.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Live up to 60 days and work in the hive for 21 days after emerging from the eggs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Their functions are to collect honey, look after young-ones, to clean comb, to defend the hive, and to maintain the temperature of the hive.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Depending on the work they do, they are also known as Nursery bees, Builders, Repairers,  Foragers, Scout, Cleaners and Fanners.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Bee dance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4876800" cy="6248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 1973, the </a:t>
            </a:r>
            <a:r>
              <a:rPr lang="en-US" dirty="0" smtClean="0">
                <a:solidFill>
                  <a:srgbClr val="00B050"/>
                </a:solidFill>
              </a:rPr>
              <a:t>Austrian scientist Karl von Frisch </a:t>
            </a:r>
            <a:r>
              <a:rPr lang="en-US" dirty="0" smtClean="0"/>
              <a:t>was awarded the Nobel Prize for his research on the honey bee waggle dance 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 recognized how this unique form of communication allowed bees </a:t>
            </a:r>
            <a:r>
              <a:rPr lang="en-US" dirty="0" smtClean="0">
                <a:solidFill>
                  <a:srgbClr val="0070C0"/>
                </a:solidFill>
              </a:rPr>
              <a:t>to share information on the location of food sources with nest-mates</a:t>
            </a:r>
            <a:r>
              <a:rPr lang="en-US" dirty="0" smtClean="0"/>
              <a:t>. 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dance, performed by a honey bee upon returning to the colony having successfully located </a:t>
            </a:r>
            <a:r>
              <a:rPr lang="en-US" dirty="0" smtClean="0">
                <a:solidFill>
                  <a:srgbClr val="7030A0"/>
                </a:solidFill>
              </a:rPr>
              <a:t>a food source,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offers information on the presence, odor,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quality,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direction,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and distance of said food source, enabling nest-mates to exploit it</a:t>
            </a:r>
            <a:r>
              <a:rPr lang="en-US" dirty="0" smtClean="0"/>
              <a:t>.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3505200" cy="31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10200" cy="5867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recruitment of foragers from a hive begins when a scout bee returns to the hive with nectar from a newly found nectar source.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If the nectar source is of excellent quality, </a:t>
            </a:r>
            <a:r>
              <a:rPr lang="en-US" dirty="0" smtClean="0">
                <a:solidFill>
                  <a:srgbClr val="FF0000"/>
                </a:solidFill>
              </a:rPr>
              <a:t>nearly all foragers will dance enthusiastically and at length </a:t>
            </a:r>
            <a:r>
              <a:rPr lang="en-US" dirty="0" smtClean="0"/>
              <a:t>each time they return from foraging.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Food sources of </a:t>
            </a:r>
            <a:r>
              <a:rPr lang="en-US" dirty="0" smtClean="0">
                <a:solidFill>
                  <a:srgbClr val="C00000"/>
                </a:solidFill>
              </a:rPr>
              <a:t>lower quality will produce fewer, shorter, and less vigorous dances</a:t>
            </a:r>
            <a:r>
              <a:rPr lang="en-US" dirty="0" smtClean="0"/>
              <a:t>; recruiting fewer new foragers.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Types – Round and Waggle dance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Quality of bee dance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09800"/>
            <a:ext cx="3505200" cy="215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Round Dance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876800" cy="5638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round dance is used for </a:t>
            </a:r>
            <a:r>
              <a:rPr lang="en-US" dirty="0" smtClean="0">
                <a:solidFill>
                  <a:srgbClr val="FF0000"/>
                </a:solidFill>
              </a:rPr>
              <a:t>food sources 25-100 meters </a:t>
            </a:r>
            <a:r>
              <a:rPr lang="en-US" dirty="0" smtClean="0"/>
              <a:t>away from the hive or closer.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round dance </a:t>
            </a:r>
            <a:r>
              <a:rPr lang="en-US" dirty="0" smtClean="0">
                <a:solidFill>
                  <a:srgbClr val="00B050"/>
                </a:solidFill>
              </a:rPr>
              <a:t>does not give directional information</a:t>
            </a:r>
            <a:r>
              <a:rPr lang="en-US" dirty="0" smtClean="0"/>
              <a:t>. 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Bees watching the dance </a:t>
            </a:r>
            <a:r>
              <a:rPr lang="en-US" dirty="0" smtClean="0">
                <a:solidFill>
                  <a:srgbClr val="C00000"/>
                </a:solidFill>
              </a:rPr>
              <a:t>detect fragrance </a:t>
            </a:r>
            <a:r>
              <a:rPr lang="en-US" dirty="0" smtClean="0"/>
              <a:t>of the flower left on the dancing bee.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Additionally, the scout bee leaves odor from its scent gland on the flower that helps guide the recruits.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333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Waggle Dance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As the food source becomes </a:t>
            </a:r>
            <a:r>
              <a:rPr lang="en-US" sz="2800" dirty="0" smtClean="0">
                <a:solidFill>
                  <a:srgbClr val="FF0000"/>
                </a:solidFill>
              </a:rPr>
              <a:t>more distant the round dance </a:t>
            </a:r>
            <a:r>
              <a:rPr lang="en-US" sz="2800" dirty="0" smtClean="0">
                <a:solidFill>
                  <a:srgbClr val="00B050"/>
                </a:solidFill>
              </a:rPr>
              <a:t>is replaced </a:t>
            </a:r>
            <a:r>
              <a:rPr lang="en-US" sz="2800" dirty="0" smtClean="0">
                <a:solidFill>
                  <a:srgbClr val="0070C0"/>
                </a:solidFill>
              </a:rPr>
              <a:t>by the waggle dance</a:t>
            </a:r>
            <a:r>
              <a:rPr lang="en-US" sz="2800" dirty="0" smtClean="0"/>
              <a:t>. 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 waggle dance includes information about 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direction and energy required to fly to the goal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Energy expenditure             (or distance) is indicated by the length of time it takes to make one circuit.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1304" y="2133600"/>
            <a:ext cx="4412696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Nuptial flight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582" r="59005" b="13187"/>
          <a:stretch>
            <a:fillRect/>
          </a:stretch>
        </p:blipFill>
        <p:spPr bwMode="auto">
          <a:xfrm>
            <a:off x="5867400" y="1066800"/>
            <a:ext cx="2971578" cy="267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7033" r="62298" b="9341"/>
          <a:stretch>
            <a:fillRect/>
          </a:stretch>
        </p:blipFill>
        <p:spPr bwMode="auto">
          <a:xfrm>
            <a:off x="5867400" y="3688820"/>
            <a:ext cx="2971800" cy="30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0600"/>
            <a:ext cx="46482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Nuptial flight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is an important phase in the reproduction of most ant, termite, and some bee species.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flight, virgin queens mate with males and then land to start a new colony, or, in the case of honey bees, continue the succession of an existing hived colony.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367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Trek</vt:lpstr>
      <vt:lpstr>Part – II Behaviour of honey bees</vt:lpstr>
      <vt:lpstr>What is Bonphool? </vt:lpstr>
      <vt:lpstr>Structure of bee hive</vt:lpstr>
      <vt:lpstr>Division of labour among the Workers…..</vt:lpstr>
      <vt:lpstr>Bee dance </vt:lpstr>
      <vt:lpstr>Quality of bee dance</vt:lpstr>
      <vt:lpstr>The Round Dance </vt:lpstr>
      <vt:lpstr>The Waggle Dance </vt:lpstr>
      <vt:lpstr>Nuptial flight</vt:lpstr>
      <vt:lpstr>Slide 10</vt:lpstr>
      <vt:lpstr>Swarming</vt:lpstr>
      <vt:lpstr>Slide 12</vt:lpstr>
      <vt:lpstr>Swarm control</vt:lpstr>
      <vt:lpstr>Slide 14</vt:lpstr>
      <vt:lpstr>Supersedure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Genuine</dc:creator>
  <cp:lastModifiedBy>pc</cp:lastModifiedBy>
  <cp:revision>47</cp:revision>
  <dcterms:created xsi:type="dcterms:W3CDTF">2006-08-16T00:00:00Z</dcterms:created>
  <dcterms:modified xsi:type="dcterms:W3CDTF">2021-01-26T04:37:44Z</dcterms:modified>
</cp:coreProperties>
</file>