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5625" y="848613"/>
            <a:ext cx="295275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70050" y="1593850"/>
            <a:ext cx="6572250" cy="3487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notesonzoology.com/mammals/aquatic-mammals-and-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png"/><Relationship Id="rId7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0" y="333756"/>
            <a:ext cx="9144000" cy="1367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15266" y="609600"/>
            <a:ext cx="8395334" cy="649537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626745">
              <a:lnSpc>
                <a:spcPct val="100000"/>
              </a:lnSpc>
              <a:spcBef>
                <a:spcPts val="505"/>
              </a:spcBef>
            </a:pPr>
            <a:r>
              <a:rPr sz="3800" b="0" spc="-25" dirty="0">
                <a:solidFill>
                  <a:srgbClr val="FFFFFF"/>
                </a:solidFill>
                <a:latin typeface="Forte" pitchFamily="66" charset="0"/>
                <a:cs typeface="Georgia"/>
              </a:rPr>
              <a:t>Aquatic </a:t>
            </a:r>
            <a:r>
              <a:rPr sz="3800" b="0" spc="-70" dirty="0">
                <a:solidFill>
                  <a:srgbClr val="FFFFFF"/>
                </a:solidFill>
                <a:latin typeface="Forte" pitchFamily="66" charset="0"/>
                <a:cs typeface="Georgia"/>
              </a:rPr>
              <a:t>mammals </a:t>
            </a:r>
            <a:r>
              <a:rPr sz="3800" b="0" spc="-120" dirty="0">
                <a:solidFill>
                  <a:srgbClr val="FFFFFF"/>
                </a:solidFill>
                <a:latin typeface="Forte" pitchFamily="66" charset="0"/>
                <a:cs typeface="Georgia"/>
              </a:rPr>
              <a:t>&amp; </a:t>
            </a:r>
            <a:r>
              <a:rPr sz="3800" b="0" spc="-30" dirty="0">
                <a:solidFill>
                  <a:srgbClr val="FFFFFF"/>
                </a:solidFill>
                <a:latin typeface="Forte" pitchFamily="66" charset="0"/>
                <a:cs typeface="Georgia"/>
              </a:rPr>
              <a:t>their</a:t>
            </a:r>
            <a:r>
              <a:rPr sz="3800" b="0" spc="-130" dirty="0">
                <a:solidFill>
                  <a:srgbClr val="FFFFFF"/>
                </a:solidFill>
                <a:latin typeface="Forte" pitchFamily="66" charset="0"/>
                <a:cs typeface="Georgia"/>
              </a:rPr>
              <a:t> </a:t>
            </a:r>
            <a:r>
              <a:rPr sz="3800" b="0" spc="-35" dirty="0" smtClean="0">
                <a:solidFill>
                  <a:srgbClr val="FFFFFF"/>
                </a:solidFill>
                <a:latin typeface="Forte" pitchFamily="66" charset="0"/>
                <a:cs typeface="Georgia"/>
              </a:rPr>
              <a:t>adaptation</a:t>
            </a:r>
            <a:r>
              <a:rPr lang="en-US" sz="3800" b="0" spc="-35" dirty="0" smtClean="0">
                <a:solidFill>
                  <a:srgbClr val="FFFFFF"/>
                </a:solidFill>
                <a:latin typeface="Forte" pitchFamily="66" charset="0"/>
                <a:cs typeface="Georgia"/>
              </a:rPr>
              <a:t>s</a:t>
            </a:r>
            <a:endParaRPr sz="3800" b="0" dirty="0">
              <a:latin typeface="Forte" pitchFamily="66" charset="0"/>
              <a:cs typeface="Georgia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98142" y="4690408"/>
            <a:ext cx="594585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Dr. M. ASHIQ UR RAHMAN</a:t>
            </a:r>
          </a:p>
          <a:p>
            <a:pPr algn="ctr"/>
            <a:r>
              <a:rPr lang="en-U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Assistant </a:t>
            </a:r>
            <a:r>
              <a:rPr lang="en-U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Professor of Zoology</a:t>
            </a:r>
          </a:p>
          <a:p>
            <a:pPr algn="ctr"/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Hajee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Karutha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Rowther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Howdia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College</a:t>
            </a:r>
          </a:p>
          <a:p>
            <a:pPr algn="ctr"/>
            <a:r>
              <a:rPr lang="en-US" sz="2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Uthamapalayam</a:t>
            </a:r>
            <a:r>
              <a:rPr lang="en-U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625 533 (</a:t>
            </a:r>
            <a:r>
              <a:rPr lang="en-US" sz="24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Theni</a:t>
            </a:r>
            <a:r>
              <a:rPr lang="en-US" sz="2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Dist.)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Email: </a:t>
            </a:r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ashique.md@gmail.com</a:t>
            </a:r>
            <a:endParaRPr lang="en-US" sz="2400" b="1" dirty="0" smtClean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31140" y="5621223"/>
            <a:ext cx="85242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Georgia"/>
                <a:cs typeface="Georgia"/>
              </a:rPr>
              <a:t>Monotremata </a:t>
            </a:r>
            <a:r>
              <a:rPr sz="1800" spc="-40" dirty="0">
                <a:latin typeface="Georgia"/>
                <a:cs typeface="Georgia"/>
              </a:rPr>
              <a:t>(Egg </a:t>
            </a:r>
            <a:r>
              <a:rPr sz="1800" spc="-30" dirty="0">
                <a:latin typeface="Georgia"/>
                <a:cs typeface="Georgia"/>
              </a:rPr>
              <a:t>laying </a:t>
            </a:r>
            <a:r>
              <a:rPr sz="1800" spc="-40" dirty="0">
                <a:latin typeface="Georgia"/>
                <a:cs typeface="Georgia"/>
              </a:rPr>
              <a:t>mammals </a:t>
            </a:r>
            <a:r>
              <a:rPr sz="1800" spc="-20" dirty="0">
                <a:latin typeface="Georgia"/>
                <a:cs typeface="Georgia"/>
              </a:rPr>
              <a:t>Ornithorhynchus): </a:t>
            </a:r>
            <a:r>
              <a:rPr sz="1800" spc="-25" dirty="0">
                <a:latin typeface="Georgia"/>
                <a:cs typeface="Georgia"/>
              </a:rPr>
              <a:t>, </a:t>
            </a:r>
            <a:r>
              <a:rPr sz="1800" spc="-15" dirty="0">
                <a:latin typeface="Georgia"/>
                <a:cs typeface="Georgia"/>
              </a:rPr>
              <a:t>They </a:t>
            </a:r>
            <a:r>
              <a:rPr sz="1800" spc="-25" dirty="0">
                <a:latin typeface="Georgia"/>
                <a:cs typeface="Georgia"/>
              </a:rPr>
              <a:t>also </a:t>
            </a:r>
            <a:r>
              <a:rPr sz="1800" spc="-35" dirty="0">
                <a:latin typeface="Georgia"/>
                <a:cs typeface="Georgia"/>
              </a:rPr>
              <a:t>referred </a:t>
            </a:r>
            <a:r>
              <a:rPr sz="1800" spc="-50" dirty="0">
                <a:latin typeface="Georgia"/>
                <a:cs typeface="Georgia"/>
              </a:rPr>
              <a:t>as </a:t>
            </a:r>
            <a:r>
              <a:rPr sz="1800" spc="-15" dirty="0">
                <a:latin typeface="Georgia"/>
                <a:cs typeface="Georgia"/>
              </a:rPr>
              <a:t>duck-  billed </a:t>
            </a:r>
            <a:r>
              <a:rPr sz="1800" spc="-25" dirty="0">
                <a:latin typeface="Georgia"/>
                <a:cs typeface="Georgia"/>
              </a:rPr>
              <a:t>platypus, </a:t>
            </a:r>
            <a:r>
              <a:rPr sz="1800" spc="-20" dirty="0">
                <a:latin typeface="Georgia"/>
                <a:cs typeface="Georgia"/>
              </a:rPr>
              <a:t>important </a:t>
            </a:r>
            <a:r>
              <a:rPr sz="1800" spc="-30" dirty="0">
                <a:latin typeface="Georgia"/>
                <a:cs typeface="Georgia"/>
              </a:rPr>
              <a:t>features </a:t>
            </a:r>
            <a:r>
              <a:rPr sz="1800" spc="-40" dirty="0">
                <a:latin typeface="Georgia"/>
                <a:cs typeface="Georgia"/>
              </a:rPr>
              <a:t>are </a:t>
            </a:r>
            <a:r>
              <a:rPr sz="1800" spc="-20" dirty="0">
                <a:latin typeface="Georgia"/>
                <a:cs typeface="Georgia"/>
              </a:rPr>
              <a:t>pectoral </a:t>
            </a:r>
            <a:r>
              <a:rPr sz="1800" spc="-30" dirty="0">
                <a:latin typeface="Georgia"/>
                <a:cs typeface="Georgia"/>
              </a:rPr>
              <a:t>girdles made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30" dirty="0">
                <a:latin typeface="Georgia"/>
                <a:cs typeface="Georgia"/>
              </a:rPr>
              <a:t>five </a:t>
            </a:r>
            <a:r>
              <a:rPr sz="1800" spc="-20" dirty="0">
                <a:latin typeface="Georgia"/>
                <a:cs typeface="Georgia"/>
              </a:rPr>
              <a:t>bones, </a:t>
            </a:r>
            <a:r>
              <a:rPr sz="1800" spc="-40" dirty="0">
                <a:latin typeface="Georgia"/>
                <a:cs typeface="Georgia"/>
              </a:rPr>
              <a:t>splayed </a:t>
            </a:r>
            <a:r>
              <a:rPr sz="1800" spc="-20" dirty="0">
                <a:latin typeface="Georgia"/>
                <a:cs typeface="Georgia"/>
              </a:rPr>
              <a:t>legs  </a:t>
            </a:r>
            <a:r>
              <a:rPr sz="1800" spc="-25" dirty="0">
                <a:latin typeface="Georgia"/>
                <a:cs typeface="Georgia"/>
              </a:rPr>
              <a:t>and rudimentary </a:t>
            </a:r>
            <a:r>
              <a:rPr sz="1800" spc="-35" dirty="0">
                <a:latin typeface="Georgia"/>
                <a:cs typeface="Georgia"/>
              </a:rPr>
              <a:t>ribs </a:t>
            </a:r>
            <a:r>
              <a:rPr sz="1800" spc="-10" dirty="0">
                <a:latin typeface="Georgia"/>
                <a:cs typeface="Georgia"/>
              </a:rPr>
              <a:t>on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10" dirty="0">
                <a:latin typeface="Georgia"/>
                <a:cs typeface="Georgia"/>
              </a:rPr>
              <a:t>neck </a:t>
            </a:r>
            <a:r>
              <a:rPr sz="1800" spc="-35" dirty="0">
                <a:latin typeface="Georgia"/>
                <a:cs typeface="Georgia"/>
              </a:rPr>
              <a:t>vertebrae. </a:t>
            </a:r>
            <a:r>
              <a:rPr sz="1800" spc="-25" dirty="0">
                <a:latin typeface="Georgia"/>
                <a:cs typeface="Georgia"/>
              </a:rPr>
              <a:t>Both </a:t>
            </a:r>
            <a:r>
              <a:rPr sz="1800" spc="-30" dirty="0">
                <a:latin typeface="Georgia"/>
                <a:cs typeface="Georgia"/>
              </a:rPr>
              <a:t>male </a:t>
            </a:r>
            <a:r>
              <a:rPr sz="1800" spc="-25" dirty="0">
                <a:latin typeface="Georgia"/>
                <a:cs typeface="Georgia"/>
              </a:rPr>
              <a:t>and female platypuses </a:t>
            </a:r>
            <a:r>
              <a:rPr sz="1800" spc="-40" dirty="0">
                <a:latin typeface="Georgia"/>
                <a:cs typeface="Georgia"/>
              </a:rPr>
              <a:t>are </a:t>
            </a:r>
            <a:r>
              <a:rPr sz="1800" spc="-20" dirty="0">
                <a:latin typeface="Georgia"/>
                <a:cs typeface="Georgia"/>
              </a:rPr>
              <a:t>born  </a:t>
            </a:r>
            <a:r>
              <a:rPr sz="1800" spc="-10" dirty="0">
                <a:latin typeface="Georgia"/>
                <a:cs typeface="Georgia"/>
              </a:rPr>
              <a:t>with</a:t>
            </a:r>
            <a:r>
              <a:rPr sz="1800" spc="-330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ankle </a:t>
            </a:r>
            <a:r>
              <a:rPr sz="1800" spc="-35" dirty="0">
                <a:latin typeface="Georgia"/>
                <a:cs typeface="Georgia"/>
              </a:rPr>
              <a:t>spurs, </a:t>
            </a:r>
            <a:r>
              <a:rPr sz="1800" spc="-20" dirty="0">
                <a:latin typeface="Georgia"/>
                <a:cs typeface="Georgia"/>
              </a:rPr>
              <a:t>only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35" dirty="0">
                <a:latin typeface="Georgia"/>
                <a:cs typeface="Georgia"/>
              </a:rPr>
              <a:t>male's spurs deliver </a:t>
            </a:r>
            <a:r>
              <a:rPr sz="1800" spc="-30" dirty="0">
                <a:latin typeface="Georgia"/>
                <a:cs typeface="Georgia"/>
              </a:rPr>
              <a:t>venom.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2400" y="1066800"/>
            <a:ext cx="8839200" cy="4572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09575" y="914400"/>
            <a:ext cx="8429625" cy="3810000"/>
            <a:chOff x="409575" y="914400"/>
            <a:chExt cx="8429625" cy="3810000"/>
          </a:xfrm>
        </p:grpSpPr>
        <p:sp>
          <p:nvSpPr>
            <p:cNvPr id="9" name="object 9"/>
            <p:cNvSpPr/>
            <p:nvPr/>
          </p:nvSpPr>
          <p:spPr>
            <a:xfrm>
              <a:off x="409575" y="914400"/>
              <a:ext cx="4343400" cy="379095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52975" y="914400"/>
              <a:ext cx="4086225" cy="3810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804028" y="4630292"/>
            <a:ext cx="4027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Times New Roman"/>
                <a:cs typeface="Times New Roman"/>
              </a:rPr>
              <a:t>Beavers </a:t>
            </a:r>
            <a:r>
              <a:rPr sz="1800" spc="70" dirty="0">
                <a:latin typeface="Georgia"/>
                <a:cs typeface="Georgia"/>
              </a:rPr>
              <a:t>(</a:t>
            </a:r>
            <a:r>
              <a:rPr sz="1800" b="1" spc="70" dirty="0">
                <a:latin typeface="Times New Roman"/>
                <a:cs typeface="Times New Roman"/>
              </a:rPr>
              <a:t>Rodentia)</a:t>
            </a:r>
            <a:r>
              <a:rPr sz="1800" spc="70" dirty="0">
                <a:latin typeface="Georgia"/>
                <a:cs typeface="Georgia"/>
              </a:rPr>
              <a:t>: </a:t>
            </a:r>
            <a:r>
              <a:rPr sz="1800" spc="-25" dirty="0">
                <a:latin typeface="Georgia"/>
                <a:cs typeface="Georgia"/>
              </a:rPr>
              <a:t>Long </a:t>
            </a:r>
            <a:r>
              <a:rPr sz="1800" spc="-30" dirty="0">
                <a:latin typeface="Georgia"/>
                <a:cs typeface="Georgia"/>
              </a:rPr>
              <a:t>incisors </a:t>
            </a:r>
            <a:r>
              <a:rPr sz="1800" spc="-5" dirty="0">
                <a:latin typeface="Georgia"/>
                <a:cs typeface="Georgia"/>
              </a:rPr>
              <a:t>that  </a:t>
            </a:r>
            <a:r>
              <a:rPr sz="1800" spc="-30" dirty="0">
                <a:latin typeface="Georgia"/>
                <a:cs typeface="Georgia"/>
              </a:rPr>
              <a:t>grow</a:t>
            </a:r>
            <a:r>
              <a:rPr sz="1800" spc="-9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continuously.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4734305"/>
            <a:ext cx="402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latin typeface="Times New Roman"/>
                <a:cs typeface="Times New Roman"/>
              </a:rPr>
              <a:t>Chironectes </a:t>
            </a:r>
            <a:r>
              <a:rPr sz="1800" spc="-40" dirty="0">
                <a:latin typeface="Georgia"/>
                <a:cs typeface="Georgia"/>
              </a:rPr>
              <a:t>(Marsupialia): </a:t>
            </a:r>
            <a:r>
              <a:rPr sz="1800" spc="-65" dirty="0">
                <a:latin typeface="Georgia"/>
                <a:cs typeface="Georgia"/>
              </a:rPr>
              <a:t>It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dirty="0">
                <a:latin typeface="Georgia"/>
                <a:cs typeface="Georgia"/>
              </a:rPr>
              <a:t>the</a:t>
            </a:r>
            <a:r>
              <a:rPr sz="1800" spc="-155" dirty="0">
                <a:latin typeface="Georgia"/>
                <a:cs typeface="Georgia"/>
              </a:rPr>
              <a:t> </a:t>
            </a:r>
            <a:r>
              <a:rPr sz="1800" spc="-20" dirty="0">
                <a:latin typeface="Georgia"/>
                <a:cs typeface="Georgia"/>
              </a:rPr>
              <a:t>only  </a:t>
            </a:r>
            <a:r>
              <a:rPr sz="1800" spc="-25" dirty="0">
                <a:latin typeface="Georgia"/>
                <a:cs typeface="Georgia"/>
              </a:rPr>
              <a:t>living member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25" dirty="0">
                <a:latin typeface="Georgia"/>
                <a:cs typeface="Georgia"/>
              </a:rPr>
              <a:t>its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genus.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3139" y="542544"/>
            <a:ext cx="4935220" cy="632460"/>
            <a:chOff x="2263139" y="542544"/>
            <a:chExt cx="4935220" cy="632460"/>
          </a:xfrm>
        </p:grpSpPr>
        <p:sp>
          <p:nvSpPr>
            <p:cNvPr id="9" name="object 9"/>
            <p:cNvSpPr/>
            <p:nvPr/>
          </p:nvSpPr>
          <p:spPr>
            <a:xfrm>
              <a:off x="2296667" y="582168"/>
              <a:ext cx="4855463" cy="5928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3139" y="542544"/>
              <a:ext cx="4934712" cy="5760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362199" y="609574"/>
              <a:ext cx="4724400" cy="46167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362200" y="609574"/>
            <a:ext cx="4724400" cy="462280"/>
          </a:xfrm>
          <a:prstGeom prst="rect">
            <a:avLst/>
          </a:prstGeom>
          <a:ln w="12700">
            <a:solidFill>
              <a:srgbClr val="039AA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143510">
              <a:lnSpc>
                <a:spcPct val="100000"/>
              </a:lnSpc>
              <a:spcBef>
                <a:spcPts val="204"/>
              </a:spcBef>
            </a:pPr>
            <a:r>
              <a:rPr sz="2400" spc="120" dirty="0"/>
              <a:t>Important </a:t>
            </a:r>
            <a:r>
              <a:rPr sz="2400" spc="80" dirty="0"/>
              <a:t>Aquatic</a:t>
            </a:r>
            <a:r>
              <a:rPr sz="2400" spc="-365" dirty="0"/>
              <a:t> </a:t>
            </a:r>
            <a:r>
              <a:rPr sz="2400" spc="135" dirty="0"/>
              <a:t>adaptations</a:t>
            </a:r>
            <a:endParaRPr sz="240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1212850" y="1136650"/>
          <a:ext cx="7391400" cy="54940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800"/>
                <a:gridCol w="5181600"/>
              </a:tblGrid>
              <a:tr h="640079">
                <a:tc>
                  <a:txBody>
                    <a:bodyPr/>
                    <a:lstStyle/>
                    <a:p>
                      <a:pPr marL="130175" marR="118110" indent="13525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Modification </a:t>
                      </a:r>
                      <a:r>
                        <a:rPr sz="1800" b="1" spc="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1800" b="1" spc="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Original</a:t>
                      </a:r>
                      <a:r>
                        <a:rPr sz="1800" b="1" spc="-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structure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BC961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800" b="1" spc="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Characteristics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BC961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Body</a:t>
                      </a:r>
                      <a:r>
                        <a:rPr sz="1600" b="1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100" dirty="0">
                          <a:latin typeface="Times New Roman"/>
                          <a:cs typeface="Times New Roman"/>
                        </a:rPr>
                        <a:t>shape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88595" algn="just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30" dirty="0">
                          <a:latin typeface="Georgia"/>
                          <a:cs typeface="Georgia"/>
                        </a:rPr>
                        <a:t>Elongated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skull, tapering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and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stream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lined body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help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in  swimming, reduced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projecting structure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like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hind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limb,  pinnae,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scrotum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etc.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91440" marR="6553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egumen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y  </a:t>
                      </a:r>
                      <a:r>
                        <a:rPr sz="1600" b="1" spc="100" dirty="0">
                          <a:latin typeface="Times New Roman"/>
                          <a:cs typeface="Times New Roman"/>
                        </a:rPr>
                        <a:t>modification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55753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35" dirty="0">
                          <a:latin typeface="Georgia"/>
                          <a:cs typeface="Georgia"/>
                        </a:rPr>
                        <a:t>Mainly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loss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hair,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skin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glands </a:t>
                      </a:r>
                      <a:r>
                        <a:rPr sz="1600" spc="-6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formation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blubber (fatty 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layer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adipose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tissue, beneath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epidermis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thick coat ),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that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maintained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constant 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temperature and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prevent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heat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loss.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Hair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around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mouth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(except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white</a:t>
                      </a:r>
                      <a:r>
                        <a:rPr sz="1600" spc="-1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whales)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91440" marR="105537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2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600" b="1" spc="-2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or  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tation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5" dirty="0">
                          <a:latin typeface="Georgia"/>
                          <a:cs typeface="Georgia"/>
                        </a:rPr>
                        <a:t>Origin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flipper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(swimming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paddles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),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Forelimbs are 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modified into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skin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covered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un jointed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flipper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,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Formation 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dorsal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fin, tail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flukes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in</a:t>
                      </a:r>
                      <a:r>
                        <a:rPr sz="1600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cetaceans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2075" marR="159385">
                        <a:lnSpc>
                          <a:spcPct val="100000"/>
                        </a:lnSpc>
                      </a:pPr>
                      <a:r>
                        <a:rPr sz="1600" spc="-30" dirty="0">
                          <a:latin typeface="Georgia"/>
                          <a:cs typeface="Georgia"/>
                        </a:rPr>
                        <a:t>Hyperdactyly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and hyperphalangy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(development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extra  fingers </a:t>
                      </a:r>
                      <a:r>
                        <a:rPr sz="1600" spc="-6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extra phalanges</a:t>
                      </a:r>
                      <a:r>
                        <a:rPr sz="1600" spc="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)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marL="91440" marR="7664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Respiratory 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modi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ations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2489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nose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opening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is move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dorsal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side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head 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that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help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animal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inhale atmospheric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air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,without 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raising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head,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Nostrils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are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valvular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(closed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during under 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water stay), Epiglottis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has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become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tubular,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elongated</a:t>
                      </a:r>
                      <a:r>
                        <a:rPr sz="1600" spc="3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 txBox="1"/>
          <p:nvPr/>
        </p:nvSpPr>
        <p:spPr>
          <a:xfrm>
            <a:off x="8295385" y="6572198"/>
            <a:ext cx="763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Georgia"/>
                <a:cs typeface="Georgia"/>
              </a:rPr>
              <a:t>Cont</a:t>
            </a:r>
            <a:r>
              <a:rPr sz="1800" spc="-22" baseline="25462" dirty="0">
                <a:latin typeface="Georgia"/>
                <a:cs typeface="Georgia"/>
              </a:rPr>
              <a:t>n</a:t>
            </a:r>
            <a:r>
              <a:rPr sz="1800" spc="-15" dirty="0">
                <a:latin typeface="Georgia"/>
                <a:cs typeface="Georgia"/>
              </a:rPr>
              <a:t>..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289050" y="984250"/>
          <a:ext cx="7162800" cy="53791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9770"/>
                <a:gridCol w="5193030"/>
              </a:tblGrid>
              <a:tr h="90576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Mammary</a:t>
                      </a:r>
                      <a:r>
                        <a:rPr sz="16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80" dirty="0">
                          <a:latin typeface="Times New Roman"/>
                          <a:cs typeface="Times New Roman"/>
                        </a:rPr>
                        <a:t>gland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4D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83515" indent="469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50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lactation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mammary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duct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dilates and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acts 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as 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storage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milk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which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pumped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directly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into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mouth 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young.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4F4DF"/>
                    </a:solidFill>
                  </a:tcPr>
                </a:tc>
              </a:tr>
              <a:tr h="1169924">
                <a:tc>
                  <a:txBody>
                    <a:bodyPr/>
                    <a:lstStyle/>
                    <a:p>
                      <a:pPr marL="91440" marR="6248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85" dirty="0">
                          <a:latin typeface="Times New Roman"/>
                          <a:cs typeface="Times New Roman"/>
                        </a:rPr>
                        <a:t>Skeleton  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odi</a:t>
                      </a:r>
                      <a:r>
                        <a:rPr sz="1600" b="1" spc="30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ation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250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30" dirty="0">
                          <a:latin typeface="Georgia"/>
                          <a:cs typeface="Georgia"/>
                        </a:rPr>
                        <a:t>Endoskeleton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lighter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by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presence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oil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inside  bones,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Modification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skull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bone, Cervical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vertebrae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are 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fused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(neck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region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reduced).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15" dirty="0">
                          <a:latin typeface="Times New Roman"/>
                          <a:cs typeface="Times New Roman"/>
                        </a:rPr>
                        <a:t>Large</a:t>
                      </a:r>
                      <a:r>
                        <a:rPr sz="16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95" dirty="0">
                          <a:latin typeface="Times New Roman"/>
                          <a:cs typeface="Times New Roman"/>
                        </a:rPr>
                        <a:t>lungs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Highly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elastic </a:t>
                      </a:r>
                      <a:r>
                        <a:rPr sz="1600" spc="-6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non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lobular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with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1440" marR="19367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Georgia"/>
                          <a:cs typeface="Georgia"/>
                        </a:rPr>
                        <a:t>high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storage capacity,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this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allow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animal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stay</a:t>
                      </a:r>
                      <a:r>
                        <a:rPr sz="1600" spc="-2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under 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water for 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a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longer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period, High concentration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of 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myoglobin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muscles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that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help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to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store</a:t>
                      </a:r>
                      <a:r>
                        <a:rPr sz="1600" spc="-10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oxygen.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55" dirty="0">
                          <a:latin typeface="Times New Roman"/>
                          <a:cs typeface="Times New Roman"/>
                        </a:rPr>
                        <a:t>Teeth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5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35" dirty="0">
                          <a:latin typeface="Georgia"/>
                          <a:cs typeface="Georgia"/>
                        </a:rPr>
                        <a:t>Teeth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are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simple,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dentition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homodont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and 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monophyodont, </a:t>
                      </a:r>
                      <a:r>
                        <a:rPr sz="1600" spc="-50" dirty="0">
                          <a:latin typeface="Georgia"/>
                          <a:cs typeface="Georgia"/>
                        </a:rPr>
                        <a:t>In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baleen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whales </a:t>
                      </a:r>
                      <a:r>
                        <a:rPr sz="1600" spc="-10" dirty="0">
                          <a:latin typeface="Georgia"/>
                          <a:cs typeface="Georgia"/>
                        </a:rPr>
                        <a:t>teeth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are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present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only 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embryo.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6EBD2"/>
                    </a:solidFill>
                  </a:tcPr>
                </a:tc>
              </a:tr>
              <a:tr h="11698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b="1" spc="85" dirty="0">
                          <a:latin typeface="Times New Roman"/>
                          <a:cs typeface="Times New Roman"/>
                        </a:rPr>
                        <a:t>Digestive</a:t>
                      </a:r>
                      <a:r>
                        <a:rPr sz="1600" b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65" dirty="0">
                          <a:latin typeface="Times New Roman"/>
                          <a:cs typeface="Times New Roman"/>
                        </a:rPr>
                        <a:t>System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476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5" dirty="0">
                          <a:latin typeface="Georgia"/>
                          <a:cs typeface="Georgia"/>
                        </a:rPr>
                        <a:t>Mastication </a:t>
                      </a:r>
                      <a:r>
                        <a:rPr sz="1600" spc="-35" dirty="0">
                          <a:latin typeface="Georgia"/>
                          <a:cs typeface="Georgia"/>
                        </a:rPr>
                        <a:t>is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absent in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aquatic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animal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oral </a:t>
                      </a:r>
                      <a:r>
                        <a:rPr sz="1600" spc="-45" dirty="0">
                          <a:latin typeface="Georgia"/>
                          <a:cs typeface="Georgia"/>
                        </a:rPr>
                        <a:t>cavity, 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Salivary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glands </a:t>
                      </a:r>
                      <a:r>
                        <a:rPr sz="1600" spc="-40" dirty="0">
                          <a:latin typeface="Georgia"/>
                          <a:cs typeface="Georgia"/>
                        </a:rPr>
                        <a:t>are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very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much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reduced,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stomach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having 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chambered </a:t>
                      </a:r>
                      <a:r>
                        <a:rPr sz="1600" spc="-60" dirty="0">
                          <a:latin typeface="Georgia"/>
                          <a:cs typeface="Georgia"/>
                        </a:rPr>
                        <a:t>&amp; </a:t>
                      </a:r>
                      <a:r>
                        <a:rPr sz="1600" spc="-15" dirty="0">
                          <a:latin typeface="Georgia"/>
                          <a:cs typeface="Georgia"/>
                        </a:rPr>
                        <a:t>specialized </a:t>
                      </a:r>
                      <a:r>
                        <a:rPr sz="1600" spc="-30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600" spc="-25" dirty="0">
                          <a:latin typeface="Georgia"/>
                          <a:cs typeface="Georgia"/>
                        </a:rPr>
                        <a:t>crushing and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digesting </a:t>
                      </a:r>
                      <a:r>
                        <a:rPr sz="1600" spc="-5" dirty="0">
                          <a:latin typeface="Georgia"/>
                          <a:cs typeface="Georgia"/>
                        </a:rPr>
                        <a:t>the  </a:t>
                      </a:r>
                      <a:r>
                        <a:rPr sz="1600" spc="-20" dirty="0">
                          <a:latin typeface="Georgia"/>
                          <a:cs typeface="Georgia"/>
                        </a:rPr>
                        <a:t>food.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F6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450">
              <a:lnSpc>
                <a:spcPct val="100000"/>
              </a:lnSpc>
              <a:spcBef>
                <a:spcPts val="95"/>
              </a:spcBef>
            </a:pPr>
            <a:r>
              <a:rPr spc="140" dirty="0"/>
              <a:t>Important</a:t>
            </a:r>
            <a:r>
              <a:rPr spc="-160" dirty="0"/>
              <a:t> </a:t>
            </a:r>
            <a:r>
              <a:rPr spc="185" dirty="0"/>
              <a:t>points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1539239" y="1312163"/>
            <a:ext cx="7105015" cy="5080000"/>
            <a:chOff x="1539239" y="1312163"/>
            <a:chExt cx="7105015" cy="5080000"/>
          </a:xfrm>
        </p:grpSpPr>
        <p:sp>
          <p:nvSpPr>
            <p:cNvPr id="10" name="object 10"/>
            <p:cNvSpPr/>
            <p:nvPr/>
          </p:nvSpPr>
          <p:spPr>
            <a:xfrm>
              <a:off x="1610867" y="1344167"/>
              <a:ext cx="6912864" cy="490118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9239" y="1312163"/>
              <a:ext cx="7104888" cy="50794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76399" y="1371638"/>
              <a:ext cx="6781800" cy="477050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76399" y="1371638"/>
              <a:ext cx="6781800" cy="4770755"/>
            </a:xfrm>
            <a:custGeom>
              <a:avLst/>
              <a:gdLst/>
              <a:ahLst/>
              <a:cxnLst/>
              <a:rect l="l" t="t" r="r" b="b"/>
              <a:pathLst>
                <a:path w="6781800" h="4770755">
                  <a:moveTo>
                    <a:pt x="0" y="4770501"/>
                  </a:moveTo>
                  <a:lnTo>
                    <a:pt x="6781800" y="4770501"/>
                  </a:lnTo>
                  <a:lnTo>
                    <a:pt x="6781800" y="0"/>
                  </a:lnTo>
                  <a:lnTo>
                    <a:pt x="0" y="0"/>
                  </a:lnTo>
                  <a:lnTo>
                    <a:pt x="0" y="4770501"/>
                  </a:lnTo>
                  <a:close/>
                </a:path>
              </a:pathLst>
            </a:custGeom>
            <a:ln w="12700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755394" y="1388110"/>
            <a:ext cx="6619240" cy="4412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423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5895" algn="l"/>
              </a:tabLst>
            </a:pPr>
            <a:r>
              <a:rPr sz="2200" spc="-15" dirty="0">
                <a:latin typeface="Georgia"/>
                <a:cs typeface="Georgia"/>
              </a:rPr>
              <a:t>All </a:t>
            </a:r>
            <a:r>
              <a:rPr sz="2200" spc="-20" dirty="0">
                <a:latin typeface="Georgia"/>
                <a:cs typeface="Georgia"/>
              </a:rPr>
              <a:t>kind of </a:t>
            </a:r>
            <a:r>
              <a:rPr sz="2200" b="1" spc="140" dirty="0">
                <a:latin typeface="Times New Roman"/>
                <a:cs typeface="Times New Roman"/>
              </a:rPr>
              <a:t>skin </a:t>
            </a:r>
            <a:r>
              <a:rPr sz="2200" b="1" spc="110" dirty="0">
                <a:latin typeface="Times New Roman"/>
                <a:cs typeface="Times New Roman"/>
              </a:rPr>
              <a:t>gland </a:t>
            </a:r>
            <a:r>
              <a:rPr sz="2200" spc="-20" dirty="0">
                <a:latin typeface="Georgia"/>
                <a:cs typeface="Georgia"/>
              </a:rPr>
              <a:t>including </a:t>
            </a:r>
            <a:r>
              <a:rPr sz="2200" spc="-35" dirty="0">
                <a:latin typeface="Georgia"/>
                <a:cs typeface="Georgia"/>
              </a:rPr>
              <a:t>(Lacrimal)</a:t>
            </a:r>
            <a:r>
              <a:rPr sz="2200" spc="-275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are  </a:t>
            </a:r>
            <a:r>
              <a:rPr sz="2200" spc="-25" dirty="0">
                <a:latin typeface="Georgia"/>
                <a:cs typeface="Georgia"/>
              </a:rPr>
              <a:t>absent </a:t>
            </a:r>
            <a:r>
              <a:rPr sz="2200" spc="-30" dirty="0">
                <a:latin typeface="Georgia"/>
                <a:cs typeface="Georgia"/>
              </a:rPr>
              <a:t>and skin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30" dirty="0">
                <a:latin typeface="Georgia"/>
                <a:cs typeface="Georgia"/>
              </a:rPr>
              <a:t>devoid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muscle </a:t>
            </a:r>
            <a:r>
              <a:rPr sz="2200" spc="-30" dirty="0">
                <a:latin typeface="Georgia"/>
                <a:cs typeface="Georgia"/>
              </a:rPr>
              <a:t>and</a:t>
            </a:r>
            <a:r>
              <a:rPr sz="2200" spc="-125" dirty="0">
                <a:latin typeface="Georgia"/>
                <a:cs typeface="Georgia"/>
              </a:rPr>
              <a:t> </a:t>
            </a:r>
            <a:r>
              <a:rPr sz="2200" spc="-35" dirty="0">
                <a:latin typeface="Georgia"/>
                <a:cs typeface="Georgia"/>
              </a:rPr>
              <a:t>nerve</a:t>
            </a:r>
            <a:endParaRPr sz="2200">
              <a:latin typeface="Georgia"/>
              <a:cs typeface="Georgia"/>
            </a:endParaRPr>
          </a:p>
          <a:p>
            <a:pPr marL="12700" marR="131445">
              <a:lnSpc>
                <a:spcPct val="100000"/>
              </a:lnSpc>
              <a:buFont typeface="Arial"/>
              <a:buChar char="•"/>
              <a:tabLst>
                <a:tab pos="174625" algn="l"/>
              </a:tabLst>
            </a:pPr>
            <a:r>
              <a:rPr sz="2200" spc="-35" dirty="0">
                <a:latin typeface="Georgia"/>
                <a:cs typeface="Georgia"/>
              </a:rPr>
              <a:t>Thy </a:t>
            </a:r>
            <a:r>
              <a:rPr sz="2200" spc="-55" dirty="0">
                <a:latin typeface="Georgia"/>
                <a:cs typeface="Georgia"/>
              </a:rPr>
              <a:t>have </a:t>
            </a:r>
            <a:r>
              <a:rPr sz="2200" b="1" spc="135" dirty="0">
                <a:latin typeface="Times New Roman"/>
                <a:cs typeface="Times New Roman"/>
              </a:rPr>
              <a:t>foam </a:t>
            </a:r>
            <a:r>
              <a:rPr sz="2200" spc="-30" dirty="0">
                <a:latin typeface="Georgia"/>
                <a:cs typeface="Georgia"/>
              </a:rPr>
              <a:t>like substance </a:t>
            </a:r>
            <a:r>
              <a:rPr sz="2200" spc="-35" dirty="0">
                <a:latin typeface="Georgia"/>
                <a:cs typeface="Georgia"/>
              </a:rPr>
              <a:t>made </a:t>
            </a:r>
            <a:r>
              <a:rPr sz="2200" spc="-25" dirty="0">
                <a:latin typeface="Georgia"/>
                <a:cs typeface="Georgia"/>
              </a:rPr>
              <a:t>up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fat </a:t>
            </a:r>
            <a:r>
              <a:rPr sz="2200" spc="-30" dirty="0">
                <a:latin typeface="Georgia"/>
                <a:cs typeface="Georgia"/>
              </a:rPr>
              <a:t>mucus  and </a:t>
            </a:r>
            <a:r>
              <a:rPr sz="2200" spc="-45" dirty="0">
                <a:latin typeface="Georgia"/>
                <a:cs typeface="Georgia"/>
              </a:rPr>
              <a:t>gas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5" dirty="0">
                <a:latin typeface="Georgia"/>
                <a:cs typeface="Georgia"/>
              </a:rPr>
              <a:t>middle </a:t>
            </a:r>
            <a:r>
              <a:rPr sz="2200" spc="-45" dirty="0">
                <a:latin typeface="Georgia"/>
                <a:cs typeface="Georgia"/>
              </a:rPr>
              <a:t>ear </a:t>
            </a:r>
            <a:r>
              <a:rPr sz="2200" spc="-15" dirty="0">
                <a:latin typeface="Georgia"/>
                <a:cs typeface="Georgia"/>
              </a:rPr>
              <a:t>which </a:t>
            </a:r>
            <a:r>
              <a:rPr sz="2200" spc="-50" dirty="0">
                <a:latin typeface="Georgia"/>
                <a:cs typeface="Georgia"/>
              </a:rPr>
              <a:t>improve </a:t>
            </a:r>
            <a:r>
              <a:rPr sz="2200" spc="-25" dirty="0">
                <a:latin typeface="Georgia"/>
                <a:cs typeface="Georgia"/>
              </a:rPr>
              <a:t>their</a:t>
            </a:r>
            <a:r>
              <a:rPr sz="2200" spc="-240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hearing  under</a:t>
            </a:r>
            <a:r>
              <a:rPr sz="2200" spc="-140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water.</a:t>
            </a:r>
            <a:endParaRPr sz="2200">
              <a:latin typeface="Georgia"/>
              <a:cs typeface="Georgia"/>
            </a:endParaRPr>
          </a:p>
          <a:p>
            <a:pPr marL="12700" marR="853440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1" spc="85" dirty="0">
                <a:latin typeface="Times New Roman"/>
                <a:cs typeface="Times New Roman"/>
              </a:rPr>
              <a:t>Melon: </a:t>
            </a:r>
            <a:r>
              <a:rPr sz="2200" spc="-80" dirty="0">
                <a:latin typeface="Georgia"/>
                <a:cs typeface="Georgia"/>
              </a:rPr>
              <a:t>It </a:t>
            </a:r>
            <a:r>
              <a:rPr sz="2200" spc="-45" dirty="0">
                <a:latin typeface="Georgia"/>
                <a:cs typeface="Georgia"/>
              </a:rPr>
              <a:t>is </a:t>
            </a:r>
            <a:r>
              <a:rPr sz="2200" spc="-55" dirty="0">
                <a:latin typeface="Georgia"/>
                <a:cs typeface="Georgia"/>
              </a:rPr>
              <a:t>a </a:t>
            </a:r>
            <a:r>
              <a:rPr sz="2200" spc="-35" dirty="0">
                <a:latin typeface="Georgia"/>
                <a:cs typeface="Georgia"/>
              </a:rPr>
              <a:t>receptor </a:t>
            </a:r>
            <a:r>
              <a:rPr sz="2200" spc="-40" dirty="0">
                <a:latin typeface="Georgia"/>
                <a:cs typeface="Georgia"/>
              </a:rPr>
              <a:t>organ </a:t>
            </a:r>
            <a:r>
              <a:rPr sz="2200" spc="-35" dirty="0">
                <a:latin typeface="Georgia"/>
                <a:cs typeface="Georgia"/>
              </a:rPr>
              <a:t>present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30" dirty="0">
                <a:latin typeface="Georgia"/>
                <a:cs typeface="Georgia"/>
              </a:rPr>
              <a:t>front</a:t>
            </a:r>
            <a:r>
              <a:rPr sz="2200" spc="-325" dirty="0">
                <a:latin typeface="Georgia"/>
                <a:cs typeface="Georgia"/>
              </a:rPr>
              <a:t> </a:t>
            </a:r>
            <a:r>
              <a:rPr sz="2200" spc="-20" dirty="0">
                <a:latin typeface="Georgia"/>
                <a:cs typeface="Georgia"/>
              </a:rPr>
              <a:t>of  </a:t>
            </a:r>
            <a:r>
              <a:rPr sz="2200" spc="-30" dirty="0">
                <a:latin typeface="Georgia"/>
                <a:cs typeface="Georgia"/>
              </a:rPr>
              <a:t>nostril </a:t>
            </a:r>
            <a:r>
              <a:rPr sz="2200" spc="-15" dirty="0">
                <a:latin typeface="Georgia"/>
                <a:cs typeface="Georgia"/>
              </a:rPr>
              <a:t>which </a:t>
            </a:r>
            <a:r>
              <a:rPr sz="2200" spc="-10" dirty="0">
                <a:latin typeface="Georgia"/>
                <a:cs typeface="Georgia"/>
              </a:rPr>
              <a:t>detect </a:t>
            </a:r>
            <a:r>
              <a:rPr sz="2200" spc="-50" dirty="0">
                <a:latin typeface="Georgia"/>
                <a:cs typeface="Georgia"/>
              </a:rPr>
              <a:t>pressure </a:t>
            </a:r>
            <a:r>
              <a:rPr sz="2200" spc="-30" dirty="0">
                <a:latin typeface="Georgia"/>
                <a:cs typeface="Georgia"/>
              </a:rPr>
              <a:t>change </a:t>
            </a:r>
            <a:r>
              <a:rPr sz="2200" spc="-25" dirty="0">
                <a:latin typeface="Georgia"/>
                <a:cs typeface="Georgia"/>
              </a:rPr>
              <a:t>in</a:t>
            </a:r>
            <a:r>
              <a:rPr sz="2200" spc="-275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water.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1" spc="85" dirty="0">
                <a:latin typeface="Times New Roman"/>
                <a:cs typeface="Times New Roman"/>
              </a:rPr>
              <a:t>Baleen: </a:t>
            </a:r>
            <a:r>
              <a:rPr sz="2200" spc="-70" dirty="0">
                <a:latin typeface="Georgia"/>
                <a:cs typeface="Georgia"/>
              </a:rPr>
              <a:t>In </a:t>
            </a:r>
            <a:r>
              <a:rPr sz="2200" spc="-30" dirty="0">
                <a:latin typeface="Georgia"/>
                <a:cs typeface="Georgia"/>
              </a:rPr>
              <a:t>some whale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upper </a:t>
            </a:r>
            <a:r>
              <a:rPr sz="2200" spc="-60" dirty="0">
                <a:latin typeface="Georgia"/>
                <a:cs typeface="Georgia"/>
              </a:rPr>
              <a:t>jaw </a:t>
            </a:r>
            <a:r>
              <a:rPr sz="2200" spc="-25" dirty="0">
                <a:latin typeface="Georgia"/>
                <a:cs typeface="Georgia"/>
              </a:rPr>
              <a:t>develop </a:t>
            </a:r>
            <a:r>
              <a:rPr sz="2200" spc="-55" dirty="0">
                <a:latin typeface="Georgia"/>
                <a:cs typeface="Georgia"/>
              </a:rPr>
              <a:t>rows </a:t>
            </a:r>
            <a:r>
              <a:rPr sz="2200" spc="-20" dirty="0">
                <a:latin typeface="Georgia"/>
                <a:cs typeface="Georgia"/>
              </a:rPr>
              <a:t>of  </a:t>
            </a:r>
            <a:r>
              <a:rPr sz="2200" spc="-35" dirty="0">
                <a:latin typeface="Georgia"/>
                <a:cs typeface="Georgia"/>
              </a:rPr>
              <a:t>numerous triangular </a:t>
            </a:r>
            <a:r>
              <a:rPr sz="2200" spc="-30" dirty="0">
                <a:latin typeface="Georgia"/>
                <a:cs typeface="Georgia"/>
              </a:rPr>
              <a:t>horny plate </a:t>
            </a:r>
            <a:r>
              <a:rPr sz="2200" spc="-20" dirty="0">
                <a:latin typeface="Georgia"/>
                <a:cs typeface="Georgia"/>
              </a:rPr>
              <a:t>called </a:t>
            </a:r>
            <a:r>
              <a:rPr sz="2200" spc="-25" dirty="0">
                <a:latin typeface="Georgia"/>
                <a:cs typeface="Georgia"/>
              </a:rPr>
              <a:t>baleen, </a:t>
            </a:r>
            <a:r>
              <a:rPr sz="2200" spc="-40" dirty="0">
                <a:latin typeface="Georgia"/>
                <a:cs typeface="Georgia"/>
              </a:rPr>
              <a:t>serve</a:t>
            </a:r>
            <a:r>
              <a:rPr sz="2200" spc="-300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as  </a:t>
            </a:r>
            <a:r>
              <a:rPr sz="2200" spc="-25" dirty="0">
                <a:latin typeface="Georgia"/>
                <a:cs typeface="Georgia"/>
              </a:rPr>
              <a:t>effective </a:t>
            </a:r>
            <a:r>
              <a:rPr sz="2200" spc="-40" dirty="0">
                <a:latin typeface="Georgia"/>
                <a:cs typeface="Georgia"/>
              </a:rPr>
              <a:t>sieve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30" dirty="0">
                <a:latin typeface="Georgia"/>
                <a:cs typeface="Georgia"/>
              </a:rPr>
              <a:t>capture</a:t>
            </a:r>
            <a:r>
              <a:rPr sz="2200" spc="-28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plankton.</a:t>
            </a:r>
            <a:endParaRPr sz="2200">
              <a:latin typeface="Georgia"/>
              <a:cs typeface="Georgia"/>
            </a:endParaRPr>
          </a:p>
          <a:p>
            <a:pPr marL="12700" marR="1113790">
              <a:lnSpc>
                <a:spcPct val="100000"/>
              </a:lnSpc>
              <a:buSzPct val="95454"/>
              <a:buFont typeface="Arial"/>
              <a:buChar char="•"/>
              <a:tabLst>
                <a:tab pos="111760" algn="l"/>
              </a:tabLst>
            </a:pPr>
            <a:r>
              <a:rPr sz="2200" b="1" spc="80" dirty="0">
                <a:latin typeface="Times New Roman"/>
                <a:cs typeface="Times New Roman"/>
              </a:rPr>
              <a:t>Harderian </a:t>
            </a:r>
            <a:r>
              <a:rPr sz="2200" b="1" spc="110" dirty="0">
                <a:latin typeface="Times New Roman"/>
                <a:cs typeface="Times New Roman"/>
              </a:rPr>
              <a:t>gland</a:t>
            </a:r>
            <a:r>
              <a:rPr sz="2200" b="1" spc="-280" dirty="0">
                <a:latin typeface="Times New Roman"/>
                <a:cs typeface="Times New Roman"/>
              </a:rPr>
              <a:t> </a:t>
            </a:r>
            <a:r>
              <a:rPr sz="2200" spc="-130" dirty="0">
                <a:latin typeface="Arial"/>
                <a:cs typeface="Arial"/>
              </a:rPr>
              <a:t>– </a:t>
            </a:r>
            <a:r>
              <a:rPr sz="2200" spc="-35" dirty="0">
                <a:latin typeface="Georgia"/>
                <a:cs typeface="Georgia"/>
              </a:rPr>
              <a:t>This </a:t>
            </a:r>
            <a:r>
              <a:rPr sz="2200" spc="-30" dirty="0">
                <a:latin typeface="Georgia"/>
                <a:cs typeface="Georgia"/>
              </a:rPr>
              <a:t>gland secrete </a:t>
            </a:r>
            <a:r>
              <a:rPr sz="2200" spc="-55" dirty="0">
                <a:latin typeface="Georgia"/>
                <a:cs typeface="Georgia"/>
              </a:rPr>
              <a:t>a </a:t>
            </a:r>
            <a:r>
              <a:rPr sz="2200" spc="-25" dirty="0">
                <a:latin typeface="Georgia"/>
                <a:cs typeface="Georgia"/>
              </a:rPr>
              <a:t>fatty  </a:t>
            </a:r>
            <a:r>
              <a:rPr sz="2200" spc="-30" dirty="0">
                <a:latin typeface="Georgia"/>
                <a:cs typeface="Georgia"/>
              </a:rPr>
              <a:t>substance </a:t>
            </a:r>
            <a:r>
              <a:rPr sz="2200" spc="-15" dirty="0">
                <a:latin typeface="Georgia"/>
                <a:cs typeface="Georgia"/>
              </a:rPr>
              <a:t>which </a:t>
            </a:r>
            <a:r>
              <a:rPr sz="2200" spc="-20" dirty="0">
                <a:latin typeface="Georgia"/>
                <a:cs typeface="Georgia"/>
              </a:rPr>
              <a:t>protect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eye </a:t>
            </a:r>
            <a:r>
              <a:rPr sz="2200" spc="-30" dirty="0">
                <a:latin typeface="Georgia"/>
                <a:cs typeface="Georgia"/>
              </a:rPr>
              <a:t>under</a:t>
            </a:r>
            <a:r>
              <a:rPr sz="2200" spc="-400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water.</a:t>
            </a:r>
            <a:endParaRPr sz="2200">
              <a:latin typeface="Georgia"/>
              <a:cs typeface="Georgia"/>
            </a:endParaRPr>
          </a:p>
          <a:p>
            <a:pPr marL="120014" indent="-107950">
              <a:lnSpc>
                <a:spcPts val="2865"/>
              </a:lnSpc>
              <a:buSzPct val="95833"/>
              <a:buFont typeface="Arial"/>
              <a:buChar char="•"/>
              <a:tabLst>
                <a:tab pos="120650" algn="l"/>
              </a:tabLst>
            </a:pPr>
            <a:r>
              <a:rPr sz="2400" spc="-15" dirty="0">
                <a:latin typeface="Georgia"/>
                <a:cs typeface="Georgia"/>
              </a:rPr>
              <a:t>Nictitating </a:t>
            </a:r>
            <a:r>
              <a:rPr sz="2400" spc="-40" dirty="0">
                <a:latin typeface="Georgia"/>
                <a:cs typeface="Georgia"/>
              </a:rPr>
              <a:t>membrane </a:t>
            </a:r>
            <a:r>
              <a:rPr sz="2400" spc="-20" dirty="0">
                <a:latin typeface="Georgia"/>
                <a:cs typeface="Georgia"/>
              </a:rPr>
              <a:t>of </a:t>
            </a:r>
            <a:r>
              <a:rPr sz="2400" spc="-40" dirty="0">
                <a:latin typeface="Georgia"/>
                <a:cs typeface="Georgia"/>
              </a:rPr>
              <a:t>eye </a:t>
            </a:r>
            <a:r>
              <a:rPr sz="2400" spc="-50" dirty="0">
                <a:latin typeface="Georgia"/>
                <a:cs typeface="Georgia"/>
              </a:rPr>
              <a:t>is</a:t>
            </a:r>
            <a:r>
              <a:rPr sz="2400" spc="-114" dirty="0">
                <a:latin typeface="Georgia"/>
                <a:cs typeface="Georgia"/>
              </a:rPr>
              <a:t> </a:t>
            </a:r>
            <a:r>
              <a:rPr sz="2400" spc="-30" dirty="0">
                <a:latin typeface="Georgia"/>
                <a:cs typeface="Georgia"/>
              </a:rPr>
              <a:t>absent.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069644" y="876427"/>
            <a:ext cx="76485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References:</a:t>
            </a:r>
            <a:endParaRPr sz="1800">
              <a:latin typeface="Arial"/>
              <a:cs typeface="Arial"/>
            </a:endParaRPr>
          </a:p>
          <a:p>
            <a:pPr marL="154305" indent="-142240">
              <a:lnSpc>
                <a:spcPct val="100000"/>
              </a:lnSpc>
              <a:buChar char="•"/>
              <a:tabLst>
                <a:tab pos="154940" algn="l"/>
              </a:tabLst>
            </a:pPr>
            <a:r>
              <a:rPr sz="1800" spc="-5" dirty="0">
                <a:latin typeface="Arial"/>
                <a:cs typeface="Arial"/>
              </a:rPr>
              <a:t>Jordan, </a:t>
            </a:r>
            <a:r>
              <a:rPr sz="1800" dirty="0">
                <a:latin typeface="Arial"/>
                <a:cs typeface="Arial"/>
              </a:rPr>
              <a:t>E.L.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spc="-25" dirty="0">
                <a:latin typeface="Arial"/>
                <a:cs typeface="Arial"/>
              </a:rPr>
              <a:t>Verma </a:t>
            </a:r>
            <a:r>
              <a:rPr sz="1800" dirty="0">
                <a:latin typeface="Arial"/>
                <a:cs typeface="Arial"/>
              </a:rPr>
              <a:t>, </a:t>
            </a:r>
            <a:r>
              <a:rPr sz="1800" spc="-45" dirty="0">
                <a:latin typeface="Arial"/>
                <a:cs typeface="Arial"/>
              </a:rPr>
              <a:t>P.S., </a:t>
            </a:r>
            <a:r>
              <a:rPr sz="1800" spc="-5" dirty="0">
                <a:latin typeface="Arial"/>
                <a:cs typeface="Arial"/>
              </a:rPr>
              <a:t>Chordate </a:t>
            </a:r>
            <a:r>
              <a:rPr sz="1800" spc="-25" dirty="0">
                <a:latin typeface="Arial"/>
                <a:cs typeface="Arial"/>
              </a:rPr>
              <a:t>Zoology, </a:t>
            </a:r>
            <a:r>
              <a:rPr sz="1800" dirty="0">
                <a:latin typeface="Arial"/>
                <a:cs typeface="Arial"/>
              </a:rPr>
              <a:t>S. </a:t>
            </a:r>
            <a:r>
              <a:rPr sz="1800" spc="-5" dirty="0">
                <a:latin typeface="Arial"/>
                <a:cs typeface="Arial"/>
              </a:rPr>
              <a:t>Chand and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Company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Ltd,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1998.</a:t>
            </a:r>
            <a:endParaRPr sz="1800">
              <a:latin typeface="Arial"/>
              <a:cs typeface="Arial"/>
            </a:endParaRPr>
          </a:p>
          <a:p>
            <a:pPr marL="12700" marR="904240">
              <a:lnSpc>
                <a:spcPct val="100000"/>
              </a:lnSpc>
              <a:buChar char="•"/>
              <a:tabLst>
                <a:tab pos="93980" algn="l"/>
              </a:tabLst>
            </a:pPr>
            <a:r>
              <a:rPr sz="1800" spc="-10" dirty="0">
                <a:latin typeface="Arial"/>
                <a:cs typeface="Arial"/>
                <a:hlinkClick r:id="rId7"/>
              </a:rPr>
              <a:t>http://www.notesonzoology.com/mammals/aquatic-mammals-and- 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adaptations-chordata-zoology/8523.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787651" y="2258567"/>
            <a:ext cx="5390388" cy="14310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12163" y="1616963"/>
            <a:ext cx="6830695" cy="4319270"/>
            <a:chOff x="1312163" y="1616963"/>
            <a:chExt cx="6830695" cy="4319270"/>
          </a:xfrm>
        </p:grpSpPr>
        <p:sp>
          <p:nvSpPr>
            <p:cNvPr id="9" name="object 9"/>
            <p:cNvSpPr/>
            <p:nvPr/>
          </p:nvSpPr>
          <p:spPr>
            <a:xfrm>
              <a:off x="1382267" y="1648967"/>
              <a:ext cx="6760464" cy="42870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12163" y="1616963"/>
              <a:ext cx="6743700" cy="389077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47800" y="1676450"/>
              <a:ext cx="6629400" cy="415493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7800" y="1676450"/>
              <a:ext cx="6629400" cy="4155440"/>
            </a:xfrm>
            <a:custGeom>
              <a:avLst/>
              <a:gdLst/>
              <a:ahLst/>
              <a:cxnLst/>
              <a:rect l="l" t="t" r="r" b="b"/>
              <a:pathLst>
                <a:path w="6629400" h="4155440">
                  <a:moveTo>
                    <a:pt x="0" y="4154932"/>
                  </a:moveTo>
                  <a:lnTo>
                    <a:pt x="6629400" y="4154932"/>
                  </a:lnTo>
                  <a:lnTo>
                    <a:pt x="6629400" y="0"/>
                  </a:lnTo>
                  <a:lnTo>
                    <a:pt x="0" y="0"/>
                  </a:lnTo>
                  <a:lnTo>
                    <a:pt x="0" y="4154932"/>
                  </a:lnTo>
                  <a:close/>
                </a:path>
              </a:pathLst>
            </a:custGeom>
            <a:ln w="12700">
              <a:solidFill>
                <a:srgbClr val="039AA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26794" y="1692910"/>
            <a:ext cx="6313805" cy="3714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561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50190" algn="l"/>
                <a:tab pos="250825" algn="l"/>
              </a:tabLst>
            </a:pPr>
            <a:r>
              <a:rPr sz="2200" spc="-45" dirty="0">
                <a:latin typeface="Georgia"/>
                <a:cs typeface="Georgia"/>
              </a:rPr>
              <a:t>Mammals </a:t>
            </a:r>
            <a:r>
              <a:rPr sz="2200" spc="-60" dirty="0">
                <a:latin typeface="Georgia"/>
                <a:cs typeface="Georgia"/>
              </a:rPr>
              <a:t>are </a:t>
            </a:r>
            <a:r>
              <a:rPr sz="2200" spc="-45" dirty="0">
                <a:latin typeface="Georgia"/>
                <a:cs typeface="Georgia"/>
              </a:rPr>
              <a:t>primarily </a:t>
            </a:r>
            <a:r>
              <a:rPr sz="2200" spc="-40" dirty="0">
                <a:latin typeface="Georgia"/>
                <a:cs typeface="Georgia"/>
              </a:rPr>
              <a:t>terrestrial animals, </a:t>
            </a:r>
            <a:r>
              <a:rPr sz="2200" spc="-10" dirty="0">
                <a:latin typeface="Georgia"/>
                <a:cs typeface="Georgia"/>
              </a:rPr>
              <a:t>but  </a:t>
            </a:r>
            <a:r>
              <a:rPr sz="2200" spc="-30" dirty="0">
                <a:latin typeface="Georgia"/>
                <a:cs typeface="Georgia"/>
              </a:rPr>
              <a:t>some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15" dirty="0">
                <a:latin typeface="Georgia"/>
                <a:cs typeface="Georgia"/>
              </a:rPr>
              <a:t>them </a:t>
            </a:r>
            <a:r>
              <a:rPr sz="2200" spc="-55" dirty="0">
                <a:latin typeface="Georgia"/>
                <a:cs typeface="Georgia"/>
              </a:rPr>
              <a:t>have </a:t>
            </a:r>
            <a:r>
              <a:rPr sz="2200" spc="-30" dirty="0">
                <a:latin typeface="Georgia"/>
                <a:cs typeface="Georgia"/>
              </a:rPr>
              <a:t>wonderfully adapted </a:t>
            </a:r>
            <a:r>
              <a:rPr sz="2200" spc="-25" dirty="0">
                <a:latin typeface="Georgia"/>
                <a:cs typeface="Georgia"/>
              </a:rPr>
              <a:t>their  </a:t>
            </a:r>
            <a:r>
              <a:rPr sz="2200" spc="-30" dirty="0">
                <a:latin typeface="Georgia"/>
                <a:cs typeface="Georgia"/>
              </a:rPr>
              <a:t>secondary </a:t>
            </a:r>
            <a:r>
              <a:rPr sz="2200" spc="-20" dirty="0">
                <a:latin typeface="Georgia"/>
                <a:cs typeface="Georgia"/>
              </a:rPr>
              <a:t>aquatic</a:t>
            </a:r>
            <a:r>
              <a:rPr sz="2200" spc="-135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life.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3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buFont typeface="Arial"/>
              <a:buChar char="•"/>
              <a:tabLst>
                <a:tab pos="180340" algn="l"/>
              </a:tabLst>
            </a:pPr>
            <a:r>
              <a:rPr sz="2200" spc="-60" dirty="0">
                <a:latin typeface="Georgia"/>
                <a:cs typeface="Georgia"/>
              </a:rPr>
              <a:t>So </a:t>
            </a:r>
            <a:r>
              <a:rPr sz="2200" spc="-35" dirty="0">
                <a:latin typeface="Georgia"/>
                <a:cs typeface="Georgia"/>
              </a:rPr>
              <a:t>based </a:t>
            </a:r>
            <a:r>
              <a:rPr sz="2200" spc="-15" dirty="0">
                <a:latin typeface="Georgia"/>
                <a:cs typeface="Georgia"/>
              </a:rPr>
              <a:t>on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0" dirty="0">
                <a:latin typeface="Georgia"/>
                <a:cs typeface="Georgia"/>
              </a:rPr>
              <a:t>relation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40" dirty="0">
                <a:latin typeface="Georgia"/>
                <a:cs typeface="Georgia"/>
              </a:rPr>
              <a:t>water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20" dirty="0">
                <a:latin typeface="Georgia"/>
                <a:cs typeface="Georgia"/>
              </a:rPr>
              <a:t>aquatic  </a:t>
            </a:r>
            <a:r>
              <a:rPr sz="2200" spc="-30" dirty="0">
                <a:latin typeface="Georgia"/>
                <a:cs typeface="Georgia"/>
              </a:rPr>
              <a:t>adaptations, </a:t>
            </a:r>
            <a:r>
              <a:rPr sz="2200" spc="-45" dirty="0">
                <a:latin typeface="Georgia"/>
                <a:cs typeface="Georgia"/>
              </a:rPr>
              <a:t>mammals </a:t>
            </a:r>
            <a:r>
              <a:rPr sz="2200" spc="-60" dirty="0">
                <a:latin typeface="Georgia"/>
                <a:cs typeface="Georgia"/>
              </a:rPr>
              <a:t>are </a:t>
            </a:r>
            <a:r>
              <a:rPr sz="2200" spc="-30" dirty="0">
                <a:latin typeface="Georgia"/>
                <a:cs typeface="Georgia"/>
              </a:rPr>
              <a:t>classified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20" dirty="0">
                <a:latin typeface="Georgia"/>
                <a:cs typeface="Georgia"/>
              </a:rPr>
              <a:t>two</a:t>
            </a:r>
            <a:r>
              <a:rPr sz="2200" spc="-175" dirty="0">
                <a:latin typeface="Georgia"/>
                <a:cs typeface="Georgia"/>
              </a:rPr>
              <a:t> </a:t>
            </a:r>
            <a:r>
              <a:rPr sz="2200" spc="-50" dirty="0">
                <a:latin typeface="Georgia"/>
                <a:cs typeface="Georgia"/>
              </a:rPr>
              <a:t>group: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300">
              <a:latin typeface="Georgia"/>
              <a:cs typeface="Georgia"/>
            </a:endParaRPr>
          </a:p>
          <a:p>
            <a:pPr marL="448309" lvl="1" indent="-229235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Georgia"/>
              <a:buAutoNum type="arabicPeriod"/>
              <a:tabLst>
                <a:tab pos="448945" algn="l"/>
              </a:tabLst>
            </a:pPr>
            <a:r>
              <a:rPr sz="2200" b="1" spc="100" dirty="0">
                <a:solidFill>
                  <a:srgbClr val="C00000"/>
                </a:solidFill>
                <a:latin typeface="Times New Roman"/>
                <a:cs typeface="Times New Roman"/>
              </a:rPr>
              <a:t>Entirely/Completely </a:t>
            </a:r>
            <a:r>
              <a:rPr sz="22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aquatic</a:t>
            </a:r>
            <a:r>
              <a:rPr sz="2200" b="1" spc="-40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C00000"/>
                </a:solidFill>
                <a:latin typeface="Times New Roman"/>
                <a:cs typeface="Times New Roman"/>
              </a:rPr>
              <a:t>mammals</a:t>
            </a:r>
            <a:endParaRPr sz="2200">
              <a:latin typeface="Times New Roman"/>
              <a:cs typeface="Times New Roman"/>
            </a:endParaRPr>
          </a:p>
          <a:p>
            <a:pPr marL="497205" lvl="1" indent="-278130">
              <a:lnSpc>
                <a:spcPct val="100000"/>
              </a:lnSpc>
              <a:buClr>
                <a:srgbClr val="000000"/>
              </a:buClr>
              <a:buFont typeface="Georgia"/>
              <a:buAutoNum type="arabicPeriod"/>
              <a:tabLst>
                <a:tab pos="497840" algn="l"/>
              </a:tabLst>
            </a:pPr>
            <a:r>
              <a:rPr sz="2200" b="1" spc="100" dirty="0">
                <a:solidFill>
                  <a:srgbClr val="6F2F9F"/>
                </a:solidFill>
                <a:latin typeface="Times New Roman"/>
                <a:cs typeface="Times New Roman"/>
              </a:rPr>
              <a:t>Semi-aquatic</a:t>
            </a:r>
            <a:r>
              <a:rPr sz="2200" b="1" spc="-13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200" b="1" spc="-15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6F2F9F"/>
                </a:solidFill>
                <a:latin typeface="Times New Roman"/>
                <a:cs typeface="Times New Roman"/>
              </a:rPr>
              <a:t>amphibious</a:t>
            </a:r>
            <a:r>
              <a:rPr sz="2200" b="1" spc="-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6F2F9F"/>
                </a:solidFill>
                <a:latin typeface="Times New Roman"/>
                <a:cs typeface="Times New Roman"/>
              </a:rPr>
              <a:t>mammals</a:t>
            </a:r>
            <a:endParaRPr sz="2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AutoNum type="arabicPeriod"/>
            </a:pPr>
            <a:endParaRPr sz="2250">
              <a:latin typeface="Times New Roman"/>
              <a:cs typeface="Times New Roman"/>
            </a:endParaRPr>
          </a:p>
          <a:p>
            <a:pPr marL="111760" indent="-99060">
              <a:lnSpc>
                <a:spcPct val="100000"/>
              </a:lnSpc>
              <a:buFont typeface="Arial"/>
              <a:buChar char="•"/>
              <a:tabLst>
                <a:tab pos="111760" algn="l"/>
              </a:tabLst>
            </a:pPr>
            <a:r>
              <a:rPr sz="2200" spc="-20" dirty="0">
                <a:latin typeface="Georgia"/>
                <a:cs typeface="Georgia"/>
              </a:rPr>
              <a:t>They either </a:t>
            </a:r>
            <a:r>
              <a:rPr sz="2200" spc="-45" dirty="0">
                <a:latin typeface="Georgia"/>
                <a:cs typeface="Georgia"/>
              </a:rPr>
              <a:t>live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45" dirty="0">
                <a:latin typeface="Georgia"/>
                <a:cs typeface="Georgia"/>
              </a:rPr>
              <a:t>fresh </a:t>
            </a:r>
            <a:r>
              <a:rPr sz="2200" spc="-40" dirty="0">
                <a:latin typeface="Georgia"/>
                <a:cs typeface="Georgia"/>
              </a:rPr>
              <a:t>water </a:t>
            </a:r>
            <a:r>
              <a:rPr sz="2200" spc="-30" dirty="0">
                <a:latin typeface="Georgia"/>
                <a:cs typeface="Georgia"/>
              </a:rPr>
              <a:t>or salt</a:t>
            </a:r>
            <a:r>
              <a:rPr sz="2200" spc="-400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water.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43555" y="742187"/>
            <a:ext cx="4154804" cy="779145"/>
            <a:chOff x="2543555" y="742187"/>
            <a:chExt cx="4154804" cy="779145"/>
          </a:xfrm>
        </p:grpSpPr>
        <p:sp>
          <p:nvSpPr>
            <p:cNvPr id="15" name="object 15"/>
            <p:cNvSpPr/>
            <p:nvPr/>
          </p:nvSpPr>
          <p:spPr>
            <a:xfrm>
              <a:off x="2607563" y="816863"/>
              <a:ext cx="3976116" cy="70408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43555" y="742187"/>
              <a:ext cx="4154424" cy="7269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66999" y="838263"/>
              <a:ext cx="3857752" cy="58477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667000" y="838263"/>
            <a:ext cx="3858260" cy="58483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0340">
              <a:lnSpc>
                <a:spcPct val="100000"/>
              </a:lnSpc>
              <a:spcBef>
                <a:spcPts val="160"/>
              </a:spcBef>
            </a:pPr>
            <a:r>
              <a:rPr sz="3200" spc="110" dirty="0">
                <a:solidFill>
                  <a:srgbClr val="0A5294"/>
                </a:solidFill>
              </a:rPr>
              <a:t>Aquatic</a:t>
            </a:r>
            <a:r>
              <a:rPr sz="3200" spc="-140" dirty="0">
                <a:solidFill>
                  <a:srgbClr val="0A5294"/>
                </a:solidFill>
              </a:rPr>
              <a:t> </a:t>
            </a:r>
            <a:r>
              <a:rPr sz="3200" spc="175" dirty="0">
                <a:solidFill>
                  <a:srgbClr val="0A5294"/>
                </a:solidFill>
              </a:rPr>
              <a:t>Mammals</a:t>
            </a:r>
            <a:endParaRPr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8194" y="1113790"/>
            <a:ext cx="6483985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10489" indent="-4572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469265" algn="l"/>
                <a:tab pos="469900" algn="l"/>
                <a:tab pos="1073150" algn="l"/>
              </a:tabLst>
            </a:pPr>
            <a:r>
              <a:rPr sz="2200" b="1" spc="95" dirty="0">
                <a:solidFill>
                  <a:srgbClr val="C00000"/>
                </a:solidFill>
                <a:latin typeface="Times New Roman"/>
                <a:cs typeface="Times New Roman"/>
              </a:rPr>
              <a:t>Entirely/Completely </a:t>
            </a:r>
            <a:r>
              <a:rPr sz="2200" b="1" spc="105" dirty="0">
                <a:solidFill>
                  <a:srgbClr val="C00000"/>
                </a:solidFill>
                <a:latin typeface="Times New Roman"/>
                <a:cs typeface="Times New Roman"/>
              </a:rPr>
              <a:t>aquatic </a:t>
            </a:r>
            <a:r>
              <a:rPr sz="22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mammals: </a:t>
            </a:r>
            <a:r>
              <a:rPr sz="2200" b="1" spc="114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Georgia"/>
                <a:cs typeface="Georgia"/>
              </a:rPr>
              <a:t>Aquatic </a:t>
            </a:r>
            <a:r>
              <a:rPr sz="2200" spc="-45" dirty="0">
                <a:latin typeface="Georgia"/>
                <a:cs typeface="Georgia"/>
              </a:rPr>
              <a:t>mammals </a:t>
            </a:r>
            <a:r>
              <a:rPr sz="2200" spc="-20" dirty="0">
                <a:latin typeface="Georgia"/>
                <a:cs typeface="Georgia"/>
              </a:rPr>
              <a:t>include </a:t>
            </a:r>
            <a:r>
              <a:rPr sz="2200" spc="-30" dirty="0">
                <a:latin typeface="Georgia"/>
                <a:cs typeface="Georgia"/>
              </a:rPr>
              <a:t>species </a:t>
            </a:r>
            <a:r>
              <a:rPr sz="2200" spc="-15" dirty="0">
                <a:latin typeface="Georgia"/>
                <a:cs typeface="Georgia"/>
              </a:rPr>
              <a:t>that </a:t>
            </a:r>
            <a:r>
              <a:rPr sz="2200" spc="-45" dirty="0">
                <a:latin typeface="Georgia"/>
                <a:cs typeface="Georgia"/>
              </a:rPr>
              <a:t>live </a:t>
            </a:r>
            <a:r>
              <a:rPr sz="2200" spc="-25" dirty="0">
                <a:latin typeface="Georgia"/>
                <a:cs typeface="Georgia"/>
              </a:rPr>
              <a:t>their  </a:t>
            </a:r>
            <a:r>
              <a:rPr sz="2200" spc="-30" dirty="0">
                <a:latin typeface="Georgia"/>
                <a:cs typeface="Georgia"/>
              </a:rPr>
              <a:t>entire </a:t>
            </a:r>
            <a:r>
              <a:rPr sz="2200" spc="-45" dirty="0">
                <a:latin typeface="Georgia"/>
                <a:cs typeface="Georgia"/>
              </a:rPr>
              <a:t>live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40" dirty="0">
                <a:latin typeface="Georgia"/>
                <a:cs typeface="Georgia"/>
              </a:rPr>
              <a:t>water </a:t>
            </a:r>
            <a:r>
              <a:rPr sz="2200" spc="-30" dirty="0">
                <a:latin typeface="Georgia"/>
                <a:cs typeface="Georgia"/>
              </a:rPr>
              <a:t>and </a:t>
            </a:r>
            <a:r>
              <a:rPr sz="2200" spc="-20" dirty="0">
                <a:latin typeface="Georgia"/>
                <a:cs typeface="Georgia"/>
              </a:rPr>
              <a:t>depend </a:t>
            </a:r>
            <a:r>
              <a:rPr sz="2200" spc="-15" dirty="0">
                <a:latin typeface="Georgia"/>
                <a:cs typeface="Georgia"/>
              </a:rPr>
              <a:t>on </a:t>
            </a:r>
            <a:r>
              <a:rPr sz="2200" spc="-10" dirty="0">
                <a:latin typeface="Georgia"/>
                <a:cs typeface="Georgia"/>
              </a:rPr>
              <a:t>it </a:t>
            </a:r>
            <a:r>
              <a:rPr sz="2200" spc="-35" dirty="0">
                <a:latin typeface="Georgia"/>
                <a:cs typeface="Georgia"/>
              </a:rPr>
              <a:t>for  </a:t>
            </a:r>
            <a:r>
              <a:rPr sz="2200" spc="-40" dirty="0">
                <a:latin typeface="Georgia"/>
                <a:cs typeface="Georgia"/>
              </a:rPr>
              <a:t>survival,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such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spc="-60" dirty="0">
                <a:latin typeface="Georgia"/>
                <a:cs typeface="Georgia"/>
              </a:rPr>
              <a:t>as</a:t>
            </a:r>
            <a:r>
              <a:rPr sz="2200" spc="-35" dirty="0">
                <a:latin typeface="Georgia"/>
                <a:cs typeface="Georgia"/>
              </a:rPr>
              <a:t> </a:t>
            </a:r>
            <a:r>
              <a:rPr sz="2200" b="1" spc="114" dirty="0">
                <a:solidFill>
                  <a:srgbClr val="089CA2"/>
                </a:solidFill>
                <a:latin typeface="Times New Roman"/>
                <a:cs typeface="Times New Roman"/>
              </a:rPr>
              <a:t>whales,</a:t>
            </a:r>
            <a:r>
              <a:rPr sz="2200" b="1" spc="-80" dirty="0">
                <a:solidFill>
                  <a:srgbClr val="089CA2"/>
                </a:solidFill>
                <a:latin typeface="Times New Roman"/>
                <a:cs typeface="Times New Roman"/>
              </a:rPr>
              <a:t> </a:t>
            </a:r>
            <a:r>
              <a:rPr sz="2200" b="1" spc="150" dirty="0">
                <a:solidFill>
                  <a:srgbClr val="089CA2"/>
                </a:solidFill>
                <a:latin typeface="Times New Roman"/>
                <a:cs typeface="Times New Roman"/>
              </a:rPr>
              <a:t>dolphins</a:t>
            </a:r>
            <a:r>
              <a:rPr sz="2200" b="1" spc="-125" dirty="0">
                <a:solidFill>
                  <a:srgbClr val="089CA2"/>
                </a:solidFill>
                <a:latin typeface="Times New Roman"/>
                <a:cs typeface="Times New Roman"/>
              </a:rPr>
              <a:t> </a:t>
            </a:r>
            <a:r>
              <a:rPr sz="2200" b="1" spc="95" dirty="0">
                <a:solidFill>
                  <a:srgbClr val="089CA2"/>
                </a:solidFill>
                <a:latin typeface="Times New Roman"/>
                <a:cs typeface="Times New Roman"/>
              </a:rPr>
              <a:t>or</a:t>
            </a:r>
            <a:r>
              <a:rPr sz="2200" b="1" spc="-114" dirty="0">
                <a:solidFill>
                  <a:srgbClr val="089CA2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089CA2"/>
                </a:solidFill>
                <a:latin typeface="Times New Roman"/>
                <a:cs typeface="Times New Roman"/>
              </a:rPr>
              <a:t>manatees  </a:t>
            </a:r>
            <a:r>
              <a:rPr sz="2200" b="1" spc="105" dirty="0">
                <a:solidFill>
                  <a:srgbClr val="089CA2"/>
                </a:solidFill>
                <a:latin typeface="Times New Roman"/>
                <a:cs typeface="Times New Roman"/>
              </a:rPr>
              <a:t>etc.	</a:t>
            </a:r>
            <a:r>
              <a:rPr sz="2200" spc="-20" dirty="0">
                <a:latin typeface="Georgia"/>
                <a:cs typeface="Georgia"/>
              </a:rPr>
              <a:t>They </a:t>
            </a:r>
            <a:r>
              <a:rPr sz="2200" spc="-40" dirty="0">
                <a:latin typeface="Georgia"/>
                <a:cs typeface="Georgia"/>
              </a:rPr>
              <a:t>never </a:t>
            </a:r>
            <a:r>
              <a:rPr sz="2200" spc="-25" dirty="0">
                <a:latin typeface="Georgia"/>
                <a:cs typeface="Georgia"/>
              </a:rPr>
              <a:t>come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30" dirty="0">
                <a:latin typeface="Georgia"/>
                <a:cs typeface="Georgia"/>
              </a:rPr>
              <a:t>land and </a:t>
            </a:r>
            <a:r>
              <a:rPr sz="2200" spc="-60" dirty="0">
                <a:latin typeface="Georgia"/>
                <a:cs typeface="Georgia"/>
              </a:rPr>
              <a:t>are </a:t>
            </a:r>
            <a:r>
              <a:rPr sz="2200" spc="-25" dirty="0">
                <a:latin typeface="Georgia"/>
                <a:cs typeface="Georgia"/>
              </a:rPr>
              <a:t>completely  </a:t>
            </a:r>
            <a:r>
              <a:rPr sz="2200" spc="-40" dirty="0">
                <a:latin typeface="Georgia"/>
                <a:cs typeface="Georgia"/>
              </a:rPr>
              <a:t>reside </a:t>
            </a:r>
            <a:r>
              <a:rPr sz="2200" spc="-25" dirty="0">
                <a:latin typeface="Georgia"/>
                <a:cs typeface="Georgia"/>
              </a:rPr>
              <a:t>in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70" dirty="0">
                <a:latin typeface="Georgia"/>
                <a:cs typeface="Georgia"/>
              </a:rPr>
              <a:t>water.</a:t>
            </a:r>
            <a:endParaRPr sz="22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AutoNum type="arabicPeriod"/>
            </a:pPr>
            <a:endParaRPr sz="2300">
              <a:latin typeface="Georgia"/>
              <a:cs typeface="Georgia"/>
            </a:endParaRPr>
          </a:p>
          <a:p>
            <a:pPr marL="291465" indent="-279400">
              <a:lnSpc>
                <a:spcPct val="100000"/>
              </a:lnSpc>
              <a:buAutoNum type="arabicPeriod"/>
              <a:tabLst>
                <a:tab pos="292100" algn="l"/>
              </a:tabLst>
            </a:pPr>
            <a:r>
              <a:rPr sz="2200" b="1" spc="100" dirty="0">
                <a:solidFill>
                  <a:srgbClr val="6F2F9F"/>
                </a:solidFill>
                <a:latin typeface="Times New Roman"/>
                <a:cs typeface="Times New Roman"/>
              </a:rPr>
              <a:t>Semi-aquatic</a:t>
            </a:r>
            <a:r>
              <a:rPr sz="2200" b="1" spc="-114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95" dirty="0">
                <a:solidFill>
                  <a:srgbClr val="6F2F9F"/>
                </a:solidFill>
                <a:latin typeface="Times New Roman"/>
                <a:cs typeface="Times New Roman"/>
              </a:rPr>
              <a:t>or</a:t>
            </a:r>
            <a:r>
              <a:rPr sz="2200" b="1" spc="-1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145" dirty="0">
                <a:solidFill>
                  <a:srgbClr val="6F2F9F"/>
                </a:solidFill>
                <a:latin typeface="Times New Roman"/>
                <a:cs typeface="Times New Roman"/>
              </a:rPr>
              <a:t>amphibious</a:t>
            </a:r>
            <a:r>
              <a:rPr sz="2200" b="1" spc="-7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2200" b="1" spc="114" dirty="0">
                <a:solidFill>
                  <a:srgbClr val="6F2F9F"/>
                </a:solidFill>
                <a:latin typeface="Times New Roman"/>
                <a:cs typeface="Times New Roman"/>
              </a:rPr>
              <a:t>mammals:</a:t>
            </a:r>
            <a:endParaRPr sz="2200">
              <a:latin typeface="Times New Roman"/>
              <a:cs typeface="Times New Roman"/>
            </a:endParaRPr>
          </a:p>
          <a:p>
            <a:pPr marL="469900" marR="5080" lvl="1">
              <a:lnSpc>
                <a:spcPct val="100000"/>
              </a:lnSpc>
              <a:buSzPct val="95454"/>
              <a:buFont typeface="Arial"/>
              <a:buChar char="•"/>
              <a:tabLst>
                <a:tab pos="568960" algn="l"/>
                <a:tab pos="5742305" algn="l"/>
              </a:tabLst>
            </a:pPr>
            <a:r>
              <a:rPr sz="2200" spc="-35" dirty="0">
                <a:latin typeface="Georgia"/>
                <a:cs typeface="Georgia"/>
              </a:rPr>
              <a:t>There </a:t>
            </a:r>
            <a:r>
              <a:rPr sz="2200" spc="-55" dirty="0">
                <a:latin typeface="Georgia"/>
                <a:cs typeface="Georgia"/>
              </a:rPr>
              <a:t>are </a:t>
            </a:r>
            <a:r>
              <a:rPr sz="2200" spc="-30" dirty="0">
                <a:latin typeface="Georgia"/>
                <a:cs typeface="Georgia"/>
              </a:rPr>
              <a:t>some </a:t>
            </a:r>
            <a:r>
              <a:rPr sz="2200" spc="-45" dirty="0">
                <a:latin typeface="Georgia"/>
                <a:cs typeface="Georgia"/>
              </a:rPr>
              <a:t>mammals </a:t>
            </a:r>
            <a:r>
              <a:rPr sz="2200" spc="-40" dirty="0">
                <a:latin typeface="Georgia"/>
                <a:cs typeface="Georgia"/>
              </a:rPr>
              <a:t>reside </a:t>
            </a:r>
            <a:r>
              <a:rPr sz="2200" spc="-25" dirty="0">
                <a:latin typeface="Georgia"/>
                <a:cs typeface="Georgia"/>
              </a:rPr>
              <a:t>their </a:t>
            </a:r>
            <a:r>
              <a:rPr sz="2200" spc="-45" dirty="0">
                <a:latin typeface="Georgia"/>
                <a:cs typeface="Georgia"/>
              </a:rPr>
              <a:t>live </a:t>
            </a:r>
            <a:r>
              <a:rPr sz="2200" spc="-25" dirty="0">
                <a:latin typeface="Georgia"/>
                <a:cs typeface="Georgia"/>
              </a:rPr>
              <a:t>in</a:t>
            </a:r>
            <a:r>
              <a:rPr sz="2200" spc="-195" dirty="0">
                <a:latin typeface="Georgia"/>
                <a:cs typeface="Georgia"/>
              </a:rPr>
              <a:t> </a:t>
            </a:r>
            <a:r>
              <a:rPr sz="2200" spc="-5" dirty="0">
                <a:latin typeface="Georgia"/>
                <a:cs typeface="Georgia"/>
              </a:rPr>
              <a:t>both  </a:t>
            </a:r>
            <a:r>
              <a:rPr sz="2200" spc="-20" dirty="0">
                <a:latin typeface="Georgia"/>
                <a:cs typeface="Georgia"/>
              </a:rPr>
              <a:t>t</a:t>
            </a:r>
            <a:r>
              <a:rPr sz="2200" spc="-45" dirty="0">
                <a:latin typeface="Georgia"/>
                <a:cs typeface="Georgia"/>
              </a:rPr>
              <a:t>er</a:t>
            </a:r>
            <a:r>
              <a:rPr sz="2200" spc="-80" dirty="0">
                <a:latin typeface="Georgia"/>
                <a:cs typeface="Georgia"/>
              </a:rPr>
              <a:t>r</a:t>
            </a:r>
            <a:r>
              <a:rPr sz="2200" spc="-20" dirty="0">
                <a:latin typeface="Georgia"/>
                <a:cs typeface="Georgia"/>
              </a:rPr>
              <a:t>est</a:t>
            </a:r>
            <a:r>
              <a:rPr sz="2200" spc="-50" dirty="0">
                <a:latin typeface="Georgia"/>
                <a:cs typeface="Georgia"/>
              </a:rPr>
              <a:t>ria</a:t>
            </a:r>
            <a:r>
              <a:rPr sz="2200" spc="-30" dirty="0">
                <a:latin typeface="Georgia"/>
                <a:cs typeface="Georgia"/>
              </a:rPr>
              <a:t>l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40" dirty="0">
                <a:latin typeface="Georgia"/>
                <a:cs typeface="Georgia"/>
              </a:rPr>
              <a:t>an</a:t>
            </a:r>
            <a:r>
              <a:rPr sz="2200" spc="-20" dirty="0">
                <a:latin typeface="Georgia"/>
                <a:cs typeface="Georgia"/>
              </a:rPr>
              <a:t>d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aquati</a:t>
            </a:r>
            <a:r>
              <a:rPr sz="2200" spc="10" dirty="0">
                <a:latin typeface="Georgia"/>
                <a:cs typeface="Georgia"/>
              </a:rPr>
              <a:t>c</a:t>
            </a:r>
            <a:r>
              <a:rPr sz="2200" spc="-95" dirty="0">
                <a:latin typeface="Georgia"/>
                <a:cs typeface="Georgia"/>
              </a:rPr>
              <a:t> </a:t>
            </a:r>
            <a:r>
              <a:rPr sz="2200" spc="-15" dirty="0">
                <a:latin typeface="Georgia"/>
                <a:cs typeface="Georgia"/>
              </a:rPr>
              <a:t>e</a:t>
            </a:r>
            <a:r>
              <a:rPr sz="2200" spc="-60" dirty="0">
                <a:latin typeface="Georgia"/>
                <a:cs typeface="Georgia"/>
              </a:rPr>
              <a:t>n</a:t>
            </a:r>
            <a:r>
              <a:rPr sz="2200" spc="-40" dirty="0">
                <a:latin typeface="Georgia"/>
                <a:cs typeface="Georgia"/>
              </a:rPr>
              <a:t>vi</a:t>
            </a:r>
            <a:r>
              <a:rPr sz="2200" spc="-80" dirty="0">
                <a:latin typeface="Georgia"/>
                <a:cs typeface="Georgia"/>
              </a:rPr>
              <a:t>r</a:t>
            </a:r>
            <a:r>
              <a:rPr sz="2200" spc="-20" dirty="0">
                <a:latin typeface="Georgia"/>
                <a:cs typeface="Georgia"/>
              </a:rPr>
              <a:t>on</a:t>
            </a:r>
            <a:r>
              <a:rPr sz="2200" spc="-15" dirty="0">
                <a:latin typeface="Georgia"/>
                <a:cs typeface="Georgia"/>
              </a:rPr>
              <a:t>men</a:t>
            </a:r>
            <a:r>
              <a:rPr sz="2200" spc="-30" dirty="0">
                <a:latin typeface="Georgia"/>
                <a:cs typeface="Georgia"/>
              </a:rPr>
              <a:t>ts</a:t>
            </a:r>
            <a:r>
              <a:rPr sz="2200" spc="-120" dirty="0">
                <a:latin typeface="Georgia"/>
                <a:cs typeface="Georgia"/>
              </a:rPr>
              <a:t> </a:t>
            </a:r>
            <a:r>
              <a:rPr sz="2200" spc="-30" dirty="0">
                <a:latin typeface="Georgia"/>
                <a:cs typeface="Georgia"/>
              </a:rPr>
              <a:t>ca</a:t>
            </a:r>
            <a:r>
              <a:rPr sz="2200" spc="-25" dirty="0">
                <a:latin typeface="Georgia"/>
                <a:cs typeface="Georgia"/>
              </a:rPr>
              <a:t>l</a:t>
            </a:r>
            <a:r>
              <a:rPr sz="2200" spc="-15" dirty="0">
                <a:latin typeface="Georgia"/>
                <a:cs typeface="Georgia"/>
              </a:rPr>
              <a:t>led</a:t>
            </a:r>
            <a:r>
              <a:rPr sz="2200" dirty="0">
                <a:latin typeface="Georgia"/>
                <a:cs typeface="Georgia"/>
              </a:rPr>
              <a:t>	</a:t>
            </a:r>
            <a:r>
              <a:rPr sz="2200" b="1" spc="195" dirty="0">
                <a:latin typeface="Times New Roman"/>
                <a:cs typeface="Times New Roman"/>
              </a:rPr>
              <a:t>sem</a:t>
            </a:r>
            <a:r>
              <a:rPr sz="2200" b="1" spc="90" dirty="0">
                <a:latin typeface="Times New Roman"/>
                <a:cs typeface="Times New Roman"/>
              </a:rPr>
              <a:t>i</a:t>
            </a:r>
            <a:r>
              <a:rPr sz="2200" b="1" spc="25" dirty="0">
                <a:latin typeface="Times New Roman"/>
                <a:cs typeface="Times New Roman"/>
              </a:rPr>
              <a:t>-  </a:t>
            </a:r>
            <a:r>
              <a:rPr sz="2200" b="1" spc="105" dirty="0">
                <a:latin typeface="Times New Roman"/>
                <a:cs typeface="Times New Roman"/>
              </a:rPr>
              <a:t>auqatic </a:t>
            </a:r>
            <a:r>
              <a:rPr sz="2200" b="1" spc="135" dirty="0">
                <a:latin typeface="Times New Roman"/>
                <a:cs typeface="Times New Roman"/>
              </a:rPr>
              <a:t>animals/Amphibious </a:t>
            </a:r>
            <a:r>
              <a:rPr sz="2200" b="1" spc="125" dirty="0">
                <a:latin typeface="Times New Roman"/>
                <a:cs typeface="Times New Roman"/>
              </a:rPr>
              <a:t>mammals</a:t>
            </a:r>
            <a:r>
              <a:rPr sz="2200" spc="125" dirty="0">
                <a:latin typeface="Georgia"/>
                <a:cs typeface="Georgia"/>
              </a:rPr>
              <a:t>, </a:t>
            </a:r>
            <a:r>
              <a:rPr sz="2200" spc="-30" dirty="0">
                <a:latin typeface="Georgia"/>
                <a:cs typeface="Georgia"/>
              </a:rPr>
              <a:t>like </a:t>
            </a:r>
            <a:r>
              <a:rPr sz="2200" spc="-3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200" spc="-45" dirty="0">
                <a:solidFill>
                  <a:srgbClr val="006FC0"/>
                </a:solidFill>
                <a:latin typeface="Georgia"/>
                <a:cs typeface="Georgia"/>
              </a:rPr>
              <a:t>seals, </a:t>
            </a:r>
            <a:r>
              <a:rPr sz="2200" spc="-35" dirty="0">
                <a:solidFill>
                  <a:srgbClr val="006FC0"/>
                </a:solidFill>
                <a:latin typeface="Georgia"/>
                <a:cs typeface="Georgia"/>
              </a:rPr>
              <a:t>otters, </a:t>
            </a:r>
            <a:r>
              <a:rPr sz="2200" spc="-30" dirty="0">
                <a:solidFill>
                  <a:srgbClr val="006FC0"/>
                </a:solidFill>
                <a:latin typeface="Georgia"/>
                <a:cs typeface="Georgia"/>
              </a:rPr>
              <a:t>and hippopotamuses</a:t>
            </a:r>
            <a:r>
              <a:rPr sz="2200" spc="-8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2200" spc="-15" dirty="0">
                <a:solidFill>
                  <a:srgbClr val="006FC0"/>
                </a:solidFill>
                <a:latin typeface="Georgia"/>
                <a:cs typeface="Georgia"/>
              </a:rPr>
              <a:t>etc</a:t>
            </a:r>
            <a:r>
              <a:rPr sz="2200" spc="-15" dirty="0"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469900" marR="84455" lvl="1">
              <a:lnSpc>
                <a:spcPct val="100000"/>
              </a:lnSpc>
              <a:buSzPct val="95454"/>
              <a:buFont typeface="Arial"/>
              <a:buChar char="•"/>
              <a:tabLst>
                <a:tab pos="568960" algn="l"/>
                <a:tab pos="1167765" algn="l"/>
              </a:tabLst>
            </a:pPr>
            <a:r>
              <a:rPr sz="2200" spc="-15" dirty="0">
                <a:latin typeface="Georgia"/>
                <a:cs typeface="Georgia"/>
              </a:rPr>
              <a:t>The	</a:t>
            </a:r>
            <a:r>
              <a:rPr sz="2200" b="1" spc="114" dirty="0">
                <a:latin typeface="Times New Roman"/>
                <a:cs typeface="Times New Roman"/>
              </a:rPr>
              <a:t>semi-aqatic </a:t>
            </a:r>
            <a:r>
              <a:rPr sz="2200" b="1" spc="145" dirty="0">
                <a:latin typeface="Times New Roman"/>
                <a:cs typeface="Times New Roman"/>
              </a:rPr>
              <a:t>mammals</a:t>
            </a:r>
            <a:r>
              <a:rPr sz="2200" b="1" spc="-265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Georgia"/>
                <a:cs typeface="Georgia"/>
              </a:rPr>
              <a:t>spend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5" dirty="0">
                <a:latin typeface="Georgia"/>
                <a:cs typeface="Georgia"/>
              </a:rPr>
              <a:t>majority  </a:t>
            </a:r>
            <a:r>
              <a:rPr sz="2200" spc="-20" dirty="0">
                <a:latin typeface="Georgia"/>
                <a:cs typeface="Georgia"/>
              </a:rPr>
              <a:t>of </a:t>
            </a:r>
            <a:r>
              <a:rPr sz="2200" spc="-25" dirty="0">
                <a:latin typeface="Georgia"/>
                <a:cs typeface="Georgia"/>
              </a:rPr>
              <a:t>their </a:t>
            </a:r>
            <a:r>
              <a:rPr sz="2200" spc="-20" dirty="0">
                <a:latin typeface="Georgia"/>
                <a:cs typeface="Georgia"/>
              </a:rPr>
              <a:t>time </a:t>
            </a:r>
            <a:r>
              <a:rPr sz="2200" spc="-25" dirty="0">
                <a:latin typeface="Georgia"/>
                <a:cs typeface="Georgia"/>
              </a:rPr>
              <a:t>in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40" dirty="0">
                <a:latin typeface="Georgia"/>
                <a:cs typeface="Georgia"/>
              </a:rPr>
              <a:t>water </a:t>
            </a:r>
            <a:r>
              <a:rPr sz="2200" spc="-35" dirty="0">
                <a:latin typeface="Georgia"/>
                <a:cs typeface="Georgia"/>
              </a:rPr>
              <a:t>(for </a:t>
            </a:r>
            <a:r>
              <a:rPr sz="2200" spc="-20" dirty="0">
                <a:latin typeface="Georgia"/>
                <a:cs typeface="Georgia"/>
              </a:rPr>
              <a:t>food </a:t>
            </a:r>
            <a:r>
              <a:rPr sz="2200" spc="-30" dirty="0">
                <a:latin typeface="Georgia"/>
                <a:cs typeface="Georgia"/>
              </a:rPr>
              <a:t>and shelter),  </a:t>
            </a:r>
            <a:r>
              <a:rPr sz="2200" spc="-10" dirty="0">
                <a:latin typeface="Georgia"/>
                <a:cs typeface="Georgia"/>
              </a:rPr>
              <a:t>but </a:t>
            </a:r>
            <a:r>
              <a:rPr sz="2200" spc="-20" dirty="0">
                <a:latin typeface="Georgia"/>
                <a:cs typeface="Georgia"/>
              </a:rPr>
              <a:t>need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35" dirty="0">
                <a:latin typeface="Georgia"/>
                <a:cs typeface="Georgia"/>
              </a:rPr>
              <a:t>return </a:t>
            </a:r>
            <a:r>
              <a:rPr sz="2200" spc="-10" dirty="0">
                <a:latin typeface="Georgia"/>
                <a:cs typeface="Georgia"/>
              </a:rPr>
              <a:t>to </a:t>
            </a:r>
            <a:r>
              <a:rPr sz="2200" spc="-5" dirty="0">
                <a:latin typeface="Georgia"/>
                <a:cs typeface="Georgia"/>
              </a:rPr>
              <a:t>the </a:t>
            </a:r>
            <a:r>
              <a:rPr sz="2200" spc="-30" dirty="0">
                <a:latin typeface="Georgia"/>
                <a:cs typeface="Georgia"/>
              </a:rPr>
              <a:t>land </a:t>
            </a:r>
            <a:r>
              <a:rPr sz="2200" spc="-35" dirty="0">
                <a:latin typeface="Georgia"/>
                <a:cs typeface="Georgia"/>
              </a:rPr>
              <a:t>for </a:t>
            </a:r>
            <a:r>
              <a:rPr sz="2200" spc="-25" dirty="0">
                <a:latin typeface="Georgia"/>
                <a:cs typeface="Georgia"/>
              </a:rPr>
              <a:t>important  </a:t>
            </a:r>
            <a:r>
              <a:rPr sz="2200" spc="-20" dirty="0">
                <a:latin typeface="Georgia"/>
                <a:cs typeface="Georgia"/>
              </a:rPr>
              <a:t>activities </a:t>
            </a:r>
            <a:r>
              <a:rPr sz="2200" spc="-25" dirty="0">
                <a:latin typeface="Georgia"/>
                <a:cs typeface="Georgia"/>
              </a:rPr>
              <a:t>such </a:t>
            </a:r>
            <a:r>
              <a:rPr sz="2200" spc="-60" dirty="0">
                <a:latin typeface="Georgia"/>
                <a:cs typeface="Georgia"/>
              </a:rPr>
              <a:t>as </a:t>
            </a:r>
            <a:r>
              <a:rPr sz="2200" spc="-30" dirty="0">
                <a:latin typeface="Georgia"/>
                <a:cs typeface="Georgia"/>
              </a:rPr>
              <a:t>mating, breeding and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molting.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0" y="1804035"/>
            <a:ext cx="9144000" cy="104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0" y="768095"/>
            <a:ext cx="9144000" cy="1036319"/>
            <a:chOff x="0" y="768095"/>
            <a:chExt cx="9144000" cy="1036319"/>
          </a:xfrm>
        </p:grpSpPr>
        <p:sp>
          <p:nvSpPr>
            <p:cNvPr id="10" name="object 10"/>
            <p:cNvSpPr/>
            <p:nvPr/>
          </p:nvSpPr>
          <p:spPr>
            <a:xfrm>
              <a:off x="0" y="821435"/>
              <a:ext cx="9144000" cy="284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36191" y="768095"/>
              <a:ext cx="7235952" cy="817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849922"/>
              <a:ext cx="9144000" cy="9541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849922"/>
            <a:ext cx="9144000" cy="954405"/>
          </a:xfrm>
          <a:prstGeom prst="rect">
            <a:avLst/>
          </a:prstGeom>
          <a:ln w="12700">
            <a:solidFill>
              <a:srgbClr val="0073A0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3743960" marR="713105" indent="-1934845">
              <a:lnSpc>
                <a:spcPct val="100000"/>
              </a:lnSpc>
              <a:spcBef>
                <a:spcPts val="175"/>
              </a:spcBef>
            </a:pPr>
            <a:r>
              <a:rPr spc="125" dirty="0">
                <a:solidFill>
                  <a:srgbClr val="C00000"/>
                </a:solidFill>
              </a:rPr>
              <a:t>Adaptation</a:t>
            </a:r>
            <a:r>
              <a:rPr spc="-120" dirty="0">
                <a:solidFill>
                  <a:srgbClr val="C00000"/>
                </a:solidFill>
              </a:rPr>
              <a:t> </a:t>
            </a:r>
            <a:r>
              <a:rPr spc="165" dirty="0">
                <a:solidFill>
                  <a:srgbClr val="C00000"/>
                </a:solidFill>
              </a:rPr>
              <a:t>and</a:t>
            </a:r>
            <a:r>
              <a:rPr spc="-20" dirty="0">
                <a:solidFill>
                  <a:srgbClr val="C00000"/>
                </a:solidFill>
              </a:rPr>
              <a:t> </a:t>
            </a:r>
            <a:r>
              <a:rPr spc="145" dirty="0">
                <a:solidFill>
                  <a:srgbClr val="C00000"/>
                </a:solidFill>
              </a:rPr>
              <a:t>Modification</a:t>
            </a:r>
            <a:r>
              <a:rPr spc="-55" dirty="0">
                <a:solidFill>
                  <a:srgbClr val="C00000"/>
                </a:solidFill>
              </a:rPr>
              <a:t> </a:t>
            </a:r>
            <a:r>
              <a:rPr spc="190" dirty="0">
                <a:solidFill>
                  <a:srgbClr val="C00000"/>
                </a:solidFill>
              </a:rPr>
              <a:t>in</a:t>
            </a:r>
            <a:r>
              <a:rPr spc="-125" dirty="0">
                <a:solidFill>
                  <a:srgbClr val="C00000"/>
                </a:solidFill>
              </a:rPr>
              <a:t> </a:t>
            </a:r>
            <a:r>
              <a:rPr spc="130" dirty="0">
                <a:solidFill>
                  <a:srgbClr val="C00000"/>
                </a:solidFill>
              </a:rPr>
              <a:t>aquatic  </a:t>
            </a:r>
            <a:r>
              <a:rPr spc="190" dirty="0">
                <a:solidFill>
                  <a:srgbClr val="C00000"/>
                </a:solidFill>
              </a:rPr>
              <a:t>mammals</a:t>
            </a: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517650" y="2690876"/>
          <a:ext cx="6096000" cy="1645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45720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CF9B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Example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FCF9B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25" dirty="0">
                          <a:latin typeface="Georgia"/>
                          <a:cs typeface="Georgia"/>
                        </a:rPr>
                        <a:t>Cetacea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6534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200" spc="-10" dirty="0">
                          <a:latin typeface="Georgia"/>
                          <a:cs typeface="Georgia"/>
                        </a:rPr>
                        <a:t>Whales 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, </a:t>
                      </a:r>
                      <a:r>
                        <a:rPr sz="2200" spc="-25" dirty="0">
                          <a:latin typeface="Georgia"/>
                          <a:cs typeface="Georgia"/>
                        </a:rPr>
                        <a:t>dolphins</a:t>
                      </a:r>
                      <a:r>
                        <a:rPr sz="2200" spc="-1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,  porpoises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ECDE"/>
                    </a:solidFill>
                  </a:tcPr>
                </a:tc>
              </a:tr>
              <a:tr h="42671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55" dirty="0">
                          <a:latin typeface="Georgia"/>
                          <a:cs typeface="Georgia"/>
                        </a:rPr>
                        <a:t>Sirenia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2200" spc="-25" dirty="0">
                          <a:latin typeface="Georgia"/>
                          <a:cs typeface="Georgia"/>
                        </a:rPr>
                        <a:t>Dugongs 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,</a:t>
                      </a:r>
                      <a:r>
                        <a:rPr sz="22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200" spc="-35" dirty="0">
                          <a:latin typeface="Georgia"/>
                          <a:cs typeface="Georgia"/>
                        </a:rPr>
                        <a:t>manatees</a:t>
                      </a:r>
                      <a:endParaRPr sz="2200">
                        <a:latin typeface="Georgia"/>
                        <a:cs typeface="Georgia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6EE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2449195" y="2259838"/>
            <a:ext cx="4361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125" dirty="0">
                <a:solidFill>
                  <a:srgbClr val="C00000"/>
                </a:solidFill>
                <a:latin typeface="Times New Roman"/>
                <a:cs typeface="Times New Roman"/>
              </a:rPr>
              <a:t>Completely </a:t>
            </a:r>
            <a:r>
              <a:rPr sz="2400" b="1" spc="114" dirty="0">
                <a:solidFill>
                  <a:srgbClr val="C00000"/>
                </a:solidFill>
                <a:latin typeface="Times New Roman"/>
                <a:cs typeface="Times New Roman"/>
              </a:rPr>
              <a:t>aquatic</a:t>
            </a:r>
            <a:r>
              <a:rPr sz="2400" b="1" spc="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165" dirty="0">
                <a:solidFill>
                  <a:srgbClr val="C00000"/>
                </a:solidFill>
                <a:latin typeface="Times New Roman"/>
                <a:cs typeface="Times New Roman"/>
              </a:rPr>
              <a:t>mammals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8194" y="5886399"/>
            <a:ext cx="51092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461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Georgia"/>
                <a:cs typeface="Georgia"/>
              </a:rPr>
              <a:t>Note# </a:t>
            </a:r>
            <a:r>
              <a:rPr sz="1800" spc="5" dirty="0">
                <a:latin typeface="Georgia"/>
                <a:cs typeface="Georgia"/>
              </a:rPr>
              <a:t>A </a:t>
            </a:r>
            <a:r>
              <a:rPr sz="1800" spc="-25" dirty="0">
                <a:latin typeface="Georgia"/>
                <a:cs typeface="Georgia"/>
              </a:rPr>
              <a:t>great </a:t>
            </a:r>
            <a:r>
              <a:rPr sz="1800" spc="-30" dirty="0">
                <a:latin typeface="Georgia"/>
                <a:cs typeface="Georgia"/>
              </a:rPr>
              <a:t>disadvantage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spc="-25" dirty="0">
                <a:latin typeface="Georgia"/>
                <a:cs typeface="Georgia"/>
              </a:rPr>
              <a:t>all </a:t>
            </a:r>
            <a:r>
              <a:rPr sz="1800" spc="-20" dirty="0">
                <a:latin typeface="Georgia"/>
                <a:cs typeface="Georgia"/>
              </a:rPr>
              <a:t>aquatic</a:t>
            </a:r>
            <a:r>
              <a:rPr sz="1800" spc="-12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mammals  </a:t>
            </a:r>
            <a:r>
              <a:rPr sz="1800" spc="-40" dirty="0">
                <a:latin typeface="Georgia"/>
                <a:cs typeface="Georgia"/>
              </a:rPr>
              <a:t>is </a:t>
            </a:r>
            <a:r>
              <a:rPr sz="1800" spc="-20" dirty="0">
                <a:latin typeface="Georgia"/>
                <a:cs typeface="Georgia"/>
              </a:rPr>
              <a:t>retention </a:t>
            </a:r>
            <a:r>
              <a:rPr sz="1800" spc="-15" dirty="0">
                <a:latin typeface="Georgia"/>
                <a:cs typeface="Georgia"/>
              </a:rPr>
              <a:t>of </a:t>
            </a:r>
            <a:r>
              <a:rPr sz="1800" dirty="0">
                <a:latin typeface="Georgia"/>
                <a:cs typeface="Georgia"/>
              </a:rPr>
              <a:t>the </a:t>
            </a:r>
            <a:r>
              <a:rPr sz="1800" spc="-15" dirty="0">
                <a:latin typeface="Georgia"/>
                <a:cs typeface="Georgia"/>
              </a:rPr>
              <a:t>lung </a:t>
            </a:r>
            <a:r>
              <a:rPr sz="1800" spc="-20" dirty="0">
                <a:latin typeface="Georgia"/>
                <a:cs typeface="Georgia"/>
              </a:rPr>
              <a:t>breathing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15" dirty="0">
                <a:latin typeface="Georgia"/>
                <a:cs typeface="Georgia"/>
              </a:rPr>
              <a:t>habit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2092451" y="694944"/>
            <a:ext cx="4568952" cy="576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322322" y="775461"/>
            <a:ext cx="41097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latin typeface="Georgia"/>
                <a:cs typeface="Georgia"/>
              </a:rPr>
              <a:t>Cetacea </a:t>
            </a:r>
            <a:r>
              <a:rPr sz="2400" b="0" dirty="0">
                <a:latin typeface="Georgia"/>
                <a:cs typeface="Georgia"/>
              </a:rPr>
              <a:t>(Whale </a:t>
            </a:r>
            <a:r>
              <a:rPr sz="2400" b="0" spc="-25" dirty="0">
                <a:latin typeface="Georgia"/>
                <a:cs typeface="Georgia"/>
              </a:rPr>
              <a:t>like</a:t>
            </a:r>
            <a:r>
              <a:rPr sz="2400" b="0" spc="-185" dirty="0">
                <a:latin typeface="Georgia"/>
                <a:cs typeface="Georgia"/>
              </a:rPr>
              <a:t> </a:t>
            </a:r>
            <a:r>
              <a:rPr sz="2400" b="0" spc="-45" dirty="0">
                <a:latin typeface="Georgia"/>
                <a:cs typeface="Georgia"/>
              </a:rPr>
              <a:t>mammals)</a:t>
            </a:r>
            <a:endParaRPr sz="2400">
              <a:latin typeface="Georgia"/>
              <a:cs typeface="Georg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90600" y="1295653"/>
            <a:ext cx="7162800" cy="5486400"/>
            <a:chOff x="990600" y="1295653"/>
            <a:chExt cx="7162800" cy="5486400"/>
          </a:xfrm>
        </p:grpSpPr>
        <p:sp>
          <p:nvSpPr>
            <p:cNvPr id="11" name="object 11"/>
            <p:cNvSpPr/>
            <p:nvPr/>
          </p:nvSpPr>
          <p:spPr>
            <a:xfrm>
              <a:off x="990600" y="1295653"/>
              <a:ext cx="7162800" cy="27430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90600" y="4038725"/>
              <a:ext cx="7162800" cy="274307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069644" y="4096892"/>
            <a:ext cx="1316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5" dirty="0">
                <a:latin typeface="Times New Roman"/>
                <a:cs typeface="Times New Roman"/>
              </a:rPr>
              <a:t>Killer</a:t>
            </a:r>
            <a:r>
              <a:rPr sz="1800" b="1" spc="-210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whale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628" y="4020388"/>
            <a:ext cx="14166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70" dirty="0">
                <a:solidFill>
                  <a:srgbClr val="FFFF00"/>
                </a:solidFill>
                <a:latin typeface="Times New Roman"/>
                <a:cs typeface="Times New Roman"/>
              </a:rPr>
              <a:t>Sperm</a:t>
            </a:r>
            <a:r>
              <a:rPr sz="1800" b="1" spc="-7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whale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1628" y="1313815"/>
            <a:ext cx="11950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Blue</a:t>
            </a:r>
            <a:r>
              <a:rPr sz="1800" b="1" spc="-1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100" dirty="0">
                <a:solidFill>
                  <a:srgbClr val="FFFF00"/>
                </a:solidFill>
                <a:latin typeface="Times New Roman"/>
                <a:cs typeface="Times New Roman"/>
              </a:rPr>
              <a:t>whale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69644" y="1276858"/>
            <a:ext cx="14446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00" dirty="0">
                <a:latin typeface="Times New Roman"/>
                <a:cs typeface="Times New Roman"/>
              </a:rPr>
              <a:t>Baleen</a:t>
            </a:r>
            <a:r>
              <a:rPr sz="1800" b="1" spc="-185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whale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977895" y="2182367"/>
            <a:ext cx="1362710" cy="1848485"/>
            <a:chOff x="2977895" y="2182367"/>
            <a:chExt cx="1362710" cy="1848485"/>
          </a:xfrm>
        </p:grpSpPr>
        <p:sp>
          <p:nvSpPr>
            <p:cNvPr id="18" name="object 18"/>
            <p:cNvSpPr/>
            <p:nvPr/>
          </p:nvSpPr>
          <p:spPr>
            <a:xfrm>
              <a:off x="3244849" y="3330638"/>
              <a:ext cx="1095375" cy="70008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77895" y="2182367"/>
              <a:ext cx="851916" cy="12283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037204" y="2203195"/>
              <a:ext cx="620395" cy="997585"/>
            </a:xfrm>
            <a:custGeom>
              <a:avLst/>
              <a:gdLst/>
              <a:ahLst/>
              <a:cxnLst/>
              <a:rect l="l" t="t" r="r" b="b"/>
              <a:pathLst>
                <a:path w="620395" h="997585">
                  <a:moveTo>
                    <a:pt x="529208" y="919733"/>
                  </a:moveTo>
                  <a:lnTo>
                    <a:pt x="521589" y="922019"/>
                  </a:lnTo>
                  <a:lnTo>
                    <a:pt x="518159" y="928242"/>
                  </a:lnTo>
                  <a:lnTo>
                    <a:pt x="514857" y="934338"/>
                  </a:lnTo>
                  <a:lnTo>
                    <a:pt x="517270" y="942086"/>
                  </a:lnTo>
                  <a:lnTo>
                    <a:pt x="620394" y="997203"/>
                  </a:lnTo>
                  <a:lnTo>
                    <a:pt x="620054" y="982471"/>
                  </a:lnTo>
                  <a:lnTo>
                    <a:pt x="596392" y="982471"/>
                  </a:lnTo>
                  <a:lnTo>
                    <a:pt x="571766" y="942449"/>
                  </a:lnTo>
                  <a:lnTo>
                    <a:pt x="529208" y="919733"/>
                  </a:lnTo>
                  <a:close/>
                </a:path>
                <a:path w="620395" h="997585">
                  <a:moveTo>
                    <a:pt x="571766" y="942449"/>
                  </a:moveTo>
                  <a:lnTo>
                    <a:pt x="596392" y="982471"/>
                  </a:lnTo>
                  <a:lnTo>
                    <a:pt x="606672" y="976121"/>
                  </a:lnTo>
                  <a:lnTo>
                    <a:pt x="594486" y="976121"/>
                  </a:lnTo>
                  <a:lnTo>
                    <a:pt x="593985" y="954321"/>
                  </a:lnTo>
                  <a:lnTo>
                    <a:pt x="571766" y="942449"/>
                  </a:lnTo>
                  <a:close/>
                </a:path>
                <a:path w="620395" h="997585">
                  <a:moveTo>
                    <a:pt x="611885" y="874776"/>
                  </a:moveTo>
                  <a:lnTo>
                    <a:pt x="597789" y="875029"/>
                  </a:lnTo>
                  <a:lnTo>
                    <a:pt x="592328" y="880871"/>
                  </a:lnTo>
                  <a:lnTo>
                    <a:pt x="592455" y="887856"/>
                  </a:lnTo>
                  <a:lnTo>
                    <a:pt x="593406" y="929202"/>
                  </a:lnTo>
                  <a:lnTo>
                    <a:pt x="617982" y="969137"/>
                  </a:lnTo>
                  <a:lnTo>
                    <a:pt x="596392" y="982471"/>
                  </a:lnTo>
                  <a:lnTo>
                    <a:pt x="620054" y="982471"/>
                  </a:lnTo>
                  <a:lnTo>
                    <a:pt x="617855" y="887349"/>
                  </a:lnTo>
                  <a:lnTo>
                    <a:pt x="617728" y="880237"/>
                  </a:lnTo>
                  <a:lnTo>
                    <a:pt x="611885" y="874776"/>
                  </a:lnTo>
                  <a:close/>
                </a:path>
                <a:path w="620395" h="997585">
                  <a:moveTo>
                    <a:pt x="593985" y="954321"/>
                  </a:moveTo>
                  <a:lnTo>
                    <a:pt x="594486" y="976121"/>
                  </a:lnTo>
                  <a:lnTo>
                    <a:pt x="613156" y="964564"/>
                  </a:lnTo>
                  <a:lnTo>
                    <a:pt x="593985" y="954321"/>
                  </a:lnTo>
                  <a:close/>
                </a:path>
                <a:path w="620395" h="997585">
                  <a:moveTo>
                    <a:pt x="593406" y="929202"/>
                  </a:moveTo>
                  <a:lnTo>
                    <a:pt x="593985" y="954321"/>
                  </a:lnTo>
                  <a:lnTo>
                    <a:pt x="613156" y="964564"/>
                  </a:lnTo>
                  <a:lnTo>
                    <a:pt x="594486" y="976121"/>
                  </a:lnTo>
                  <a:lnTo>
                    <a:pt x="606672" y="976121"/>
                  </a:lnTo>
                  <a:lnTo>
                    <a:pt x="617982" y="969137"/>
                  </a:lnTo>
                  <a:lnTo>
                    <a:pt x="593406" y="929202"/>
                  </a:lnTo>
                  <a:close/>
                </a:path>
                <a:path w="620395" h="997585">
                  <a:moveTo>
                    <a:pt x="21589" y="0"/>
                  </a:moveTo>
                  <a:lnTo>
                    <a:pt x="0" y="13207"/>
                  </a:lnTo>
                  <a:lnTo>
                    <a:pt x="571766" y="942449"/>
                  </a:lnTo>
                  <a:lnTo>
                    <a:pt x="593985" y="954321"/>
                  </a:lnTo>
                  <a:lnTo>
                    <a:pt x="593406" y="929202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279775" y="3755212"/>
            <a:ext cx="107378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80" dirty="0">
                <a:solidFill>
                  <a:srgbClr val="C8F9FB"/>
                </a:solidFill>
                <a:latin typeface="Times New Roman"/>
                <a:cs typeface="Times New Roman"/>
              </a:rPr>
              <a:t>Baleen</a:t>
            </a:r>
            <a:r>
              <a:rPr sz="1400" b="1" spc="-120" dirty="0">
                <a:solidFill>
                  <a:srgbClr val="C8F9FB"/>
                </a:solidFill>
                <a:latin typeface="Times New Roman"/>
                <a:cs typeface="Times New Roman"/>
              </a:rPr>
              <a:t> </a:t>
            </a:r>
            <a:r>
              <a:rPr sz="1400" b="1" spc="55" dirty="0">
                <a:solidFill>
                  <a:srgbClr val="C8F9FB"/>
                </a:solidFill>
                <a:latin typeface="Times New Roman"/>
                <a:cs typeface="Times New Roman"/>
              </a:rPr>
              <a:t>Sieve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692226" y="1149477"/>
            <a:ext cx="8016748" cy="35749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6472" y="4763516"/>
            <a:ext cx="408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Fig. </a:t>
            </a:r>
            <a:r>
              <a:rPr sz="1800" spc="-5" dirty="0">
                <a:latin typeface="Arial"/>
                <a:cs typeface="Arial"/>
              </a:rPr>
              <a:t>Body outline </a:t>
            </a:r>
            <a:r>
              <a:rPr sz="1800" dirty="0">
                <a:latin typeface="Arial"/>
                <a:cs typeface="Arial"/>
              </a:rPr>
              <a:t>structure of the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Whale.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38137" y="1676400"/>
            <a:ext cx="8577580" cy="3657600"/>
            <a:chOff x="338137" y="1676400"/>
            <a:chExt cx="8577580" cy="3657600"/>
          </a:xfrm>
        </p:grpSpPr>
        <p:sp>
          <p:nvSpPr>
            <p:cNvPr id="9" name="object 9"/>
            <p:cNvSpPr/>
            <p:nvPr/>
          </p:nvSpPr>
          <p:spPr>
            <a:xfrm>
              <a:off x="338137" y="1676400"/>
              <a:ext cx="4267200" cy="36576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29073" y="1676400"/>
              <a:ext cx="4386326" cy="36576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727828" y="1694434"/>
            <a:ext cx="1087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P</a:t>
            </a:r>
            <a:r>
              <a:rPr sz="1800" b="1" spc="105" dirty="0">
                <a:latin typeface="Times New Roman"/>
                <a:cs typeface="Times New Roman"/>
              </a:rPr>
              <a:t>orp</a:t>
            </a:r>
            <a:r>
              <a:rPr sz="1800" b="1" spc="110" dirty="0">
                <a:latin typeface="Times New Roman"/>
                <a:cs typeface="Times New Roman"/>
              </a:rPr>
              <a:t>o</a:t>
            </a:r>
            <a:r>
              <a:rPr sz="1800" b="1" spc="125" dirty="0">
                <a:latin typeface="Times New Roman"/>
                <a:cs typeface="Times New Roman"/>
              </a:rPr>
              <a:t>ises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1694434"/>
            <a:ext cx="1030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latin typeface="Times New Roman"/>
                <a:cs typeface="Times New Roman"/>
              </a:rPr>
              <a:t>D</a:t>
            </a:r>
            <a:r>
              <a:rPr sz="1800" b="1" spc="120" dirty="0">
                <a:latin typeface="Times New Roman"/>
                <a:cs typeface="Times New Roman"/>
              </a:rPr>
              <a:t>olp</a:t>
            </a:r>
            <a:r>
              <a:rPr sz="1800" b="1" spc="155" dirty="0">
                <a:latin typeface="Times New Roman"/>
                <a:cs typeface="Times New Roman"/>
              </a:rPr>
              <a:t>h</a:t>
            </a:r>
            <a:r>
              <a:rPr sz="1800" b="1" spc="120" dirty="0">
                <a:latin typeface="Times New Roman"/>
                <a:cs typeface="Times New Roman"/>
              </a:rPr>
              <a:t>ins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9194" y="1086738"/>
            <a:ext cx="6567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Sirenia(aquatic </a:t>
            </a:r>
            <a:r>
              <a:rPr spc="135" dirty="0"/>
              <a:t>herbivorous</a:t>
            </a:r>
            <a:r>
              <a:rPr spc="-300" dirty="0"/>
              <a:t> </a:t>
            </a:r>
            <a:r>
              <a:rPr spc="185" dirty="0"/>
              <a:t>mammals)</a:t>
            </a:r>
          </a:p>
        </p:txBody>
      </p:sp>
      <p:sp>
        <p:nvSpPr>
          <p:cNvPr id="9" name="object 9"/>
          <p:cNvSpPr/>
          <p:nvPr/>
        </p:nvSpPr>
        <p:spPr>
          <a:xfrm>
            <a:off x="533400" y="1676400"/>
            <a:ext cx="8401050" cy="441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80228" y="1734058"/>
            <a:ext cx="21170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114" dirty="0">
                <a:solidFill>
                  <a:srgbClr val="FFFF00"/>
                </a:solidFill>
                <a:latin typeface="Times New Roman"/>
                <a:cs typeface="Times New Roman"/>
              </a:rPr>
              <a:t>Dugongs </a:t>
            </a:r>
            <a:r>
              <a:rPr sz="1800" b="1" spc="110" dirty="0">
                <a:solidFill>
                  <a:srgbClr val="FFFF00"/>
                </a:solidFill>
                <a:latin typeface="Times New Roman"/>
                <a:cs typeface="Times New Roman"/>
              </a:rPr>
              <a:t>(sea</a:t>
            </a:r>
            <a:r>
              <a:rPr sz="1800" b="1" spc="-36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800" b="1" spc="90" dirty="0">
                <a:solidFill>
                  <a:srgbClr val="FFFF00"/>
                </a:solidFill>
                <a:latin typeface="Times New Roman"/>
                <a:cs typeface="Times New Roman"/>
              </a:rPr>
              <a:t>cows)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0" y="1734058"/>
            <a:ext cx="106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ECF3DB"/>
                </a:solidFill>
                <a:latin typeface="Times New Roman"/>
                <a:cs typeface="Times New Roman"/>
              </a:rPr>
              <a:t>M</a:t>
            </a:r>
            <a:r>
              <a:rPr sz="1800" b="1" spc="90" dirty="0">
                <a:solidFill>
                  <a:srgbClr val="ECF3DB"/>
                </a:solidFill>
                <a:latin typeface="Times New Roman"/>
                <a:cs typeface="Times New Roman"/>
              </a:rPr>
              <a:t>an</a:t>
            </a:r>
            <a:r>
              <a:rPr sz="1800" b="1" spc="75" dirty="0">
                <a:solidFill>
                  <a:srgbClr val="ECF3DB"/>
                </a:solidFill>
                <a:latin typeface="Times New Roman"/>
                <a:cs typeface="Times New Roman"/>
              </a:rPr>
              <a:t>a</a:t>
            </a:r>
            <a:r>
              <a:rPr sz="1800" b="1" spc="70" dirty="0">
                <a:solidFill>
                  <a:srgbClr val="ECF3DB"/>
                </a:solidFill>
                <a:latin typeface="Times New Roman"/>
                <a:cs typeface="Times New Roman"/>
              </a:rPr>
              <a:t>t</a:t>
            </a:r>
            <a:r>
              <a:rPr sz="1800" b="1" spc="165" dirty="0">
                <a:solidFill>
                  <a:srgbClr val="ECF3DB"/>
                </a:solidFill>
                <a:latin typeface="Times New Roman"/>
                <a:cs typeface="Times New Roman"/>
              </a:rPr>
              <a:t>e</a:t>
            </a:r>
            <a:r>
              <a:rPr sz="1800" b="1" spc="170" dirty="0">
                <a:solidFill>
                  <a:srgbClr val="ECF3DB"/>
                </a:solidFill>
                <a:latin typeface="Times New Roman"/>
                <a:cs typeface="Times New Roman"/>
              </a:rPr>
              <a:t>e</a:t>
            </a:r>
            <a:r>
              <a:rPr sz="1800" b="1" spc="120" dirty="0">
                <a:solidFill>
                  <a:srgbClr val="ECF3DB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126" y="0"/>
            <a:ext cx="9146540" cy="6858000"/>
            <a:chOff x="-1126" y="0"/>
            <a:chExt cx="914654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252"/>
              <a:ext cx="9144000" cy="1026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2387" y="0"/>
              <a:ext cx="4741612" cy="5993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94474" cy="10208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1126" y="51434"/>
              <a:ext cx="9146269" cy="90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55394" y="1077213"/>
            <a:ext cx="64776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30" dirty="0">
                <a:solidFill>
                  <a:srgbClr val="6F2F9F"/>
                </a:solidFill>
              </a:rPr>
              <a:t>Semi-aquatic</a:t>
            </a:r>
            <a:r>
              <a:rPr spc="-165" dirty="0">
                <a:solidFill>
                  <a:srgbClr val="6F2F9F"/>
                </a:solidFill>
              </a:rPr>
              <a:t> </a:t>
            </a:r>
            <a:r>
              <a:rPr spc="120" dirty="0">
                <a:solidFill>
                  <a:srgbClr val="6F2F9F"/>
                </a:solidFill>
              </a:rPr>
              <a:t>or</a:t>
            </a:r>
            <a:r>
              <a:rPr spc="-204" dirty="0">
                <a:solidFill>
                  <a:srgbClr val="6F2F9F"/>
                </a:solidFill>
              </a:rPr>
              <a:t> </a:t>
            </a:r>
            <a:r>
              <a:rPr spc="180" dirty="0">
                <a:solidFill>
                  <a:srgbClr val="6F2F9F"/>
                </a:solidFill>
              </a:rPr>
              <a:t>amphibious</a:t>
            </a:r>
            <a:r>
              <a:rPr spc="-60" dirty="0">
                <a:solidFill>
                  <a:srgbClr val="6F2F9F"/>
                </a:solidFill>
              </a:rPr>
              <a:t> </a:t>
            </a:r>
            <a:r>
              <a:rPr spc="190" dirty="0">
                <a:solidFill>
                  <a:srgbClr val="6F2F9F"/>
                </a:solidFill>
              </a:rPr>
              <a:t>mammals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670050" y="1593850"/>
          <a:ext cx="6553200" cy="34747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34615"/>
                <a:gridCol w="3918585"/>
              </a:tblGrid>
              <a:tr h="457200"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Group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  <a:tc>
                  <a:txBody>
                    <a:bodyPr/>
                    <a:lstStyle/>
                    <a:p>
                      <a:pPr marL="78613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Example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  <a:solidFill>
                      <a:srgbClr val="A4C248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35" dirty="0">
                          <a:latin typeface="Georgia"/>
                          <a:cs typeface="Georgia"/>
                        </a:rPr>
                        <a:t>Monotremata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0" dirty="0">
                          <a:latin typeface="Georgia"/>
                          <a:cs typeface="Georgia"/>
                        </a:rPr>
                        <a:t>Ornithorhynchus</a:t>
                      </a:r>
                      <a:endParaRPr sz="2400">
                        <a:latin typeface="Georgia"/>
                        <a:cs typeface="Georgia"/>
                      </a:endParaRPr>
                    </a:p>
                    <a:p>
                      <a:pPr marL="734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spc="-30" dirty="0">
                          <a:latin typeface="Georgia"/>
                          <a:cs typeface="Georgia"/>
                        </a:rPr>
                        <a:t>(Platypus)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45" dirty="0">
                          <a:latin typeface="Georgia"/>
                          <a:cs typeface="Georgia"/>
                        </a:rPr>
                        <a:t>Marsupialia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69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Chironectes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69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25" dirty="0">
                          <a:latin typeface="Georgia"/>
                          <a:cs typeface="Georgia"/>
                        </a:rPr>
                        <a:t>Artiodactyla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spc="-30" dirty="0">
                          <a:latin typeface="Georgia"/>
                          <a:cs typeface="Georgia"/>
                        </a:rPr>
                        <a:t>Hippopotamus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</a:tr>
              <a:tr h="82295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35" dirty="0">
                          <a:latin typeface="Georgia"/>
                          <a:cs typeface="Georgia"/>
                        </a:rPr>
                        <a:t>Pinnipidia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 marR="14414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45" dirty="0">
                          <a:latin typeface="Georgia"/>
                          <a:cs typeface="Georgia"/>
                        </a:rPr>
                        <a:t>Walruses 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,otters, 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seals 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,  </a:t>
                      </a:r>
                      <a:r>
                        <a:rPr sz="2400" spc="-45" dirty="0">
                          <a:latin typeface="Georgia"/>
                          <a:cs typeface="Georgia"/>
                        </a:rPr>
                        <a:t>sea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25" dirty="0">
                          <a:latin typeface="Georgia"/>
                          <a:cs typeface="Georgia"/>
                        </a:rPr>
                        <a:t>lions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45" dirty="0">
                          <a:latin typeface="Georgia"/>
                          <a:cs typeface="Georgia"/>
                        </a:rPr>
                        <a:t>Rodentia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798F31"/>
                      </a:solidFill>
                      <a:prstDash val="solid"/>
                    </a:lnL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406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75" dirty="0">
                          <a:latin typeface="Georgia"/>
                          <a:cs typeface="Georgia"/>
                        </a:rPr>
                        <a:t>Beavers </a:t>
                      </a:r>
                      <a:r>
                        <a:rPr sz="2400" spc="-35" dirty="0">
                          <a:latin typeface="Georgia"/>
                          <a:cs typeface="Georgia"/>
                        </a:rPr>
                        <a:t>, 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Musk</a:t>
                      </a:r>
                      <a:r>
                        <a:rPr sz="2400" spc="5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2400" spc="-55" dirty="0">
                          <a:latin typeface="Georgia"/>
                          <a:cs typeface="Georgia"/>
                        </a:rPr>
                        <a:t>rats</a:t>
                      </a:r>
                      <a:endParaRPr sz="2400">
                        <a:latin typeface="Georgia"/>
                        <a:cs typeface="Georgia"/>
                      </a:endParaRPr>
                    </a:p>
                  </a:txBody>
                  <a:tcPr marL="0" marR="0" marT="26670" marB="0">
                    <a:lnR w="12700">
                      <a:solidFill>
                        <a:srgbClr val="798F31"/>
                      </a:solidFill>
                      <a:prstDash val="solid"/>
                    </a:lnR>
                    <a:lnT w="12700">
                      <a:solidFill>
                        <a:srgbClr val="798F31"/>
                      </a:solidFill>
                      <a:prstDash val="solid"/>
                    </a:lnT>
                    <a:lnB w="12700">
                      <a:solidFill>
                        <a:srgbClr val="798F3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746</Words>
  <Application>Microsoft Office PowerPoint</Application>
  <PresentationFormat>On-screen Show (4:3)</PresentationFormat>
  <Paragraphs>93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Aquatic mammals &amp; their adaptations</vt:lpstr>
      <vt:lpstr>Aquatic Mammals</vt:lpstr>
      <vt:lpstr>Slide 3</vt:lpstr>
      <vt:lpstr>Adaptation and Modification in aquatic  mammals</vt:lpstr>
      <vt:lpstr>Cetacea (Whale like mammals)</vt:lpstr>
      <vt:lpstr>Slide 6</vt:lpstr>
      <vt:lpstr>Slide 7</vt:lpstr>
      <vt:lpstr>Sirenia(aquatic herbivorous mammals)</vt:lpstr>
      <vt:lpstr>Semi-aquatic or amphibious mammals</vt:lpstr>
      <vt:lpstr>Slide 10</vt:lpstr>
      <vt:lpstr>Slide 11</vt:lpstr>
      <vt:lpstr>Important Aquatic adaptations</vt:lpstr>
      <vt:lpstr>Slide 13</vt:lpstr>
      <vt:lpstr>Important points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Shyam</dc:creator>
  <cp:lastModifiedBy>M. Ashiq Ur Rahman</cp:lastModifiedBy>
  <cp:revision>1</cp:revision>
  <dcterms:created xsi:type="dcterms:W3CDTF">2021-01-26T17:58:16Z</dcterms:created>
  <dcterms:modified xsi:type="dcterms:W3CDTF">2021-01-26T18:04:26Z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2020-04-11T00:00:00Z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2021-01-26T00:00:00Z</vt:filetime>
  </property>
</Properties>
</file>